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7FFDEC70_4F359587.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7FFFD15D_C3F7C01B.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1AA_E5241DCF.xml" ContentType="application/vnd.ms-powerpoint.comments+xml"/>
  <Override PartName="/ppt/notesSlides/notesSlide29.xml" ContentType="application/vnd.openxmlformats-officedocument.presentationml.notesSlide+xml"/>
  <Override PartName="/ppt/comments/modernComment_7FFFD160_761E8EF1.xml" ContentType="application/vnd.ms-powerpoint.comments+xml"/>
  <Override PartName="/ppt/notesSlides/notesSlide30.xml" ContentType="application/vnd.openxmlformats-officedocument.presentationml.notesSlide+xml"/>
  <Override PartName="/ppt/comments/modernComment_7FFFD177_3A87511B.xml" ContentType="application/vnd.ms-powerpoint.comments+xml"/>
  <Override PartName="/ppt/notesSlides/notesSlide31.xml" ContentType="application/vnd.openxmlformats-officedocument.presentationml.notesSlide+xml"/>
  <Override PartName="/ppt/comments/modernComment_7FFFF543_DAD1DC2.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4"/>
  </p:sldMasterIdLst>
  <p:notesMasterIdLst>
    <p:notesMasterId r:id="rId48"/>
  </p:notesMasterIdLst>
  <p:handoutMasterIdLst>
    <p:handoutMasterId r:id="rId49"/>
  </p:handoutMasterIdLst>
  <p:sldIdLst>
    <p:sldId id="256" r:id="rId5"/>
    <p:sldId id="2147469365" r:id="rId6"/>
    <p:sldId id="2147480854" r:id="rId7"/>
    <p:sldId id="2147480851" r:id="rId8"/>
    <p:sldId id="2147480856" r:id="rId9"/>
    <p:sldId id="2147347568" r:id="rId10"/>
    <p:sldId id="323" r:id="rId11"/>
    <p:sldId id="2147480845" r:id="rId12"/>
    <p:sldId id="2147480861" r:id="rId13"/>
    <p:sldId id="2147480855" r:id="rId14"/>
    <p:sldId id="2147480884" r:id="rId15"/>
    <p:sldId id="2147480883" r:id="rId16"/>
    <p:sldId id="2147480840" r:id="rId17"/>
    <p:sldId id="2147376633" r:id="rId18"/>
    <p:sldId id="2147376603" r:id="rId19"/>
    <p:sldId id="2147480850" r:id="rId20"/>
    <p:sldId id="2147471721" r:id="rId21"/>
    <p:sldId id="2147471722" r:id="rId22"/>
    <p:sldId id="2147471723" r:id="rId23"/>
    <p:sldId id="2147471724" r:id="rId24"/>
    <p:sldId id="2147480895" r:id="rId25"/>
    <p:sldId id="2147480896" r:id="rId26"/>
    <p:sldId id="2147480839" r:id="rId27"/>
    <p:sldId id="2147480892" r:id="rId28"/>
    <p:sldId id="2147480894" r:id="rId29"/>
    <p:sldId id="2147471709" r:id="rId30"/>
    <p:sldId id="2147480898" r:id="rId31"/>
    <p:sldId id="426" r:id="rId32"/>
    <p:sldId id="2147471712" r:id="rId33"/>
    <p:sldId id="2147471735" r:id="rId34"/>
    <p:sldId id="2147480899" r:id="rId35"/>
    <p:sldId id="2147480900" r:id="rId36"/>
    <p:sldId id="2147480902" r:id="rId37"/>
    <p:sldId id="2147480904" r:id="rId38"/>
    <p:sldId id="2147480903" r:id="rId39"/>
    <p:sldId id="2147480893" r:id="rId40"/>
    <p:sldId id="2147469341" r:id="rId41"/>
    <p:sldId id="2147480862" r:id="rId42"/>
    <p:sldId id="2147480891" r:id="rId43"/>
    <p:sldId id="2147480909" r:id="rId44"/>
    <p:sldId id="2147480847" r:id="rId45"/>
    <p:sldId id="2147480901" r:id="rId46"/>
    <p:sldId id="2147480872" r:id="rId47"/>
  </p:sldIdLst>
  <p:sldSz cx="9144000" cy="5143500" type="screen16x9"/>
  <p:notesSz cx="7010400" cy="9296400"/>
  <p:embeddedFontLst>
    <p:embeddedFont>
      <p:font typeface="Georgia" panose="02040502050405020303" pitchFamily="18" charset="0"/>
      <p:regular r:id="rId50"/>
      <p:bold r:id="rId51"/>
      <p:italic r:id="rId52"/>
      <p:boldItalic r:id="rId53"/>
    </p:embeddedFont>
    <p:embeddedFont>
      <p:font typeface="Montserrat" panose="00000500000000000000" pitchFamily="2" charset="0"/>
      <p:regular r:id="rId54"/>
      <p:bold r:id="rId55"/>
      <p:italic r:id="rId56"/>
      <p:boldItalic r:id="rId57"/>
    </p:embeddedFont>
    <p:embeddedFont>
      <p:font typeface="Montserrat ExtraBold" panose="00000900000000000000" pitchFamily="2" charset="0"/>
      <p:bold r:id="rId58"/>
      <p:boldItalic r:id="rId59"/>
    </p:embeddedFont>
    <p:embeddedFont>
      <p:font typeface="Montserrat Medium" panose="00000600000000000000" pitchFamily="2" charset="0"/>
      <p:regular r:id="rId60"/>
      <p:bold r:id="rId61"/>
      <p:italic r:id="rId62"/>
      <p:boldItalic r:id="rId63"/>
    </p:embeddedFont>
    <p:embeddedFont>
      <p:font typeface="Open Sans" panose="020B0606030504020204" pitchFamily="34" charset="0"/>
      <p:regular r:id="rId64"/>
      <p:bold r:id="rId65"/>
      <p:italic r:id="rId66"/>
      <p:boldItalic r:id="rId67"/>
    </p:embeddedFont>
    <p:embeddedFont>
      <p:font typeface="Zilla Slab" panose="020B0604020202020204" charset="0"/>
      <p:regular r:id="rId68"/>
      <p:bold r:id="rId69"/>
      <p:italic r:id="rId70"/>
      <p:boldItalic r:id="rId71"/>
    </p:embeddedFont>
    <p:embeddedFont>
      <p:font typeface="Zilla Slab Medium" panose="020B0604020202020204" charset="0"/>
      <p:bold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 id="{B2F7FDD0-8AC7-4C9E-9B52-BA80144C62AA}">
          <p14:sldIdLst>
            <p14:sldId id="256"/>
            <p14:sldId id="2147469365"/>
          </p14:sldIdLst>
        </p14:section>
        <p14:section name="CLN" id="{DD3409E2-19E3-4EE6-B92A-16C4E8784E0A}">
          <p14:sldIdLst>
            <p14:sldId id="2147480854"/>
            <p14:sldId id="2147480851"/>
            <p14:sldId id="2147480856"/>
            <p14:sldId id="2147347568"/>
            <p14:sldId id="323"/>
            <p14:sldId id="2147480845"/>
            <p14:sldId id="2147480861"/>
            <p14:sldId id="2147480855"/>
            <p14:sldId id="2147480884"/>
            <p14:sldId id="2147480883"/>
            <p14:sldId id="2147480840"/>
            <p14:sldId id="2147376633"/>
            <p14:sldId id="2147376603"/>
            <p14:sldId id="2147480850"/>
            <p14:sldId id="2147471721"/>
            <p14:sldId id="2147471722"/>
            <p14:sldId id="2147471723"/>
            <p14:sldId id="2147471724"/>
            <p14:sldId id="2147480895"/>
            <p14:sldId id="2147480896"/>
            <p14:sldId id="2147480839"/>
            <p14:sldId id="2147480892"/>
            <p14:sldId id="2147480894"/>
            <p14:sldId id="2147471709"/>
            <p14:sldId id="2147480898"/>
            <p14:sldId id="426"/>
            <p14:sldId id="2147471712"/>
            <p14:sldId id="2147471735"/>
            <p14:sldId id="2147480899"/>
            <p14:sldId id="2147480900"/>
            <p14:sldId id="2147480902"/>
            <p14:sldId id="2147480904"/>
            <p14:sldId id="2147480903"/>
            <p14:sldId id="2147480893"/>
            <p14:sldId id="2147469341"/>
            <p14:sldId id="2147480862"/>
            <p14:sldId id="2147480891"/>
            <p14:sldId id="2147480909"/>
            <p14:sldId id="2147480847"/>
            <p14:sldId id="2147480901"/>
            <p14:sldId id="2147480872"/>
          </p14:sldIdLst>
        </p14:section>
      </p14:sectionLst>
    </p:ex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A0DF1200-92EC-3DC8-C932-26212FBF7504}" name="Rubin, Jessica (OCFO)" initials="RJ(" userId="Rubin, Jessica (OCFO)" providerId="None"/>
  <p188:author id="{1C79C204-6FFC-4F33-61A3-0254CBAE2202}" name="Jessica Rubin" initials="JR" userId="S::jesrubin@deloitte.com::bcc44848-976f-4ce6-920d-54a6ec76b2e4" providerId="AD"/>
  <p188:author id="{66BBE416-FBF5-DF80-6803-BB154A848295}" name="Patel, Rohan" initials="PR" userId="S::rohpatel@deloitte.com::217efa87-9824-4281-9181-13d277c7299f" providerId="AD"/>
  <p188:author id="{096ECC24-DF3D-41D1-DB15-FA8B116334C2}" name="Ganguly, Korak" initials="GK" userId="S::koganguly@deloitte.com::35dcab24-3fcb-48c2-ba5e-bc29a740d5dc" providerId="AD"/>
  <p188:author id="{D2557A31-B744-77D7-5F92-5B1BF2889F1B}" name="Famer, Kariley" initials="FK" userId="S::kfamer@deloitte.com::f4743b45-08ce-4d6d-bea3-a8d1009f7f74" providerId="AD"/>
  <p188:author id="{66DEFF40-9E75-2C7F-156D-EABFBAD561C2}" name="Johanna Rohena Quiñonez" initials="JRQ" userId="S::Johanna.Rohena@hacienda.pr.gov::40ba49bc-3a7f-42f1-a592-6784282644eb" providerId="AD"/>
  <p188:author id="{CB06A247-7F89-10A6-B1C8-644458FC2A2D}" name="Hina Kausar" initials="HK" userId="S::Hina.Kausar@stonybrook.edu::2d47a55d-c5b6-4378-94da-24676b12c4dc" providerId="AD"/>
  <p188:author id="{EA82A062-6905-64F4-28B8-CEBB6A58ADFF}" name="Galletti, Evelyn" initials="GE" userId="S::egalletti@deloitte.com::a2b843f3-5d7a-4b1e-8eb9-2c3fd59c97a8" providerId="AD"/>
  <p188:author id="{915672B5-9D3E-C64F-69E4-7E8C96ABF5D0}" name="McPheeters, Tyler" initials="MT" userId="S::tmcpheeters@deloitte.com::2b952da6-5e31-4154-8f5c-91f7991e72d9" providerId="AD"/>
  <p188:author id="{D03464BD-E3D9-F0E1-CABC-0300712A6FEE}" name="Carothers, Taryn" initials="CT" userId="S::tcarothers@deloitte.com::9df36b71-4ae5-4ba0-b9d8-b13316b65570" providerId="AD"/>
  <p188:author id="{92CFA9CB-22D7-54D4-F885-BE9FCD7CC14D}" name="Julian Herrero" initials="JH" userId="S::Julian.Herrero@stonybrook.edu::825e4017-aa38-41cb-bd52-46521f80f3e2" providerId="AD"/>
  <p188:author id="{5B855DD7-BBF1-1210-ACCD-92FD89DC79A9}" name="Trivedi, Kushan" initials="TK" userId="S::ktrivedi@deloitte.com::36e70c63-f201-462c-b950-2136e9afb3ed" providerId="AD"/>
  <p188:author id="{807D96D8-17CA-21D3-33FF-EFDC48047250}" name="Nichole Gladky" initials="NG" userId="S::Nichole.Gladky@stonybrook.edu::e77d3469-9ef8-4bde-b347-6e194ea27b1f" providerId="AD"/>
  <p188:author id="{FBE4E1E3-456F-B0EC-3A26-CE9E9284069A}" name="Kariley Famer" initials="KF" userId="S::Kariley.Famer@stonybrook.edu::0e432282-ab4f-45bf-963e-305fcf656778" providerId="AD"/>
  <p188:author id="{EA2644FD-2BC8-0EE5-F190-E44B7B1C7B48}" name="Thomas Ballis" initials="TB" userId="S::thomas.ballis@stonybrook.edu::0f903ec3-a805-486a-9e57-935b90c884cb" providerId="AD"/>
  <p188:author id="{A90081FF-3167-59E4-2BD9-9FCED6D342CF}" name="Pingelton, Caleb" initials="PC" userId="S::cpingelton@deloitte.com::7fef18a1-2068-40ac-acac-d3ff0d35084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2027"/>
    <a:srgbClr val="990000"/>
    <a:srgbClr val="9A3A3A"/>
    <a:srgbClr val="6B000D"/>
    <a:srgbClr val="70AD47"/>
    <a:srgbClr val="D9D9D9"/>
    <a:srgbClr val="D55454"/>
    <a:srgbClr val="4B4B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224DFC-CAA0-43C1-AFD7-9A9A9E4A3250}" v="14" dt="2024-12-23T19:19:47.285"/>
    <p1510:client id="{88A97DC9-A049-410C-8532-212C4641CF4A}" v="2" dt="2024-12-23T20:01:20.744"/>
    <p1510:client id="{F25BFE86-3DFF-F008-62E7-CC005FD0C803}" v="12" dt="2024-12-23T19:22:42.962"/>
  </p1510:revLst>
</p1510:revInfo>
</file>

<file path=ppt/tableStyles.xml><?xml version="1.0" encoding="utf-8"?>
<a:tblStyleLst xmlns:a="http://schemas.openxmlformats.org/drawingml/2006/main" def="{AB26E200-EFC4-4C4D-A8FA-895AA3FEBC45}">
  <a:tblStyle styleId="{AB26E200-EFC4-4C4D-A8FA-895AA3FEBC4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97" autoAdjust="0"/>
    <p:restoredTop sz="86353" autoAdjust="0"/>
  </p:normalViewPr>
  <p:slideViewPr>
    <p:cSldViewPr snapToGrid="0">
      <p:cViewPr varScale="1">
        <p:scale>
          <a:sx n="84" d="100"/>
          <a:sy n="84" d="100"/>
        </p:scale>
        <p:origin x="64" y="156"/>
      </p:cViewPr>
      <p:guideLst>
        <p:guide orient="horz" pos="1620"/>
        <p:guide pos="2880"/>
      </p:guideLst>
    </p:cSldViewPr>
  </p:slideViewPr>
  <p:outlineViewPr>
    <p:cViewPr>
      <p:scale>
        <a:sx n="33" d="100"/>
        <a:sy n="33" d="100"/>
      </p:scale>
      <p:origin x="0" y="-11336"/>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4.fntdata"/><Relationship Id="rId68" Type="http://schemas.openxmlformats.org/officeDocument/2006/relationships/font" Target="fonts/font19.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12.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2.fntdata"/><Relationship Id="rId72" Type="http://schemas.openxmlformats.org/officeDocument/2006/relationships/font" Target="fonts/font23.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57" Type="http://schemas.openxmlformats.org/officeDocument/2006/relationships/font" Target="fonts/font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presProps" Target="pres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1.fntdata"/><Relationship Id="rId55" Type="http://schemas.openxmlformats.org/officeDocument/2006/relationships/font" Target="fonts/font6.fntdata"/><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22.fntdata"/><Relationship Id="rId2" Type="http://schemas.openxmlformats.org/officeDocument/2006/relationships/customXml" Target="../customXml/item2.xml"/><Relationship Id="rId29" Type="http://schemas.openxmlformats.org/officeDocument/2006/relationships/slide" Target="slides/slide25.xml"/></Relationships>
</file>

<file path=ppt/comments/modernComment_1AA_E5241DCF.xml><?xml version="1.0" encoding="utf-8"?>
<p188:cmLst xmlns:a="http://schemas.openxmlformats.org/drawingml/2006/main" xmlns:r="http://schemas.openxmlformats.org/officeDocument/2006/relationships" xmlns:p188="http://schemas.microsoft.com/office/powerpoint/2018/8/main">
  <p188:cm id="{33FCCF95-1FA6-462C-A78C-CD83830BCF20}" authorId="{00000000-0000-0000-0000-000000000000}" status="resolved" created="2024-05-15T17:17:19.161">
    <ac:txMkLst xmlns:ac="http://schemas.microsoft.com/office/drawing/2013/main/command">
      <pc:docMk xmlns:pc="http://schemas.microsoft.com/office/powerpoint/2013/main/command"/>
      <pc:sldMk xmlns:pc="http://schemas.microsoft.com/office/powerpoint/2013/main/command" cId="3844349391" sldId="426"/>
      <ac:graphicFrameMk id="20" creationId="{7CDEBBC6-1695-154C-C429-3A1F969D1415}"/>
      <ac:tblMk/>
      <ac:tcMk rowId="1150184492" colId="3018183331"/>
      <ac:txMk cp="27" len="1">
        <ac:context len="29" hash="137601197"/>
      </ac:txMk>
    </ac:txMkLst>
    <p188:pos x="1121589" y="1447693"/>
    <p188:txBody>
      <a:bodyPr/>
      <a:lstStyle/>
      <a:p>
        <a:r>
          <a:rPr lang="en-US"/>
          <a:t>Note about payroll</a:t>
        </a:r>
      </a:p>
    </p188:txBody>
    <p188:extLst>
      <p:ext xmlns:p="http://schemas.openxmlformats.org/presentationml/2006/main" uri="{5BB2D875-25FF-4072-B9AC-8F64D62656EB}">
        <p228:taskDetails xmlns:p228="http://schemas.microsoft.com/office/powerpoint/2022/08/main">
          <p228:history/>
        </p228:taskDetails>
      </p:ext>
    </p188:extLst>
  </p188:cm>
  <p188:cm id="{9CE5B096-9091-41BF-B11F-47DF1D29579F}" authorId="{00000000-0000-0000-0000-000000000000}" status="resolved" created="2024-05-23T18:25:19.605">
    <ac:txMkLst xmlns:ac="http://schemas.microsoft.com/office/drawing/2013/main/command">
      <pc:docMk xmlns:pc="http://schemas.microsoft.com/office/powerpoint/2013/main/command"/>
      <pc:sldMk xmlns:pc="http://schemas.microsoft.com/office/powerpoint/2013/main/command" cId="3844349391" sldId="426"/>
      <ac:graphicFrameMk id="20" creationId="{7CDEBBC6-1695-154C-C429-3A1F969D1415}"/>
      <ac:tblMk/>
      <ac:tcMk rowId="3651964784" colId="666233791"/>
      <ac:txMk cp="0" len="232">
        <ac:context len="348" hash="2634451688"/>
      </ac:txMk>
    </ac:txMkLst>
    <p188:pos x="8476509" y="203806"/>
    <p188:txBody>
      <a:bodyPr/>
      <a:lstStyle/>
      <a:p>
        <a:r>
          <a:rPr lang="en-US"/>
          <a:t>Using PeopleSoft and reports from multiple sources</a:t>
        </a:r>
      </a:p>
    </p188:txBody>
    <p188:extLst>
      <p:ext xmlns:p="http://schemas.openxmlformats.org/presentationml/2006/main" uri="{5BB2D875-25FF-4072-B9AC-8F64D62656EB}">
        <p228:taskDetails xmlns:p228="http://schemas.microsoft.com/office/powerpoint/2022/08/main">
          <p228:history/>
        </p228:taskDetails>
      </p:ext>
    </p188:extLst>
  </p188:cm>
  <p188:cm id="{2D07341D-9F2B-4892-82D3-A27A9846976C}" authorId="{00000000-0000-0000-0000-000000000000}" status="resolved" created="2024-07-29T21:55:58.266">
    <ac:txMkLst xmlns:ac="http://schemas.microsoft.com/office/drawing/2013/main/command">
      <pc:docMk xmlns:pc="http://schemas.microsoft.com/office/powerpoint/2013/main/command"/>
      <pc:sldMk xmlns:pc="http://schemas.microsoft.com/office/powerpoint/2013/main/command" cId="3844349391" sldId="426"/>
      <ac:graphicFrameMk id="20" creationId="{7CDEBBC6-1695-154C-C429-3A1F969D1415}"/>
      <ac:tblMk/>
      <ac:tcMk rowId="2869381109" colId="666233791"/>
      <ac:txMk cp="326" len="184">
        <ac:context len="511" hash="2759610506"/>
      </ac:txMk>
    </ac:txMkLst>
    <p188:pos x="7906312" y="3630404"/>
    <p188:txBody>
      <a:bodyPr/>
      <a:lstStyle/>
      <a:p>
        <a:r>
          <a:rPr lang="en-US"/>
          <a:t>Newly added</a:t>
        </a:r>
      </a:p>
    </p188:txBody>
  </p188:cm>
</p188:cmLst>
</file>

<file path=ppt/comments/modernComment_7FFDEC70_4F359587.xml><?xml version="1.0" encoding="utf-8"?>
<p188:cmLst xmlns:a="http://schemas.openxmlformats.org/drawingml/2006/main" xmlns:r="http://schemas.openxmlformats.org/officeDocument/2006/relationships" xmlns:p188="http://schemas.microsoft.com/office/powerpoint/2018/8/main">
  <p188:cm id="{503E05D7-AF26-47C9-9FB8-1F158F0034CD}" authorId="{D2557A31-B744-77D7-5F92-5B1BF2889F1B}" status="resolved" created="2024-06-13T22:21:45.254" complete="100000">
    <ac:txMkLst xmlns:ac="http://schemas.microsoft.com/office/drawing/2013/main/command">
      <pc:docMk xmlns:pc="http://schemas.microsoft.com/office/powerpoint/2013/main/command"/>
      <pc:sldMk xmlns:pc="http://schemas.microsoft.com/office/powerpoint/2013/main/command" cId="1328911751" sldId="2147347568"/>
      <ac:spMk id="8" creationId="{7D944110-E7B4-3F0F-7141-0D1B1FF34A1D}"/>
      <ac:txMk cp="4" len="7">
        <ac:context len="17" hash="1037363865"/>
      </ac:txMk>
    </ac:txMkLst>
    <p188:pos x="10736043" y="224742"/>
    <p188:replyLst>
      <p188:reply id="{BFB453C2-030F-44FF-B21A-1AEEC3414A90}" authorId="{FBE4E1E3-456F-B0EC-3A26-CE9E9284069A}" created="2024-10-10T01:00:49.200">
        <p188:txBody>
          <a:bodyPr/>
          <a:lstStyle/>
          <a:p>
            <a:r>
              <a:rPr lang="en-US"/>
              <a:t>Maybe we do this at the start of the session and we say "where do you think other stakeholders are?"</a:t>
            </a:r>
          </a:p>
        </p188:txBody>
      </p188:reply>
    </p188:replyLst>
    <p188:txBody>
      <a:bodyPr/>
      <a:lstStyle/>
      <a:p>
        <a:r>
          <a:rPr lang="en-US"/>
          <a:t>POLL the group on where do they think that they currently are, anonymous poll</a:t>
        </a:r>
      </a:p>
    </p188:txBody>
    <p188:extLst>
      <p:ext xmlns:p="http://schemas.openxmlformats.org/presentationml/2006/main" uri="{57CB4572-C831-44C2-8A1C-0ADB6CCDFE69}">
        <p223:reactions xmlns:p223="http://schemas.microsoft.com/office/powerpoint/2022/03/main">
          <p223:rxn type="👍">
            <p223:instance time="2024-06-21T21:17:15.095" authorId="{D37D5EF9-EA7E-F30A-43AA-83433671B0CF}"/>
            <p223:instance time="2024-11-14T15:44:40.541" authorId="{CB06A247-7F89-10A6-B1C8-644458FC2A2D}"/>
          </p223:rxn>
        </p223:reactions>
      </p:ext>
    </p188:extLst>
  </p188:cm>
</p188:cmLst>
</file>

<file path=ppt/comments/modernComment_7FFFD15D_C3F7C01B.xml><?xml version="1.0" encoding="utf-8"?>
<p188:cmLst xmlns:a="http://schemas.openxmlformats.org/drawingml/2006/main" xmlns:r="http://schemas.openxmlformats.org/officeDocument/2006/relationships" xmlns:p188="http://schemas.microsoft.com/office/powerpoint/2018/8/main">
  <p188:cm id="{4D786545-A49A-4EAE-8A13-268DC01410E2}" authorId="{00000000-0000-0000-0000-000000000000}" status="resolved" created="2024-05-20T20:41:43.961">
    <ac:txMkLst xmlns:ac="http://schemas.microsoft.com/office/drawing/2013/main/command">
      <pc:docMk xmlns:pc="http://schemas.microsoft.com/office/powerpoint/2013/main/command"/>
      <pc:sldMk xmlns:pc="http://schemas.microsoft.com/office/powerpoint/2013/main/command" cId="3287793691" sldId="2147471709"/>
      <ac:graphicFrameMk id="18" creationId="{44918D77-CE37-9A35-DE52-F64E1F19ACD4}"/>
      <ac:tblMk/>
      <ac:tcMk rowId="4234998192" colId="2513512337"/>
      <ac:txMk cp="2" len="10">
        <ac:context len="1062" hash="1145870798"/>
      </ac:txMk>
    </ac:txMkLst>
    <p188:replyLst>
      <p188:reply id="{3276CF95-BB07-4C29-9689-5E0D2E3844CC}" authorId="{00000000-0000-0000-0000-000000000000}" created="2024-05-21T15:55:54.608">
        <p188:txBody>
          <a:bodyPr/>
          <a:lstStyle/>
          <a:p>
            <a:r>
              <a:rPr lang="en-US"/>
              <a:t>"Job descriptions will be standardized across all entities" - validate this statement</a:t>
            </a:r>
          </a:p>
        </p188:txBody>
      </p188:reply>
    </p188:replyLst>
    <p188:txBody>
      <a:bodyPr/>
      <a:lstStyle/>
      <a:p>
        <a:r>
          <a:rPr lang="en-US"/>
          <a:t>This may change with regard to faculty.</a:t>
        </a:r>
      </a:p>
    </p188:txBody>
    <p188:extLst>
      <p:ext xmlns:p="http://schemas.openxmlformats.org/presentationml/2006/main" uri="{5BB2D875-25FF-4072-B9AC-8F64D62656EB}">
        <p228:taskDetails xmlns:p228="http://schemas.microsoft.com/office/powerpoint/2022/08/main">
          <p228:history/>
        </p228:taskDetails>
      </p:ext>
    </p188:extLst>
  </p188:cm>
  <p188:cm id="{3FB6742F-4733-47C2-91AD-E96786FD9C83}" authorId="{00000000-0000-0000-0000-000000000000}" status="resolved" created="2024-05-23T18:18:34.801">
    <ac:txMkLst xmlns:ac="http://schemas.microsoft.com/office/drawing/2013/main/command">
      <pc:docMk xmlns:pc="http://schemas.microsoft.com/office/powerpoint/2013/main/command"/>
      <pc:sldMk xmlns:pc="http://schemas.microsoft.com/office/powerpoint/2013/main/command" cId="3287793691" sldId="2147471709"/>
      <ac:graphicFrameMk id="18" creationId="{44918D77-CE37-9A35-DE52-F64E1F19ACD4}"/>
      <ac:tblMk/>
      <ac:tcMk rowId="887099646" colId="2513512337"/>
      <ac:txMk cp="265" len="14">
        <ac:context len="458" hash="664977215"/>
      </ac:txMk>
    </ac:txMkLst>
    <p188:txBody>
      <a:bodyPr/>
      <a:lstStyle/>
      <a:p>
        <a:r>
          <a:rPr lang="en-US"/>
          <a:t>Current state is peoplesoft and often relies on steps that take place outside the system</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comments/modernComment_7FFFD160_761E8EF1.xml><?xml version="1.0" encoding="utf-8"?>
<p188:cmLst xmlns:a="http://schemas.openxmlformats.org/drawingml/2006/main" xmlns:r="http://schemas.openxmlformats.org/officeDocument/2006/relationships" xmlns:p188="http://schemas.microsoft.com/office/powerpoint/2018/8/main">
  <p188:cm id="{AEA85697-34EE-4FE5-B3C8-126F09CFEC7D}" authorId="{00000000-0000-0000-0000-000000000000}" status="resolved" created="2024-05-21T17:57:26.188">
    <ac:txMkLst xmlns:ac="http://schemas.microsoft.com/office/drawing/2013/main/command">
      <pc:docMk xmlns:pc="http://schemas.microsoft.com/office/powerpoint/2013/main/command"/>
      <pc:sldMk xmlns:pc="http://schemas.microsoft.com/office/powerpoint/2013/main/command" cId="1981714161" sldId="2147471712"/>
      <ac:graphicFrameMk id="5" creationId="{262CD816-C2D8-9F55-B070-1EBAF45A06D0}"/>
      <ac:tblMk/>
      <ac:tcMk rowId="1296606358" colId="4173943264"/>
      <ac:txMk cp="194">
        <ac:context len="480" hash="3758923153"/>
      </ac:txMk>
    </ac:txMkLst>
    <p188:pos x="2207388" y="520141"/>
    <p188:txBody>
      <a:bodyPr/>
      <a:lstStyle/>
      <a:p>
        <a:r>
          <a:rPr lang="en-US"/>
          <a:t>Note for me to follow up w Lisa
</a:t>
        </a:r>
      </a:p>
    </p188:txBody>
    <p188:extLst>
      <p:ext xmlns:p="http://schemas.openxmlformats.org/presentationml/2006/main" uri="{5BB2D875-25FF-4072-B9AC-8F64D62656EB}">
        <p228:taskDetails xmlns:p228="http://schemas.microsoft.com/office/powerpoint/2022/08/main">
          <p228:history/>
        </p228:taskDetails>
      </p:ext>
    </p188:extLst>
  </p188:cm>
  <p188:cm id="{01A231F2-2D91-4728-A6B8-DC2773AA7EB4}" authorId="{00000000-0000-0000-0000-000000000000}" status="resolved" created="2024-05-23T18:37:53.100">
    <ac:txMkLst xmlns:ac="http://schemas.microsoft.com/office/drawing/2013/main/command">
      <pc:docMk xmlns:pc="http://schemas.microsoft.com/office/powerpoint/2013/main/command"/>
      <pc:sldMk xmlns:pc="http://schemas.microsoft.com/office/powerpoint/2013/main/command" cId="1981714161" sldId="2147471712"/>
      <ac:graphicFrameMk id="5" creationId="{262CD816-C2D8-9F55-B070-1EBAF45A06D0}"/>
      <ac:tblMk/>
      <ac:tcMk rowId="1296606358" colId="4173943264"/>
      <ac:txMk cp="194" len="2">
        <ac:context len="480" hash="3758923153"/>
      </ac:txMk>
    </ac:txMkLst>
    <p188:pos x="1713637" y="503074"/>
    <p188:txBody>
      <a:bodyPr/>
      <a:lstStyle/>
      <a:p>
        <a:r>
          <a:rPr lang="en-US"/>
          <a:t>Streamline support and quick resolution of HR related queries. Auto routing of the ticket to the appropriate group would improve efficiency and response time, resulting in increased employee satisfaction.
Agent would be able to respond to a HR ticket from the WolfieONE Helpdesk and the system will track all the interaction between an agent and the employee in the ticket. They would also be able to reassign the ticket to another agent who have the necessary expertise to resolve the issue. </a:t>
        </a:r>
      </a:p>
    </p188:txBody>
    <p188:extLst>
      <p:ext xmlns:p="http://schemas.openxmlformats.org/presentationml/2006/main" uri="{5BB2D875-25FF-4072-B9AC-8F64D62656EB}">
        <p228:taskDetails xmlns:p228="http://schemas.microsoft.com/office/powerpoint/2022/08/main">
          <p228:history/>
        </p228:taskDetails>
      </p:ext>
    </p188:extLst>
  </p188:cm>
  <p188:cm id="{FEF297B1-D1C4-4BF7-9857-541AAAE2A032}" authorId="{00000000-0000-0000-0000-000000000000}" status="resolved" created="2024-08-12T13:12:10.299" complete="100000">
    <ac:txMkLst xmlns:ac="http://schemas.microsoft.com/office/drawing/2013/main/command">
      <pc:docMk xmlns:pc="http://schemas.microsoft.com/office/powerpoint/2013/main/command"/>
      <pc:sldMk xmlns:pc="http://schemas.microsoft.com/office/powerpoint/2013/main/command" cId="1981714161" sldId="2147471712"/>
      <ac:graphicFrameMk id="5" creationId="{262CD816-C2D8-9F55-B070-1EBAF45A06D0}"/>
      <ac:tblMk/>
      <ac:tcMk rowId="293115785" colId="4173943264"/>
      <ac:txMk cp="260" len="26">
        <ac:context len="492" hash="422572784"/>
      </ac:txMk>
    </ac:txMkLst>
    <p188:pos x="7216048" y="3773277"/>
    <p188:replyLst>
      <p188:reply id="{B998EB2D-6BAF-4FCD-AF22-5041A019A990}" authorId="{00000000-0000-0000-0000-000000000000}" created="2024-08-12T14:38:13.743">
        <p188:txBody>
          <a:bodyPr/>
          <a:lstStyle/>
          <a:p>
            <a:r>
              <a:rPr lang="en-US"/>
              <a:t>Added.</a:t>
            </a:r>
          </a:p>
        </p188:txBody>
      </p188:reply>
    </p188:replyLst>
    <p188:txBody>
      <a:bodyPr/>
      <a:lstStyle/>
      <a:p>
        <a:r>
          <a:rPr lang="en-US"/>
          <a:t>Discretionary increases are already centrally managed - the change in W1 is that everything will be done within the system without the manual intervention of having to create and disperse spreadsheets.  VP Areas will also no longer need to split out and disperse spreadsheets and then collect them for submission to HR.</a:t>
        </a:r>
      </a:p>
    </p188:txBody>
  </p188:cm>
</p188:cmLst>
</file>

<file path=ppt/comments/modernComment_7FFFD177_3A87511B.xml><?xml version="1.0" encoding="utf-8"?>
<p188:cmLst xmlns:a="http://schemas.openxmlformats.org/drawingml/2006/main" xmlns:r="http://schemas.openxmlformats.org/officeDocument/2006/relationships" xmlns:p188="http://schemas.microsoft.com/office/powerpoint/2018/8/main">
  <p188:cm id="{787F3810-4FBE-4E5B-B1E4-8AC117A1690C}" authorId="{00000000-0000-0000-0000-000000000000}" status="resolved" created="2024-08-01T11:22:47.078">
    <ac:txMkLst xmlns:ac="http://schemas.microsoft.com/office/drawing/2013/main/command">
      <pc:docMk xmlns:pc="http://schemas.microsoft.com/office/powerpoint/2013/main/command"/>
      <pc:sldMk xmlns:pc="http://schemas.microsoft.com/office/powerpoint/2013/main/command" cId="981946651" sldId="2147471735"/>
      <ac:graphicFrameMk id="5" creationId="{262CD816-C2D8-9F55-B070-1EBAF45A06D0}"/>
      <ac:tblMk/>
      <ac:tcMk rowId="1296606358" colId="4173943264"/>
      <ac:txMk cp="0">
        <ac:context len="513" hash="2372824539"/>
      </ac:txMk>
    </ac:txMkLst>
    <p188:pos x="6342944" y="783166"/>
    <p188:txBody>
      <a:bodyPr/>
      <a:lstStyle/>
      <a:p>
        <a:r>
          <a:rPr lang="en-US"/>
          <a:t>Please ask Michael about the flow of this information.</a:t>
        </a:r>
      </a:p>
    </p188:txBody>
  </p188:cm>
  <p188:cm id="{0E50F699-9336-48EE-B192-69FC373B5968}" authorId="{00000000-0000-0000-0000-000000000000}" status="resolved" created="2024-08-12T13:17:09.514">
    <ac:txMkLst xmlns:ac="http://schemas.microsoft.com/office/drawing/2013/main/command">
      <pc:docMk xmlns:pc="http://schemas.microsoft.com/office/powerpoint/2013/main/command"/>
      <pc:sldMk xmlns:pc="http://schemas.microsoft.com/office/powerpoint/2013/main/command" cId="981946651" sldId="2147471735"/>
      <ac:graphicFrameMk id="5" creationId="{262CD816-C2D8-9F55-B070-1EBAF45A06D0}"/>
      <ac:tblMk/>
      <ac:tcMk rowId="1296606358" colId="4173943264"/>
      <ac:txMk cp="88" len="424">
        <ac:context len="513" hash="2372824539"/>
      </ac:txMk>
    </ac:txMkLst>
    <p188:pos x="5343180" y="1528590"/>
    <p188:replyLst>
      <p188:reply id="{682ECDAB-93CE-412B-94D2-1D13956E413D}" authorId="{00000000-0000-0000-0000-000000000000}" created="2024-08-12T14:40:39.729">
        <p188:txBody>
          <a:bodyPr/>
          <a:lstStyle/>
          <a:p>
            <a:r>
              <a:rPr lang="en-US"/>
              <a:t>Check w Korak and Chandra whether to include under "examples" instead of trends.</a:t>
            </a:r>
          </a:p>
        </p188:txBody>
      </p188:reply>
    </p188:replyLst>
    <p188:txBody>
      <a:bodyPr/>
      <a:lstStyle/>
      <a:p>
        <a:r>
          <a:rPr lang="en-US"/>
          <a:t>Future state: RF transactions will be made in W1 and sent to RF Oracle - the reverse takes place now. This will allow the flexibility for us to capture more details regarding transactions which will help SBU in our reporting needs - we are limited to what we are able to report on now for RF employees due to the limitations in RF Oracle.
State transactions require Payroll to manually review and approve in order to send transactions on the AI file - standard transactions will no longer need this level of involvement in W1. Also, transactions that aren't currently sent on the AI file will be included in future state.
Labor Distribution conversations are still occurring and nothing has been finalized regarding how this will be handled.</a:t>
        </a:r>
      </a:p>
    </p188:txBody>
  </p188:cm>
  <p188:cm id="{6B17E988-3252-40CE-94AB-FEA6915C64BF}" authorId="{FBE4E1E3-456F-B0EC-3A26-CE9E9284069A}" status="resolved" created="2024-11-08T03:10:33.526" complete="100000">
    <ac:txMkLst xmlns:ac="http://schemas.microsoft.com/office/drawing/2013/main/command">
      <pc:docMk xmlns:pc="http://schemas.microsoft.com/office/powerpoint/2013/main/command"/>
      <pc:sldMk xmlns:pc="http://schemas.microsoft.com/office/powerpoint/2013/main/command" cId="981946651" sldId="2147471735"/>
      <ac:graphicFrameMk id="5" creationId="{262CD816-C2D8-9F55-B070-1EBAF45A06D0}"/>
      <ac:tblMk/>
      <ac:tcMk rowId="401790371" colId="4173943264"/>
      <ac:txMk cp="266">
        <ac:context len="563" hash="3875414479"/>
      </ac:txMk>
    </ac:txMkLst>
    <p188:pos x="7793550" y="2251573"/>
    <p188:txBody>
      <a:bodyPr/>
      <a:lstStyle/>
      <a:p>
        <a:r>
          <a:rPr lang="en-US"/>
          <a:t>MC and UUP nonexempt employees will continue to absence report along with exempt employees. No change from the current state.</a:t>
        </a:r>
      </a:p>
    </p188:txBody>
  </p188:cm>
  <p188:cm id="{B4531851-497D-4552-B8C9-F5823354905B}" authorId="{FBE4E1E3-456F-B0EC-3A26-CE9E9284069A}" status="resolved" created="2024-11-08T03:11:42.386" complete="100000">
    <ac:txMkLst xmlns:ac="http://schemas.microsoft.com/office/drawing/2013/main/command">
      <pc:docMk xmlns:pc="http://schemas.microsoft.com/office/powerpoint/2013/main/command"/>
      <pc:sldMk xmlns:pc="http://schemas.microsoft.com/office/powerpoint/2013/main/command" cId="981946651" sldId="2147471735"/>
      <ac:graphicFrameMk id="5" creationId="{262CD816-C2D8-9F55-B070-1EBAF45A06D0}"/>
      <ac:tblMk/>
      <ac:tcMk rowId="898695951" colId="4173943264"/>
      <ac:txMk cp="253" len="25">
        <ac:context len="973" hash="17732208"/>
      </ac:txMk>
    </ac:txMkLst>
    <p188:pos x="5551283" y="3635100"/>
    <p188:txBody>
      <a:bodyPr/>
      <a:lstStyle/>
      <a:p>
        <a:r>
          <a:rPr lang="en-US"/>
          <a:t>Through absence module or time sheet.</a:t>
        </a:r>
      </a:p>
    </p188:txBody>
  </p188:cm>
</p188:cmLst>
</file>

<file path=ppt/comments/modernComment_7FFFF543_DAD1DC2.xml><?xml version="1.0" encoding="utf-8"?>
<p188:cmLst xmlns:a="http://schemas.openxmlformats.org/drawingml/2006/main" xmlns:r="http://schemas.openxmlformats.org/officeDocument/2006/relationships" xmlns:p188="http://schemas.microsoft.com/office/powerpoint/2018/8/main">
  <p188:cm id="{DEA997DF-9D6E-4ABE-8CD1-EA2F916BB91B}" authorId="{807D96D8-17CA-21D3-33FF-EFDC48047250}" status="resolved" created="2024-11-13T18:15:00.070" complete="100000">
    <ac:txMkLst xmlns:ac="http://schemas.microsoft.com/office/drawing/2013/main/command">
      <pc:docMk xmlns:pc="http://schemas.microsoft.com/office/powerpoint/2013/main/command"/>
      <pc:sldMk xmlns:pc="http://schemas.microsoft.com/office/powerpoint/2013/main/command" cId="229449154" sldId="2147480899"/>
      <ac:spMk id="2" creationId="{93E9FA56-26E0-E58B-AC0C-E23C2612E554}"/>
      <ac:txMk cp="0" len="37">
        <ac:context len="38" hash="3372373664"/>
      </ac:txMk>
    </ac:txMkLst>
    <p188:pos x="4405122" y="217684"/>
    <p188:txBody>
      <a:bodyPr/>
      <a:lstStyle/>
      <a:p>
        <a:r>
          <a:rPr lang="en-US"/>
          <a:t>Ker to make this more like slide 44
Managers will not be reliant on email, docusign, 
They will be able to transact upon their employees and send for approvals or by journey (checklist)</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A7318F-9BFA-4CB6-8FE7-1495C776B574}" type="doc">
      <dgm:prSet loTypeId="urn:microsoft.com/office/officeart/2005/8/layout/process1" loCatId="process" qsTypeId="urn:microsoft.com/office/officeart/2005/8/quickstyle/simple1" qsCatId="simple" csTypeId="urn:microsoft.com/office/officeart/2005/8/colors/colorful1" csCatId="colorful" phldr="1"/>
      <dgm:spPr/>
    </dgm:pt>
    <dgm:pt modelId="{6F08943C-1E04-4D11-94A0-A3CC213B6806}">
      <dgm:prSet phldr="0"/>
      <dgm:spPr>
        <a:xfrm>
          <a:off x="10627263" y="765407"/>
          <a:ext cx="843166" cy="746005"/>
        </a:xfrm>
        <a:prstGeom prst="roundRect">
          <a:avLst>
            <a:gd name="adj" fmla="val 10000"/>
          </a:avLst>
        </a:prstGeom>
        <a:solidFill>
          <a:srgbClr val="4EA72E">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rtl="0">
            <a:buNone/>
          </a:pPr>
          <a:r>
            <a:rPr lang="en-US">
              <a:solidFill>
                <a:sysClr val="window" lastClr="FFFFFF"/>
              </a:solidFill>
              <a:latin typeface="Arial"/>
              <a:ea typeface="+mn-ea"/>
              <a:cs typeface="+mn-cs"/>
            </a:rPr>
            <a:t>Reward &amp; Recognize</a:t>
          </a:r>
          <a:r>
            <a:rPr lang="en-US">
              <a:solidFill>
                <a:sysClr val="window" lastClr="FFFFFF"/>
              </a:solidFill>
              <a:latin typeface="Arial"/>
              <a:ea typeface="+mn-ea"/>
              <a:cs typeface="Arial"/>
            </a:rPr>
            <a:t> the Change Champions</a:t>
          </a:r>
          <a:endParaRPr lang="en-US">
            <a:solidFill>
              <a:sysClr val="window" lastClr="FFFFFF"/>
            </a:solidFill>
            <a:latin typeface="Aptos" panose="020B0004020202020204"/>
            <a:ea typeface="+mn-ea"/>
            <a:cs typeface="+mn-cs"/>
          </a:endParaRPr>
        </a:p>
      </dgm:t>
    </dgm:pt>
    <dgm:pt modelId="{71A16441-134C-4BF3-B33B-2C7214A80273}" type="parTrans" cxnId="{EE1C65E2-B2F3-4EF9-88DB-3964672F9A42}">
      <dgm:prSet/>
      <dgm:spPr/>
      <dgm:t>
        <a:bodyPr/>
        <a:lstStyle/>
        <a:p>
          <a:endParaRPr lang="en-US"/>
        </a:p>
      </dgm:t>
    </dgm:pt>
    <dgm:pt modelId="{08BBC075-6CC3-4311-87BC-D6DF72817907}" type="sibTrans" cxnId="{EE1C65E2-B2F3-4EF9-88DB-3964672F9A42}">
      <dgm:prSet/>
      <dgm:spPr/>
      <dgm:t>
        <a:bodyPr/>
        <a:lstStyle/>
        <a:p>
          <a:endParaRPr lang="en-US"/>
        </a:p>
      </dgm:t>
    </dgm:pt>
    <dgm:pt modelId="{1D007C2C-39FA-4E1D-B7A1-739DE4876831}">
      <dgm:prSet phldrT="[Text]" phldr="0"/>
      <dgm:spPr>
        <a:xfrm>
          <a:off x="2364228" y="765407"/>
          <a:ext cx="843166" cy="746005"/>
        </a:xfrm>
        <a:prstGeom prst="roundRect">
          <a:avLst>
            <a:gd name="adj" fmla="val 10000"/>
          </a:avLst>
        </a:prstGeom>
        <a:solidFill>
          <a:srgbClr val="0F9ED5">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Aptos Display" panose="020F0302020204030204"/>
              <a:ea typeface="+mn-ea"/>
              <a:cs typeface="+mn-cs"/>
            </a:rPr>
            <a:t>Define the </a:t>
          </a:r>
          <a:r>
            <a:rPr lang="en-US">
              <a:solidFill>
                <a:sysClr val="window" lastClr="FFFFFF"/>
              </a:solidFill>
              <a:latin typeface="Aptos" panose="020B0004020202020204"/>
              <a:ea typeface="+mn-ea"/>
              <a:cs typeface="+mn-cs"/>
            </a:rPr>
            <a:t>Roles and Responsibilities</a:t>
          </a:r>
          <a:r>
            <a:rPr lang="en-US">
              <a:solidFill>
                <a:sysClr val="window" lastClr="FFFFFF"/>
              </a:solidFill>
              <a:latin typeface="Aptos Display" panose="020F0302020204030204"/>
              <a:ea typeface="+mn-ea"/>
              <a:cs typeface="+mn-cs"/>
            </a:rPr>
            <a:t> </a:t>
          </a:r>
          <a:r>
            <a:rPr lang="en-US">
              <a:solidFill>
                <a:sysClr val="window" lastClr="FFFFFF"/>
              </a:solidFill>
              <a:latin typeface="Aptos Display"/>
              <a:ea typeface="Calibri"/>
              <a:cs typeface="Calibri"/>
            </a:rPr>
            <a:t>of the </a:t>
          </a:r>
          <a:r>
            <a:rPr lang="en-US">
              <a:solidFill>
                <a:sysClr val="window" lastClr="FFFFFF"/>
              </a:solidFill>
              <a:latin typeface="Calibri"/>
              <a:ea typeface="Calibri"/>
              <a:cs typeface="Calibri"/>
            </a:rPr>
            <a:t>Change Leader Network</a:t>
          </a:r>
          <a:endParaRPr lang="en-US">
            <a:solidFill>
              <a:sysClr val="window" lastClr="FFFFFF"/>
            </a:solidFill>
            <a:latin typeface="Aptos" panose="020B0004020202020204"/>
            <a:ea typeface="+mn-ea"/>
            <a:cs typeface="+mn-cs"/>
          </a:endParaRPr>
        </a:p>
      </dgm:t>
    </dgm:pt>
    <dgm:pt modelId="{03D16A22-F864-490B-B0AD-A5BC600824CF}" type="parTrans" cxnId="{75FF4B74-523F-43B6-9F23-BF1CF50E954B}">
      <dgm:prSet/>
      <dgm:spPr/>
      <dgm:t>
        <a:bodyPr/>
        <a:lstStyle/>
        <a:p>
          <a:endParaRPr lang="en-US"/>
        </a:p>
      </dgm:t>
    </dgm:pt>
    <dgm:pt modelId="{6C81FD1C-AFCB-4A17-BE60-5207D60C4165}" type="sibTrans" cxnId="{75FF4B74-523F-43B6-9F23-BF1CF50E954B}">
      <dgm:prSet/>
      <dgm:spPr>
        <a:xfrm>
          <a:off x="3291712" y="1033857"/>
          <a:ext cx="178751" cy="209105"/>
        </a:xfrm>
        <a:prstGeom prst="rightArrow">
          <a:avLst>
            <a:gd name="adj1" fmla="val 60000"/>
            <a:gd name="adj2" fmla="val 50000"/>
          </a:avLst>
        </a:prstGeom>
        <a:solidFill>
          <a:srgbClr val="0F9ED5">
            <a:hueOff val="0"/>
            <a:satOff val="0"/>
            <a:lumOff val="0"/>
            <a:alphaOff val="0"/>
          </a:srgbClr>
        </a:solidFill>
        <a:ln>
          <a:noFill/>
        </a:ln>
        <a:effectLst/>
      </dgm:spPr>
      <dgm:t>
        <a:bodyPr/>
        <a:lstStyle/>
        <a:p>
          <a:pPr>
            <a:buNone/>
          </a:pPr>
          <a:endParaRPr lang="en-US">
            <a:solidFill>
              <a:sysClr val="window" lastClr="FFFFFF"/>
            </a:solidFill>
            <a:latin typeface="Aptos" panose="020B0004020202020204"/>
            <a:ea typeface="+mn-ea"/>
            <a:cs typeface="+mn-cs"/>
          </a:endParaRPr>
        </a:p>
      </dgm:t>
    </dgm:pt>
    <dgm:pt modelId="{215B97B5-F93C-4EBF-9ADB-AD343A20EE17}">
      <dgm:prSet phldr="0"/>
      <dgm:spPr>
        <a:xfrm>
          <a:off x="7085962" y="765407"/>
          <a:ext cx="843166" cy="746005"/>
        </a:xfrm>
        <a:prstGeom prst="roundRect">
          <a:avLst>
            <a:gd name="adj" fmla="val 10000"/>
          </a:avLst>
        </a:prstGeom>
        <a:solidFill>
          <a:srgbClr val="196B24">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rtl="0">
            <a:buNone/>
          </a:pPr>
          <a:r>
            <a:rPr lang="en-US">
              <a:solidFill>
                <a:sysClr val="window" lastClr="FFFFFF"/>
              </a:solidFill>
              <a:latin typeface="Arial"/>
              <a:ea typeface="+mn-ea"/>
              <a:cs typeface="Arial"/>
            </a:rPr>
            <a:t>Follow Up with Nominated and Volunteered Candidates to Get Commitment</a:t>
          </a:r>
        </a:p>
      </dgm:t>
    </dgm:pt>
    <dgm:pt modelId="{377AC300-C26B-491D-9DBA-B3F7F827CCDB}" type="parTrans" cxnId="{85008561-368D-42BA-9912-855FA3494C95}">
      <dgm:prSet/>
      <dgm:spPr/>
      <dgm:t>
        <a:bodyPr/>
        <a:lstStyle/>
        <a:p>
          <a:endParaRPr lang="en-US"/>
        </a:p>
      </dgm:t>
    </dgm:pt>
    <dgm:pt modelId="{37B14858-D40C-4AE3-94C0-EA1001ABC843}" type="sibTrans" cxnId="{85008561-368D-42BA-9912-855FA3494C95}">
      <dgm:prSet/>
      <dgm:spPr>
        <a:xfrm>
          <a:off x="8013446" y="1033857"/>
          <a:ext cx="178751" cy="209105"/>
        </a:xfrm>
        <a:prstGeom prst="rightArrow">
          <a:avLst>
            <a:gd name="adj1" fmla="val 60000"/>
            <a:gd name="adj2" fmla="val 50000"/>
          </a:avLst>
        </a:prstGeom>
        <a:solidFill>
          <a:srgbClr val="196B24">
            <a:hueOff val="0"/>
            <a:satOff val="0"/>
            <a:lumOff val="0"/>
            <a:alphaOff val="0"/>
          </a:srgbClr>
        </a:solidFill>
        <a:ln>
          <a:noFill/>
        </a:ln>
        <a:effectLst/>
      </dgm:spPr>
      <dgm:t>
        <a:bodyPr/>
        <a:lstStyle/>
        <a:p>
          <a:pPr>
            <a:buNone/>
          </a:pPr>
          <a:endParaRPr lang="en-US">
            <a:solidFill>
              <a:sysClr val="window" lastClr="FFFFFF"/>
            </a:solidFill>
            <a:latin typeface="Aptos" panose="020B0004020202020204"/>
            <a:ea typeface="+mn-ea"/>
            <a:cs typeface="+mn-cs"/>
          </a:endParaRPr>
        </a:p>
      </dgm:t>
    </dgm:pt>
    <dgm:pt modelId="{5CAD6474-B14B-4258-AAD0-073809A963EE}">
      <dgm:prSet phldr="0"/>
      <dgm:spPr>
        <a:xfrm>
          <a:off x="5905529" y="765407"/>
          <a:ext cx="843166" cy="746005"/>
        </a:xfrm>
        <a:prstGeom prst="roundRect">
          <a:avLst>
            <a:gd name="adj" fmla="val 10000"/>
          </a:avLst>
        </a:prstGeom>
        <a:solidFill>
          <a:srgbClr val="E9713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rtl="0">
            <a:buNone/>
          </a:pPr>
          <a:r>
            <a:rPr lang="en-US">
              <a:solidFill>
                <a:sysClr val="window" lastClr="FFFFFF"/>
              </a:solidFill>
              <a:latin typeface="Aptos Display"/>
              <a:ea typeface="+mn-ea"/>
              <a:cs typeface="Arial"/>
            </a:rPr>
            <a:t>Ask the Managers to Nominate Candidates</a:t>
          </a:r>
        </a:p>
      </dgm:t>
    </dgm:pt>
    <dgm:pt modelId="{712E5924-81E3-4A65-897C-E3B5253FC3B8}" type="parTrans" cxnId="{FE4D71CC-C951-46CD-BF43-607E13E3BB24}">
      <dgm:prSet/>
      <dgm:spPr/>
      <dgm:t>
        <a:bodyPr/>
        <a:lstStyle/>
        <a:p>
          <a:endParaRPr lang="en-US"/>
        </a:p>
      </dgm:t>
    </dgm:pt>
    <dgm:pt modelId="{4394A712-BA71-45E4-A5E3-D09DE0F9B94C}" type="sibTrans" cxnId="{FE4D71CC-C951-46CD-BF43-607E13E3BB24}">
      <dgm:prSet/>
      <dgm:spPr>
        <a:xfrm>
          <a:off x="6833012" y="1033857"/>
          <a:ext cx="178751" cy="209105"/>
        </a:xfrm>
        <a:prstGeom prst="rightArrow">
          <a:avLst>
            <a:gd name="adj1" fmla="val 60000"/>
            <a:gd name="adj2" fmla="val 50000"/>
          </a:avLst>
        </a:prstGeom>
        <a:solidFill>
          <a:srgbClr val="E97132">
            <a:hueOff val="0"/>
            <a:satOff val="0"/>
            <a:lumOff val="0"/>
            <a:alphaOff val="0"/>
          </a:srgbClr>
        </a:solidFill>
        <a:ln>
          <a:noFill/>
        </a:ln>
        <a:effectLst/>
      </dgm:spPr>
      <dgm:t>
        <a:bodyPr/>
        <a:lstStyle/>
        <a:p>
          <a:pPr>
            <a:buNone/>
          </a:pPr>
          <a:endParaRPr lang="en-US">
            <a:solidFill>
              <a:sysClr val="window" lastClr="FFFFFF"/>
            </a:solidFill>
            <a:latin typeface="Aptos" panose="020B0004020202020204"/>
            <a:ea typeface="+mn-ea"/>
            <a:cs typeface="+mn-cs"/>
          </a:endParaRPr>
        </a:p>
      </dgm:t>
    </dgm:pt>
    <dgm:pt modelId="{D18B173C-7461-4A85-B946-FE1793C6FCF1}">
      <dgm:prSet phldr="0"/>
      <dgm:spPr>
        <a:xfrm>
          <a:off x="9446830" y="765407"/>
          <a:ext cx="843166" cy="746005"/>
        </a:xfrm>
        <a:prstGeom prst="roundRect">
          <a:avLst>
            <a:gd name="adj" fmla="val 10000"/>
          </a:avLst>
        </a:prstGeom>
        <a:solidFill>
          <a:srgbClr val="A02B93">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rtl="0">
            <a:buNone/>
          </a:pPr>
          <a:r>
            <a:rPr lang="en-US">
              <a:solidFill>
                <a:sysClr val="window" lastClr="FFFFFF"/>
              </a:solidFill>
              <a:latin typeface="Arial"/>
              <a:ea typeface="+mn-ea"/>
              <a:cs typeface="Arial"/>
            </a:rPr>
            <a:t>Manage the </a:t>
          </a:r>
          <a:r>
            <a:rPr lang="en-US">
              <a:solidFill>
                <a:sysClr val="window" lastClr="FFFFFF"/>
              </a:solidFill>
              <a:latin typeface="Calibri"/>
              <a:ea typeface="Calibri"/>
              <a:cs typeface="Calibri"/>
            </a:rPr>
            <a:t>Change Leader Network</a:t>
          </a:r>
        </a:p>
      </dgm:t>
    </dgm:pt>
    <dgm:pt modelId="{8C7EC889-8AA4-49A4-9B3C-909431ECBBF6}" type="parTrans" cxnId="{585993AF-BBF6-4E5E-9E6A-E6B8E6C644DC}">
      <dgm:prSet/>
      <dgm:spPr/>
      <dgm:t>
        <a:bodyPr/>
        <a:lstStyle/>
        <a:p>
          <a:endParaRPr lang="en-US"/>
        </a:p>
      </dgm:t>
    </dgm:pt>
    <dgm:pt modelId="{6321FFCB-F1F1-4CD2-B50E-C601623C28C5}" type="sibTrans" cxnId="{585993AF-BBF6-4E5E-9E6A-E6B8E6C644DC}">
      <dgm:prSet/>
      <dgm:spPr>
        <a:xfrm>
          <a:off x="10374313" y="1033857"/>
          <a:ext cx="178751" cy="209105"/>
        </a:xfrm>
        <a:prstGeom prst="rightArrow">
          <a:avLst>
            <a:gd name="adj1" fmla="val 60000"/>
            <a:gd name="adj2" fmla="val 50000"/>
          </a:avLst>
        </a:prstGeom>
        <a:solidFill>
          <a:srgbClr val="A02B93">
            <a:hueOff val="0"/>
            <a:satOff val="0"/>
            <a:lumOff val="0"/>
            <a:alphaOff val="0"/>
          </a:srgbClr>
        </a:solidFill>
        <a:ln>
          <a:noFill/>
        </a:ln>
        <a:effectLst/>
      </dgm:spPr>
      <dgm:t>
        <a:bodyPr/>
        <a:lstStyle/>
        <a:p>
          <a:pPr>
            <a:buNone/>
          </a:pPr>
          <a:endParaRPr lang="en-US">
            <a:solidFill>
              <a:sysClr val="window" lastClr="FFFFFF"/>
            </a:solidFill>
            <a:latin typeface="Aptos" panose="020B0004020202020204"/>
            <a:ea typeface="+mn-ea"/>
            <a:cs typeface="+mn-cs"/>
          </a:endParaRPr>
        </a:p>
      </dgm:t>
    </dgm:pt>
    <dgm:pt modelId="{4F132ABD-EB0B-4588-B532-74297F37AA1E}">
      <dgm:prSet phldr="0"/>
      <dgm:spPr>
        <a:xfrm>
          <a:off x="8266396" y="765407"/>
          <a:ext cx="843166" cy="746005"/>
        </a:xfrm>
        <a:prstGeom prst="roundRect">
          <a:avLst>
            <a:gd name="adj" fmla="val 10000"/>
          </a:avLst>
        </a:prstGeom>
        <a:solidFill>
          <a:srgbClr val="0F9ED5">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rtl="0">
            <a:buNone/>
          </a:pPr>
          <a:r>
            <a:rPr lang="en-US">
              <a:solidFill>
                <a:sysClr val="window" lastClr="FFFFFF"/>
              </a:solidFill>
              <a:latin typeface="Calibri"/>
              <a:ea typeface="Calibri"/>
              <a:cs typeface="Calibri"/>
            </a:rPr>
            <a:t>Kick-off the Change Leader Network</a:t>
          </a:r>
        </a:p>
      </dgm:t>
    </dgm:pt>
    <dgm:pt modelId="{294308F9-9854-4041-A3A4-0D17471BE551}" type="parTrans" cxnId="{CD7484C6-E2EB-4084-B297-A7D0649035D0}">
      <dgm:prSet/>
      <dgm:spPr/>
      <dgm:t>
        <a:bodyPr/>
        <a:lstStyle/>
        <a:p>
          <a:endParaRPr lang="en-US"/>
        </a:p>
      </dgm:t>
    </dgm:pt>
    <dgm:pt modelId="{E790D200-CE12-4CE6-BC70-245419C918EC}" type="sibTrans" cxnId="{CD7484C6-E2EB-4084-B297-A7D0649035D0}">
      <dgm:prSet/>
      <dgm:spPr>
        <a:xfrm>
          <a:off x="9193880" y="1033857"/>
          <a:ext cx="178751" cy="209105"/>
        </a:xfrm>
        <a:prstGeom prst="rightArrow">
          <a:avLst>
            <a:gd name="adj1" fmla="val 60000"/>
            <a:gd name="adj2" fmla="val 50000"/>
          </a:avLst>
        </a:prstGeom>
        <a:solidFill>
          <a:srgbClr val="0F9ED5">
            <a:hueOff val="0"/>
            <a:satOff val="0"/>
            <a:lumOff val="0"/>
            <a:alphaOff val="0"/>
          </a:srgbClr>
        </a:solidFill>
        <a:ln>
          <a:noFill/>
        </a:ln>
        <a:effectLst/>
      </dgm:spPr>
      <dgm:t>
        <a:bodyPr/>
        <a:lstStyle/>
        <a:p>
          <a:pPr>
            <a:buNone/>
          </a:pPr>
          <a:endParaRPr lang="en-US">
            <a:solidFill>
              <a:sysClr val="window" lastClr="FFFFFF"/>
            </a:solidFill>
            <a:latin typeface="Aptos" panose="020B0004020202020204"/>
            <a:ea typeface="+mn-ea"/>
            <a:cs typeface="+mn-cs"/>
          </a:endParaRPr>
        </a:p>
      </dgm:t>
    </dgm:pt>
    <dgm:pt modelId="{51EBD7E7-73EF-417A-BCC6-364748854372}">
      <dgm:prSet phldr="0"/>
      <dgm:spPr>
        <a:xfrm>
          <a:off x="3544662" y="765407"/>
          <a:ext cx="843166" cy="746005"/>
        </a:xfrm>
        <a:prstGeom prst="roundRect">
          <a:avLst>
            <a:gd name="adj" fmla="val 10000"/>
          </a:avLst>
        </a:prstGeom>
        <a:solidFill>
          <a:srgbClr val="A02B93">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rtl="0">
            <a:buNone/>
          </a:pPr>
          <a:r>
            <a:rPr lang="en-US">
              <a:solidFill>
                <a:sysClr val="window" lastClr="FFFFFF"/>
              </a:solidFill>
              <a:latin typeface="Aptos Display" panose="020F0302020204030204"/>
              <a:ea typeface="+mn-ea"/>
              <a:cs typeface="+mn-cs"/>
            </a:rPr>
            <a:t>Define the Criteria for </a:t>
          </a:r>
          <a:r>
            <a:rPr lang="en-US">
              <a:solidFill>
                <a:sysClr val="window" lastClr="FFFFFF"/>
              </a:solidFill>
              <a:latin typeface="Aptos Display"/>
              <a:ea typeface="+mn-ea"/>
              <a:cs typeface="Arial"/>
            </a:rPr>
            <a:t>Selection of </a:t>
          </a:r>
          <a:r>
            <a:rPr lang="en-US">
              <a:solidFill>
                <a:sysClr val="window" lastClr="FFFFFF"/>
              </a:solidFill>
              <a:latin typeface="Calibri"/>
              <a:ea typeface="Calibri"/>
              <a:cs typeface="Calibri"/>
            </a:rPr>
            <a:t>Change Leaders </a:t>
          </a:r>
        </a:p>
      </dgm:t>
    </dgm:pt>
    <dgm:pt modelId="{A2BD32BF-D075-4D9B-932F-25784EF10BFA}" type="parTrans" cxnId="{C71AF3F8-2B92-4F2F-88DF-7220E36B56CB}">
      <dgm:prSet/>
      <dgm:spPr/>
      <dgm:t>
        <a:bodyPr/>
        <a:lstStyle/>
        <a:p>
          <a:endParaRPr lang="en-US"/>
        </a:p>
      </dgm:t>
    </dgm:pt>
    <dgm:pt modelId="{1DEA14AE-307B-4881-A35F-7FCB58CDFDD5}" type="sibTrans" cxnId="{C71AF3F8-2B92-4F2F-88DF-7220E36B56CB}">
      <dgm:prSet/>
      <dgm:spPr>
        <a:xfrm>
          <a:off x="4472145" y="1033857"/>
          <a:ext cx="178751" cy="209105"/>
        </a:xfrm>
        <a:prstGeom prst="rightArrow">
          <a:avLst>
            <a:gd name="adj1" fmla="val 60000"/>
            <a:gd name="adj2" fmla="val 50000"/>
          </a:avLst>
        </a:prstGeom>
        <a:solidFill>
          <a:srgbClr val="A02B93">
            <a:hueOff val="0"/>
            <a:satOff val="0"/>
            <a:lumOff val="0"/>
            <a:alphaOff val="0"/>
          </a:srgbClr>
        </a:solidFill>
        <a:ln>
          <a:noFill/>
        </a:ln>
        <a:effectLst/>
      </dgm:spPr>
      <dgm:t>
        <a:bodyPr/>
        <a:lstStyle/>
        <a:p>
          <a:pPr>
            <a:buNone/>
          </a:pPr>
          <a:endParaRPr lang="en-US">
            <a:solidFill>
              <a:sysClr val="window" lastClr="FFFFFF"/>
            </a:solidFill>
            <a:latin typeface="Aptos" panose="020B0004020202020204"/>
            <a:ea typeface="+mn-ea"/>
            <a:cs typeface="+mn-cs"/>
          </a:endParaRPr>
        </a:p>
      </dgm:t>
    </dgm:pt>
    <dgm:pt modelId="{98AD2B71-779B-48CF-89CD-7A4F3CA525AE}">
      <dgm:prSet phldr="0"/>
      <dgm:spPr>
        <a:xfrm>
          <a:off x="4725095" y="765407"/>
          <a:ext cx="843166" cy="746005"/>
        </a:xfrm>
        <a:prstGeom prst="roundRect">
          <a:avLst>
            <a:gd name="adj" fmla="val 10000"/>
          </a:avLst>
        </a:prstGeom>
        <a:solidFill>
          <a:srgbClr val="4EA72E">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Aptos Display"/>
              <a:ea typeface="+mn-ea"/>
              <a:cs typeface="Arial"/>
            </a:rPr>
            <a:t>Provide an Overview to Managers of Potential </a:t>
          </a:r>
          <a:r>
            <a:rPr lang="en-US">
              <a:solidFill>
                <a:sysClr val="window" lastClr="FFFFFF"/>
              </a:solidFill>
              <a:latin typeface="Calibri"/>
              <a:ea typeface="Calibri"/>
              <a:cs typeface="Calibri"/>
            </a:rPr>
            <a:t>Change Champions</a:t>
          </a:r>
          <a:endParaRPr lang="en-US">
            <a:solidFill>
              <a:sysClr val="window" lastClr="FFFFFF"/>
            </a:solidFill>
            <a:latin typeface="Aptos Display"/>
            <a:ea typeface="+mn-ea"/>
            <a:cs typeface="+mn-cs"/>
          </a:endParaRPr>
        </a:p>
      </dgm:t>
    </dgm:pt>
    <dgm:pt modelId="{AE8A0D74-7237-4913-8ED8-39C1D277868C}" type="parTrans" cxnId="{07899250-86F5-40B8-86A1-51381022503D}">
      <dgm:prSet/>
      <dgm:spPr/>
      <dgm:t>
        <a:bodyPr/>
        <a:lstStyle/>
        <a:p>
          <a:endParaRPr lang="en-US"/>
        </a:p>
      </dgm:t>
    </dgm:pt>
    <dgm:pt modelId="{C401F440-EA28-4BD6-BA72-8FABEFD046BD}" type="sibTrans" cxnId="{07899250-86F5-40B8-86A1-51381022503D}">
      <dgm:prSet/>
      <dgm:spPr>
        <a:xfrm>
          <a:off x="5652579" y="1033857"/>
          <a:ext cx="178751" cy="209105"/>
        </a:xfrm>
        <a:prstGeom prst="rightArrow">
          <a:avLst>
            <a:gd name="adj1" fmla="val 60000"/>
            <a:gd name="adj2" fmla="val 50000"/>
          </a:avLst>
        </a:prstGeom>
        <a:solidFill>
          <a:srgbClr val="4EA72E">
            <a:hueOff val="0"/>
            <a:satOff val="0"/>
            <a:lumOff val="0"/>
            <a:alphaOff val="0"/>
          </a:srgbClr>
        </a:solidFill>
        <a:ln>
          <a:noFill/>
        </a:ln>
        <a:effectLst/>
      </dgm:spPr>
      <dgm:t>
        <a:bodyPr/>
        <a:lstStyle/>
        <a:p>
          <a:pPr>
            <a:buNone/>
          </a:pPr>
          <a:endParaRPr lang="en-US">
            <a:solidFill>
              <a:sysClr val="window" lastClr="FFFFFF"/>
            </a:solidFill>
            <a:latin typeface="Aptos" panose="020B0004020202020204"/>
            <a:ea typeface="+mn-ea"/>
            <a:cs typeface="+mn-cs"/>
          </a:endParaRPr>
        </a:p>
      </dgm:t>
    </dgm:pt>
    <dgm:pt modelId="{EFBD5E2E-9FAA-45ED-8B57-74605FDE0CFA}">
      <dgm:prSet phldr="0"/>
      <dgm:spPr>
        <a:xfrm>
          <a:off x="3361" y="765407"/>
          <a:ext cx="843166" cy="746005"/>
        </a:xfrm>
        <a:prstGeom prst="roundRect">
          <a:avLst>
            <a:gd name="adj" fmla="val 10000"/>
          </a:avLst>
        </a:prstGeom>
        <a:solidFill>
          <a:srgbClr val="E9713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rtl="0">
            <a:buNone/>
          </a:pPr>
          <a:r>
            <a:rPr lang="en-US">
              <a:solidFill>
                <a:sysClr val="window" lastClr="FFFFFF"/>
              </a:solidFill>
              <a:latin typeface="Aptos Display" panose="020F0302020204030204"/>
              <a:ea typeface="+mn-ea"/>
              <a:cs typeface="+mn-cs"/>
            </a:rPr>
            <a:t>Design Change Network Strategy</a:t>
          </a:r>
        </a:p>
      </dgm:t>
    </dgm:pt>
    <dgm:pt modelId="{C1CDBFAA-335E-4CFE-849A-036231B7E7DC}" type="parTrans" cxnId="{7BEDAB86-B25B-4B0D-969F-4997C5164DFF}">
      <dgm:prSet/>
      <dgm:spPr/>
      <dgm:t>
        <a:bodyPr/>
        <a:lstStyle/>
        <a:p>
          <a:endParaRPr lang="en-US"/>
        </a:p>
      </dgm:t>
    </dgm:pt>
    <dgm:pt modelId="{962AC780-2BF6-443D-B330-528DDB7514DB}" type="sibTrans" cxnId="{7BEDAB86-B25B-4B0D-969F-4997C5164DFF}">
      <dgm:prSet/>
      <dgm:spPr>
        <a:xfrm>
          <a:off x="930844" y="1033857"/>
          <a:ext cx="178751" cy="209105"/>
        </a:xfrm>
        <a:prstGeom prst="rightArrow">
          <a:avLst>
            <a:gd name="adj1" fmla="val 60000"/>
            <a:gd name="adj2" fmla="val 50000"/>
          </a:avLst>
        </a:prstGeom>
        <a:solidFill>
          <a:srgbClr val="E97132">
            <a:hueOff val="0"/>
            <a:satOff val="0"/>
            <a:lumOff val="0"/>
            <a:alphaOff val="0"/>
          </a:srgbClr>
        </a:solidFill>
        <a:ln>
          <a:noFill/>
        </a:ln>
        <a:effectLst/>
      </dgm:spPr>
      <dgm:t>
        <a:bodyPr/>
        <a:lstStyle/>
        <a:p>
          <a:pPr>
            <a:buNone/>
          </a:pPr>
          <a:endParaRPr lang="en-US">
            <a:solidFill>
              <a:sysClr val="window" lastClr="FFFFFF"/>
            </a:solidFill>
            <a:latin typeface="Aptos" panose="020B0004020202020204"/>
            <a:ea typeface="+mn-ea"/>
            <a:cs typeface="+mn-cs"/>
          </a:endParaRPr>
        </a:p>
      </dgm:t>
    </dgm:pt>
    <dgm:pt modelId="{5265B616-5A44-4253-9965-6CAFDC71F7D7}">
      <dgm:prSet phldr="0"/>
      <dgm:spPr>
        <a:xfrm>
          <a:off x="1183795" y="765407"/>
          <a:ext cx="843166" cy="746005"/>
        </a:xfrm>
        <a:prstGeom prst="roundRect">
          <a:avLst>
            <a:gd name="adj" fmla="val 10000"/>
          </a:avLst>
        </a:prstGeom>
        <a:solidFill>
          <a:srgbClr val="196B24">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rtl="0">
            <a:buNone/>
          </a:pPr>
          <a:r>
            <a:rPr lang="en-US">
              <a:solidFill>
                <a:sysClr val="window" lastClr="FFFFFF"/>
              </a:solidFill>
              <a:latin typeface="Aptos Display" panose="020F0302020204030204"/>
              <a:ea typeface="+mn-ea"/>
              <a:cs typeface="+mn-cs"/>
            </a:rPr>
            <a:t>Develop Change Network Plan </a:t>
          </a:r>
        </a:p>
      </dgm:t>
    </dgm:pt>
    <dgm:pt modelId="{18C45ECA-1015-4752-A2F5-51B48A557342}" type="parTrans" cxnId="{C0D91A53-503C-4019-9A15-F75ED90FB09A}">
      <dgm:prSet/>
      <dgm:spPr/>
      <dgm:t>
        <a:bodyPr/>
        <a:lstStyle/>
        <a:p>
          <a:endParaRPr lang="en-US"/>
        </a:p>
      </dgm:t>
    </dgm:pt>
    <dgm:pt modelId="{B1A6EF4E-D7BB-429F-BA92-38949C039CDB}" type="sibTrans" cxnId="{C0D91A53-503C-4019-9A15-F75ED90FB09A}">
      <dgm:prSet/>
      <dgm:spPr>
        <a:xfrm>
          <a:off x="2111278" y="1033857"/>
          <a:ext cx="178751" cy="209105"/>
        </a:xfrm>
        <a:prstGeom prst="rightArrow">
          <a:avLst>
            <a:gd name="adj1" fmla="val 60000"/>
            <a:gd name="adj2" fmla="val 50000"/>
          </a:avLst>
        </a:prstGeom>
        <a:solidFill>
          <a:srgbClr val="196B24">
            <a:hueOff val="0"/>
            <a:satOff val="0"/>
            <a:lumOff val="0"/>
            <a:alphaOff val="0"/>
          </a:srgbClr>
        </a:solidFill>
        <a:ln>
          <a:noFill/>
        </a:ln>
        <a:effectLst/>
      </dgm:spPr>
      <dgm:t>
        <a:bodyPr/>
        <a:lstStyle/>
        <a:p>
          <a:pPr>
            <a:buNone/>
          </a:pPr>
          <a:endParaRPr lang="en-US">
            <a:solidFill>
              <a:sysClr val="window" lastClr="FFFFFF"/>
            </a:solidFill>
            <a:latin typeface="Aptos" panose="020B0004020202020204"/>
            <a:ea typeface="+mn-ea"/>
            <a:cs typeface="+mn-cs"/>
          </a:endParaRPr>
        </a:p>
      </dgm:t>
    </dgm:pt>
    <dgm:pt modelId="{069A43BB-FF3C-47C1-89EC-4CA8CC7D5D4E}" type="pres">
      <dgm:prSet presAssocID="{00A7318F-9BFA-4CB6-8FE7-1495C776B574}" presName="Name0" presStyleCnt="0">
        <dgm:presLayoutVars>
          <dgm:dir/>
          <dgm:resizeHandles val="exact"/>
        </dgm:presLayoutVars>
      </dgm:prSet>
      <dgm:spPr/>
    </dgm:pt>
    <dgm:pt modelId="{260A76C0-4D80-4F77-ADB8-487206F0DAD1}" type="pres">
      <dgm:prSet presAssocID="{EFBD5E2E-9FAA-45ED-8B57-74605FDE0CFA}" presName="node" presStyleLbl="node1" presStyleIdx="0" presStyleCnt="10">
        <dgm:presLayoutVars>
          <dgm:bulletEnabled val="1"/>
        </dgm:presLayoutVars>
      </dgm:prSet>
      <dgm:spPr/>
    </dgm:pt>
    <dgm:pt modelId="{A9258B19-D1F8-4E4C-926C-EF34CF536402}" type="pres">
      <dgm:prSet presAssocID="{962AC780-2BF6-443D-B330-528DDB7514DB}" presName="sibTrans" presStyleLbl="sibTrans2D1" presStyleIdx="0" presStyleCnt="9"/>
      <dgm:spPr/>
    </dgm:pt>
    <dgm:pt modelId="{BC16BDAE-E59C-4EDA-8148-D9FCDB7A4F4C}" type="pres">
      <dgm:prSet presAssocID="{962AC780-2BF6-443D-B330-528DDB7514DB}" presName="connectorText" presStyleLbl="sibTrans2D1" presStyleIdx="0" presStyleCnt="9"/>
      <dgm:spPr/>
    </dgm:pt>
    <dgm:pt modelId="{A4964A14-ECC1-4652-AC95-FBD7CDEC47CC}" type="pres">
      <dgm:prSet presAssocID="{5265B616-5A44-4253-9965-6CAFDC71F7D7}" presName="node" presStyleLbl="node1" presStyleIdx="1" presStyleCnt="10">
        <dgm:presLayoutVars>
          <dgm:bulletEnabled val="1"/>
        </dgm:presLayoutVars>
      </dgm:prSet>
      <dgm:spPr/>
    </dgm:pt>
    <dgm:pt modelId="{B892BE61-90EF-445C-86B2-962C58167557}" type="pres">
      <dgm:prSet presAssocID="{B1A6EF4E-D7BB-429F-BA92-38949C039CDB}" presName="sibTrans" presStyleLbl="sibTrans2D1" presStyleIdx="1" presStyleCnt="9"/>
      <dgm:spPr/>
    </dgm:pt>
    <dgm:pt modelId="{3AE1CBBA-D4B4-49BF-9E3A-D774ACAA4DCE}" type="pres">
      <dgm:prSet presAssocID="{B1A6EF4E-D7BB-429F-BA92-38949C039CDB}" presName="connectorText" presStyleLbl="sibTrans2D1" presStyleIdx="1" presStyleCnt="9"/>
      <dgm:spPr/>
    </dgm:pt>
    <dgm:pt modelId="{EE9C37DE-C7F0-434C-8307-049D00E9F4BA}" type="pres">
      <dgm:prSet presAssocID="{1D007C2C-39FA-4E1D-B7A1-739DE4876831}" presName="node" presStyleLbl="node1" presStyleIdx="2" presStyleCnt="10">
        <dgm:presLayoutVars>
          <dgm:bulletEnabled val="1"/>
        </dgm:presLayoutVars>
      </dgm:prSet>
      <dgm:spPr/>
    </dgm:pt>
    <dgm:pt modelId="{E6134704-9AFB-4059-9360-88362D013CF7}" type="pres">
      <dgm:prSet presAssocID="{6C81FD1C-AFCB-4A17-BE60-5207D60C4165}" presName="sibTrans" presStyleLbl="sibTrans2D1" presStyleIdx="2" presStyleCnt="9"/>
      <dgm:spPr/>
    </dgm:pt>
    <dgm:pt modelId="{029F10CD-688E-424A-8D35-72DFDE2310D5}" type="pres">
      <dgm:prSet presAssocID="{6C81FD1C-AFCB-4A17-BE60-5207D60C4165}" presName="connectorText" presStyleLbl="sibTrans2D1" presStyleIdx="2" presStyleCnt="9"/>
      <dgm:spPr/>
    </dgm:pt>
    <dgm:pt modelId="{091A1462-5C79-420A-B0B5-3D10C13CD387}" type="pres">
      <dgm:prSet presAssocID="{51EBD7E7-73EF-417A-BCC6-364748854372}" presName="node" presStyleLbl="node1" presStyleIdx="3" presStyleCnt="10">
        <dgm:presLayoutVars>
          <dgm:bulletEnabled val="1"/>
        </dgm:presLayoutVars>
      </dgm:prSet>
      <dgm:spPr/>
    </dgm:pt>
    <dgm:pt modelId="{B9F6A6F9-544D-425D-B51D-A0C4BC1F3700}" type="pres">
      <dgm:prSet presAssocID="{1DEA14AE-307B-4881-A35F-7FCB58CDFDD5}" presName="sibTrans" presStyleLbl="sibTrans2D1" presStyleIdx="3" presStyleCnt="9"/>
      <dgm:spPr/>
    </dgm:pt>
    <dgm:pt modelId="{18664DA6-0E37-4D5A-BF7F-3399E85E8DEF}" type="pres">
      <dgm:prSet presAssocID="{1DEA14AE-307B-4881-A35F-7FCB58CDFDD5}" presName="connectorText" presStyleLbl="sibTrans2D1" presStyleIdx="3" presStyleCnt="9"/>
      <dgm:spPr/>
    </dgm:pt>
    <dgm:pt modelId="{904BBAEF-598F-40C0-BBC4-84FF4B9F15F6}" type="pres">
      <dgm:prSet presAssocID="{98AD2B71-779B-48CF-89CD-7A4F3CA525AE}" presName="node" presStyleLbl="node1" presStyleIdx="4" presStyleCnt="10">
        <dgm:presLayoutVars>
          <dgm:bulletEnabled val="1"/>
        </dgm:presLayoutVars>
      </dgm:prSet>
      <dgm:spPr/>
    </dgm:pt>
    <dgm:pt modelId="{BAE6A81E-245A-4F8C-AE34-FB9008832BD9}" type="pres">
      <dgm:prSet presAssocID="{C401F440-EA28-4BD6-BA72-8FABEFD046BD}" presName="sibTrans" presStyleLbl="sibTrans2D1" presStyleIdx="4" presStyleCnt="9"/>
      <dgm:spPr/>
    </dgm:pt>
    <dgm:pt modelId="{9FE468A0-33A4-47A4-BF49-55DB2733E804}" type="pres">
      <dgm:prSet presAssocID="{C401F440-EA28-4BD6-BA72-8FABEFD046BD}" presName="connectorText" presStyleLbl="sibTrans2D1" presStyleIdx="4" presStyleCnt="9"/>
      <dgm:spPr/>
    </dgm:pt>
    <dgm:pt modelId="{B6B66393-F75E-4241-ADE2-6E3AF0420DCE}" type="pres">
      <dgm:prSet presAssocID="{5CAD6474-B14B-4258-AAD0-073809A963EE}" presName="node" presStyleLbl="node1" presStyleIdx="5" presStyleCnt="10">
        <dgm:presLayoutVars>
          <dgm:bulletEnabled val="1"/>
        </dgm:presLayoutVars>
      </dgm:prSet>
      <dgm:spPr/>
    </dgm:pt>
    <dgm:pt modelId="{E720AA2C-395F-4481-99FF-78BC5D44251A}" type="pres">
      <dgm:prSet presAssocID="{4394A712-BA71-45E4-A5E3-D09DE0F9B94C}" presName="sibTrans" presStyleLbl="sibTrans2D1" presStyleIdx="5" presStyleCnt="9"/>
      <dgm:spPr/>
    </dgm:pt>
    <dgm:pt modelId="{3AD4B0B3-87AE-4FDE-A1EE-AA077AC14E67}" type="pres">
      <dgm:prSet presAssocID="{4394A712-BA71-45E4-A5E3-D09DE0F9B94C}" presName="connectorText" presStyleLbl="sibTrans2D1" presStyleIdx="5" presStyleCnt="9"/>
      <dgm:spPr/>
    </dgm:pt>
    <dgm:pt modelId="{0CB2E17C-A48B-433F-A1AC-F646062B1501}" type="pres">
      <dgm:prSet presAssocID="{215B97B5-F93C-4EBF-9ADB-AD343A20EE17}" presName="node" presStyleLbl="node1" presStyleIdx="6" presStyleCnt="10">
        <dgm:presLayoutVars>
          <dgm:bulletEnabled val="1"/>
        </dgm:presLayoutVars>
      </dgm:prSet>
      <dgm:spPr/>
    </dgm:pt>
    <dgm:pt modelId="{82EDE882-7FCD-423C-B60A-6D71B5A3DBA8}" type="pres">
      <dgm:prSet presAssocID="{37B14858-D40C-4AE3-94C0-EA1001ABC843}" presName="sibTrans" presStyleLbl="sibTrans2D1" presStyleIdx="6" presStyleCnt="9"/>
      <dgm:spPr/>
    </dgm:pt>
    <dgm:pt modelId="{139A641F-BF7F-45BC-B0D6-3EE3BB14AE26}" type="pres">
      <dgm:prSet presAssocID="{37B14858-D40C-4AE3-94C0-EA1001ABC843}" presName="connectorText" presStyleLbl="sibTrans2D1" presStyleIdx="6" presStyleCnt="9"/>
      <dgm:spPr/>
    </dgm:pt>
    <dgm:pt modelId="{6A90ED51-D5CD-4B9D-B9FE-0FA6E80FC6D4}" type="pres">
      <dgm:prSet presAssocID="{4F132ABD-EB0B-4588-B532-74297F37AA1E}" presName="node" presStyleLbl="node1" presStyleIdx="7" presStyleCnt="10">
        <dgm:presLayoutVars>
          <dgm:bulletEnabled val="1"/>
        </dgm:presLayoutVars>
      </dgm:prSet>
      <dgm:spPr/>
    </dgm:pt>
    <dgm:pt modelId="{9B103A78-C548-4955-AB84-2197EB8125DE}" type="pres">
      <dgm:prSet presAssocID="{E790D200-CE12-4CE6-BC70-245419C918EC}" presName="sibTrans" presStyleLbl="sibTrans2D1" presStyleIdx="7" presStyleCnt="9"/>
      <dgm:spPr/>
    </dgm:pt>
    <dgm:pt modelId="{497813E5-9987-42FC-A72D-258F4D1F58D9}" type="pres">
      <dgm:prSet presAssocID="{E790D200-CE12-4CE6-BC70-245419C918EC}" presName="connectorText" presStyleLbl="sibTrans2D1" presStyleIdx="7" presStyleCnt="9"/>
      <dgm:spPr/>
    </dgm:pt>
    <dgm:pt modelId="{B16775CB-9D47-46B4-82BA-22E9075BFD95}" type="pres">
      <dgm:prSet presAssocID="{D18B173C-7461-4A85-B946-FE1793C6FCF1}" presName="node" presStyleLbl="node1" presStyleIdx="8" presStyleCnt="10">
        <dgm:presLayoutVars>
          <dgm:bulletEnabled val="1"/>
        </dgm:presLayoutVars>
      </dgm:prSet>
      <dgm:spPr/>
    </dgm:pt>
    <dgm:pt modelId="{C0D3A5CC-FA7F-41FA-88E6-014C4C337EDB}" type="pres">
      <dgm:prSet presAssocID="{6321FFCB-F1F1-4CD2-B50E-C601623C28C5}" presName="sibTrans" presStyleLbl="sibTrans2D1" presStyleIdx="8" presStyleCnt="9"/>
      <dgm:spPr/>
    </dgm:pt>
    <dgm:pt modelId="{609235F3-44E1-4E8F-BEBB-C716FE635FE7}" type="pres">
      <dgm:prSet presAssocID="{6321FFCB-F1F1-4CD2-B50E-C601623C28C5}" presName="connectorText" presStyleLbl="sibTrans2D1" presStyleIdx="8" presStyleCnt="9"/>
      <dgm:spPr/>
    </dgm:pt>
    <dgm:pt modelId="{7FB1F2EA-C801-4D25-83A8-A144E092786F}" type="pres">
      <dgm:prSet presAssocID="{6F08943C-1E04-4D11-94A0-A3CC213B6806}" presName="node" presStyleLbl="node1" presStyleIdx="9" presStyleCnt="10">
        <dgm:presLayoutVars>
          <dgm:bulletEnabled val="1"/>
        </dgm:presLayoutVars>
      </dgm:prSet>
      <dgm:spPr/>
    </dgm:pt>
  </dgm:ptLst>
  <dgm:cxnLst>
    <dgm:cxn modelId="{F5578C05-E58C-41A4-BFDA-FE57F3C6812B}" type="presOf" srcId="{4F132ABD-EB0B-4588-B532-74297F37AA1E}" destId="{6A90ED51-D5CD-4B9D-B9FE-0FA6E80FC6D4}" srcOrd="0" destOrd="0" presId="urn:microsoft.com/office/officeart/2005/8/layout/process1"/>
    <dgm:cxn modelId="{3CF4D505-69C4-44CF-82EC-569586491774}" type="presOf" srcId="{B1A6EF4E-D7BB-429F-BA92-38949C039CDB}" destId="{B892BE61-90EF-445C-86B2-962C58167557}" srcOrd="0" destOrd="0" presId="urn:microsoft.com/office/officeart/2005/8/layout/process1"/>
    <dgm:cxn modelId="{B215260C-500B-4BCD-A278-39A0B9CF47C8}" type="presOf" srcId="{6321FFCB-F1F1-4CD2-B50E-C601623C28C5}" destId="{609235F3-44E1-4E8F-BEBB-C716FE635FE7}" srcOrd="1" destOrd="0" presId="urn:microsoft.com/office/officeart/2005/8/layout/process1"/>
    <dgm:cxn modelId="{151CF90E-6188-4F68-AEA9-BE1B914EAE19}" type="presOf" srcId="{51EBD7E7-73EF-417A-BCC6-364748854372}" destId="{091A1462-5C79-420A-B0B5-3D10C13CD387}" srcOrd="0" destOrd="0" presId="urn:microsoft.com/office/officeart/2005/8/layout/process1"/>
    <dgm:cxn modelId="{068D7610-000F-4930-94D7-37A5718A0E64}" type="presOf" srcId="{D18B173C-7461-4A85-B946-FE1793C6FCF1}" destId="{B16775CB-9D47-46B4-82BA-22E9075BFD95}" srcOrd="0" destOrd="0" presId="urn:microsoft.com/office/officeart/2005/8/layout/process1"/>
    <dgm:cxn modelId="{016E6E30-8203-40BB-9658-2F07BCD126CF}" type="presOf" srcId="{1D007C2C-39FA-4E1D-B7A1-739DE4876831}" destId="{EE9C37DE-C7F0-434C-8307-049D00E9F4BA}" srcOrd="0" destOrd="0" presId="urn:microsoft.com/office/officeart/2005/8/layout/process1"/>
    <dgm:cxn modelId="{F908963F-6C27-4C04-8509-DDAE7B736E6D}" type="presOf" srcId="{37B14858-D40C-4AE3-94C0-EA1001ABC843}" destId="{139A641F-BF7F-45BC-B0D6-3EE3BB14AE26}" srcOrd="1" destOrd="0" presId="urn:microsoft.com/office/officeart/2005/8/layout/process1"/>
    <dgm:cxn modelId="{43BC7B60-907A-45DB-9345-6EF8C23C1E55}" type="presOf" srcId="{00A7318F-9BFA-4CB6-8FE7-1495C776B574}" destId="{069A43BB-FF3C-47C1-89EC-4CA8CC7D5D4E}" srcOrd="0" destOrd="0" presId="urn:microsoft.com/office/officeart/2005/8/layout/process1"/>
    <dgm:cxn modelId="{85008561-368D-42BA-9912-855FA3494C95}" srcId="{00A7318F-9BFA-4CB6-8FE7-1495C776B574}" destId="{215B97B5-F93C-4EBF-9ADB-AD343A20EE17}" srcOrd="6" destOrd="0" parTransId="{377AC300-C26B-491D-9DBA-B3F7F827CCDB}" sibTransId="{37B14858-D40C-4AE3-94C0-EA1001ABC843}"/>
    <dgm:cxn modelId="{F2213365-423E-4660-9F12-B9874B7340B2}" type="presOf" srcId="{215B97B5-F93C-4EBF-9ADB-AD343A20EE17}" destId="{0CB2E17C-A48B-433F-A1AC-F646062B1501}" srcOrd="0" destOrd="0" presId="urn:microsoft.com/office/officeart/2005/8/layout/process1"/>
    <dgm:cxn modelId="{68558765-0670-4382-89C5-11923255A54C}" type="presOf" srcId="{6C81FD1C-AFCB-4A17-BE60-5207D60C4165}" destId="{E6134704-9AFB-4059-9360-88362D013CF7}" srcOrd="0" destOrd="0" presId="urn:microsoft.com/office/officeart/2005/8/layout/process1"/>
    <dgm:cxn modelId="{54807546-5C9C-4443-AB09-AA67AB5BB5DA}" type="presOf" srcId="{E790D200-CE12-4CE6-BC70-245419C918EC}" destId="{9B103A78-C548-4955-AB84-2197EB8125DE}" srcOrd="0" destOrd="0" presId="urn:microsoft.com/office/officeart/2005/8/layout/process1"/>
    <dgm:cxn modelId="{EB04F86A-9913-4153-834F-1CA09D59F9AE}" type="presOf" srcId="{6C81FD1C-AFCB-4A17-BE60-5207D60C4165}" destId="{029F10CD-688E-424A-8D35-72DFDE2310D5}" srcOrd="1" destOrd="0" presId="urn:microsoft.com/office/officeart/2005/8/layout/process1"/>
    <dgm:cxn modelId="{07899250-86F5-40B8-86A1-51381022503D}" srcId="{00A7318F-9BFA-4CB6-8FE7-1495C776B574}" destId="{98AD2B71-779B-48CF-89CD-7A4F3CA525AE}" srcOrd="4" destOrd="0" parTransId="{AE8A0D74-7237-4913-8ED8-39C1D277868C}" sibTransId="{C401F440-EA28-4BD6-BA72-8FABEFD046BD}"/>
    <dgm:cxn modelId="{A1489672-92FB-48E2-B9A0-C4E890CEDEA2}" type="presOf" srcId="{C401F440-EA28-4BD6-BA72-8FABEFD046BD}" destId="{9FE468A0-33A4-47A4-BF49-55DB2733E804}" srcOrd="1" destOrd="0" presId="urn:microsoft.com/office/officeart/2005/8/layout/process1"/>
    <dgm:cxn modelId="{C0D91A53-503C-4019-9A15-F75ED90FB09A}" srcId="{00A7318F-9BFA-4CB6-8FE7-1495C776B574}" destId="{5265B616-5A44-4253-9965-6CAFDC71F7D7}" srcOrd="1" destOrd="0" parTransId="{18C45ECA-1015-4752-A2F5-51B48A557342}" sibTransId="{B1A6EF4E-D7BB-429F-BA92-38949C039CDB}"/>
    <dgm:cxn modelId="{93019773-CCE9-4CEF-A06F-54A6AA1AC028}" type="presOf" srcId="{E790D200-CE12-4CE6-BC70-245419C918EC}" destId="{497813E5-9987-42FC-A72D-258F4D1F58D9}" srcOrd="1" destOrd="0" presId="urn:microsoft.com/office/officeart/2005/8/layout/process1"/>
    <dgm:cxn modelId="{75FF4B74-523F-43B6-9F23-BF1CF50E954B}" srcId="{00A7318F-9BFA-4CB6-8FE7-1495C776B574}" destId="{1D007C2C-39FA-4E1D-B7A1-739DE4876831}" srcOrd="2" destOrd="0" parTransId="{03D16A22-F864-490B-B0AD-A5BC600824CF}" sibTransId="{6C81FD1C-AFCB-4A17-BE60-5207D60C4165}"/>
    <dgm:cxn modelId="{A3CEE283-A577-4B3B-B952-9BFE6E639FC3}" type="presOf" srcId="{962AC780-2BF6-443D-B330-528DDB7514DB}" destId="{BC16BDAE-E59C-4EDA-8148-D9FCDB7A4F4C}" srcOrd="1" destOrd="0" presId="urn:microsoft.com/office/officeart/2005/8/layout/process1"/>
    <dgm:cxn modelId="{7BEDAB86-B25B-4B0D-969F-4997C5164DFF}" srcId="{00A7318F-9BFA-4CB6-8FE7-1495C776B574}" destId="{EFBD5E2E-9FAA-45ED-8B57-74605FDE0CFA}" srcOrd="0" destOrd="0" parTransId="{C1CDBFAA-335E-4CFE-849A-036231B7E7DC}" sibTransId="{962AC780-2BF6-443D-B330-528DDB7514DB}"/>
    <dgm:cxn modelId="{9A926B8D-DAFF-4A33-A9DD-45DF8B7C347B}" type="presOf" srcId="{C401F440-EA28-4BD6-BA72-8FABEFD046BD}" destId="{BAE6A81E-245A-4F8C-AE34-FB9008832BD9}" srcOrd="0" destOrd="0" presId="urn:microsoft.com/office/officeart/2005/8/layout/process1"/>
    <dgm:cxn modelId="{5D7A3F8F-4234-4FB1-98A4-81EA5A7BE917}" type="presOf" srcId="{5265B616-5A44-4253-9965-6CAFDC71F7D7}" destId="{A4964A14-ECC1-4652-AC95-FBD7CDEC47CC}" srcOrd="0" destOrd="0" presId="urn:microsoft.com/office/officeart/2005/8/layout/process1"/>
    <dgm:cxn modelId="{5AF09294-B52E-435E-AC07-13BB7D5274FB}" type="presOf" srcId="{1DEA14AE-307B-4881-A35F-7FCB58CDFDD5}" destId="{18664DA6-0E37-4D5A-BF7F-3399E85E8DEF}" srcOrd="1" destOrd="0" presId="urn:microsoft.com/office/officeart/2005/8/layout/process1"/>
    <dgm:cxn modelId="{3AD2249E-CEBD-4592-8B9C-6AD3944C4E6C}" type="presOf" srcId="{1DEA14AE-307B-4881-A35F-7FCB58CDFDD5}" destId="{B9F6A6F9-544D-425D-B51D-A0C4BC1F3700}" srcOrd="0" destOrd="0" presId="urn:microsoft.com/office/officeart/2005/8/layout/process1"/>
    <dgm:cxn modelId="{585993AF-BBF6-4E5E-9E6A-E6B8E6C644DC}" srcId="{00A7318F-9BFA-4CB6-8FE7-1495C776B574}" destId="{D18B173C-7461-4A85-B946-FE1793C6FCF1}" srcOrd="8" destOrd="0" parTransId="{8C7EC889-8AA4-49A4-9B3C-909431ECBBF6}" sibTransId="{6321FFCB-F1F1-4CD2-B50E-C601623C28C5}"/>
    <dgm:cxn modelId="{44D5B4B9-0CBF-4C15-81C0-42C675262873}" type="presOf" srcId="{98AD2B71-779B-48CF-89CD-7A4F3CA525AE}" destId="{904BBAEF-598F-40C0-BBC4-84FF4B9F15F6}" srcOrd="0" destOrd="0" presId="urn:microsoft.com/office/officeart/2005/8/layout/process1"/>
    <dgm:cxn modelId="{CD7484C6-E2EB-4084-B297-A7D0649035D0}" srcId="{00A7318F-9BFA-4CB6-8FE7-1495C776B574}" destId="{4F132ABD-EB0B-4588-B532-74297F37AA1E}" srcOrd="7" destOrd="0" parTransId="{294308F9-9854-4041-A3A4-0D17471BE551}" sibTransId="{E790D200-CE12-4CE6-BC70-245419C918EC}"/>
    <dgm:cxn modelId="{FE4D71CC-C951-46CD-BF43-607E13E3BB24}" srcId="{00A7318F-9BFA-4CB6-8FE7-1495C776B574}" destId="{5CAD6474-B14B-4258-AAD0-073809A963EE}" srcOrd="5" destOrd="0" parTransId="{712E5924-81E3-4A65-897C-E3B5253FC3B8}" sibTransId="{4394A712-BA71-45E4-A5E3-D09DE0F9B94C}"/>
    <dgm:cxn modelId="{220670D4-F6B0-46E3-BB30-DDD06700CC82}" type="presOf" srcId="{5CAD6474-B14B-4258-AAD0-073809A963EE}" destId="{B6B66393-F75E-4241-ADE2-6E3AF0420DCE}" srcOrd="0" destOrd="0" presId="urn:microsoft.com/office/officeart/2005/8/layout/process1"/>
    <dgm:cxn modelId="{4BED91DA-3E20-4DE8-A87B-F6936329AC83}" type="presOf" srcId="{EFBD5E2E-9FAA-45ED-8B57-74605FDE0CFA}" destId="{260A76C0-4D80-4F77-ADB8-487206F0DAD1}" srcOrd="0" destOrd="0" presId="urn:microsoft.com/office/officeart/2005/8/layout/process1"/>
    <dgm:cxn modelId="{466F12E1-01FE-49FD-9CAE-3852F05CA93E}" type="presOf" srcId="{6321FFCB-F1F1-4CD2-B50E-C601623C28C5}" destId="{C0D3A5CC-FA7F-41FA-88E6-014C4C337EDB}" srcOrd="0" destOrd="0" presId="urn:microsoft.com/office/officeart/2005/8/layout/process1"/>
    <dgm:cxn modelId="{EE1C65E2-B2F3-4EF9-88DB-3964672F9A42}" srcId="{00A7318F-9BFA-4CB6-8FE7-1495C776B574}" destId="{6F08943C-1E04-4D11-94A0-A3CC213B6806}" srcOrd="9" destOrd="0" parTransId="{71A16441-134C-4BF3-B33B-2C7214A80273}" sibTransId="{08BBC075-6CC3-4311-87BC-D6DF72817907}"/>
    <dgm:cxn modelId="{75F2C7ED-2A8B-4692-AA3A-13FE4330DE05}" type="presOf" srcId="{4394A712-BA71-45E4-A5E3-D09DE0F9B94C}" destId="{3AD4B0B3-87AE-4FDE-A1EE-AA077AC14E67}" srcOrd="1" destOrd="0" presId="urn:microsoft.com/office/officeart/2005/8/layout/process1"/>
    <dgm:cxn modelId="{B4B2F3EE-9A6F-438E-AE5A-DEE54F1842EE}" type="presOf" srcId="{37B14858-D40C-4AE3-94C0-EA1001ABC843}" destId="{82EDE882-7FCD-423C-B60A-6D71B5A3DBA8}" srcOrd="0" destOrd="0" presId="urn:microsoft.com/office/officeart/2005/8/layout/process1"/>
    <dgm:cxn modelId="{E25988F5-0C48-4275-997A-709D00F601C0}" type="presOf" srcId="{4394A712-BA71-45E4-A5E3-D09DE0F9B94C}" destId="{E720AA2C-395F-4481-99FF-78BC5D44251A}" srcOrd="0" destOrd="0" presId="urn:microsoft.com/office/officeart/2005/8/layout/process1"/>
    <dgm:cxn modelId="{214FD9F7-43FF-4F0D-81E5-641BED948193}" type="presOf" srcId="{6F08943C-1E04-4D11-94A0-A3CC213B6806}" destId="{7FB1F2EA-C801-4D25-83A8-A144E092786F}" srcOrd="0" destOrd="0" presId="urn:microsoft.com/office/officeart/2005/8/layout/process1"/>
    <dgm:cxn modelId="{C71AF3F8-2B92-4F2F-88DF-7220E36B56CB}" srcId="{00A7318F-9BFA-4CB6-8FE7-1495C776B574}" destId="{51EBD7E7-73EF-417A-BCC6-364748854372}" srcOrd="3" destOrd="0" parTransId="{A2BD32BF-D075-4D9B-932F-25784EF10BFA}" sibTransId="{1DEA14AE-307B-4881-A35F-7FCB58CDFDD5}"/>
    <dgm:cxn modelId="{60AAEEF9-0E1D-4A47-95A9-3A47C4E31AA0}" type="presOf" srcId="{962AC780-2BF6-443D-B330-528DDB7514DB}" destId="{A9258B19-D1F8-4E4C-926C-EF34CF536402}" srcOrd="0" destOrd="0" presId="urn:microsoft.com/office/officeart/2005/8/layout/process1"/>
    <dgm:cxn modelId="{F71AF8FF-AE47-4F13-85A9-0EF14A825459}" type="presOf" srcId="{B1A6EF4E-D7BB-429F-BA92-38949C039CDB}" destId="{3AE1CBBA-D4B4-49BF-9E3A-D774ACAA4DCE}" srcOrd="1" destOrd="0" presId="urn:microsoft.com/office/officeart/2005/8/layout/process1"/>
    <dgm:cxn modelId="{E4BB522A-72E1-495A-A418-499D04FE2EC1}" type="presParOf" srcId="{069A43BB-FF3C-47C1-89EC-4CA8CC7D5D4E}" destId="{260A76C0-4D80-4F77-ADB8-487206F0DAD1}" srcOrd="0" destOrd="0" presId="urn:microsoft.com/office/officeart/2005/8/layout/process1"/>
    <dgm:cxn modelId="{8708AD05-09E4-4C8F-A9F2-F0CB996D836E}" type="presParOf" srcId="{069A43BB-FF3C-47C1-89EC-4CA8CC7D5D4E}" destId="{A9258B19-D1F8-4E4C-926C-EF34CF536402}" srcOrd="1" destOrd="0" presId="urn:microsoft.com/office/officeart/2005/8/layout/process1"/>
    <dgm:cxn modelId="{2CCD0BC1-AA87-4217-99FC-E5D7491F4544}" type="presParOf" srcId="{A9258B19-D1F8-4E4C-926C-EF34CF536402}" destId="{BC16BDAE-E59C-4EDA-8148-D9FCDB7A4F4C}" srcOrd="0" destOrd="0" presId="urn:microsoft.com/office/officeart/2005/8/layout/process1"/>
    <dgm:cxn modelId="{9062A936-93A2-4685-8FE6-C71FF00DE805}" type="presParOf" srcId="{069A43BB-FF3C-47C1-89EC-4CA8CC7D5D4E}" destId="{A4964A14-ECC1-4652-AC95-FBD7CDEC47CC}" srcOrd="2" destOrd="0" presId="urn:microsoft.com/office/officeart/2005/8/layout/process1"/>
    <dgm:cxn modelId="{F148EA36-349D-4995-8191-480BFFA36EEC}" type="presParOf" srcId="{069A43BB-FF3C-47C1-89EC-4CA8CC7D5D4E}" destId="{B892BE61-90EF-445C-86B2-962C58167557}" srcOrd="3" destOrd="0" presId="urn:microsoft.com/office/officeart/2005/8/layout/process1"/>
    <dgm:cxn modelId="{2FE1CDE5-F3D7-4AB8-A5CF-00F86368AA38}" type="presParOf" srcId="{B892BE61-90EF-445C-86B2-962C58167557}" destId="{3AE1CBBA-D4B4-49BF-9E3A-D774ACAA4DCE}" srcOrd="0" destOrd="0" presId="urn:microsoft.com/office/officeart/2005/8/layout/process1"/>
    <dgm:cxn modelId="{97C70285-AF5C-40C7-9BD5-DA99A6F70D1D}" type="presParOf" srcId="{069A43BB-FF3C-47C1-89EC-4CA8CC7D5D4E}" destId="{EE9C37DE-C7F0-434C-8307-049D00E9F4BA}" srcOrd="4" destOrd="0" presId="urn:microsoft.com/office/officeart/2005/8/layout/process1"/>
    <dgm:cxn modelId="{76B4B533-1B3D-46F9-B52C-79D71184B428}" type="presParOf" srcId="{069A43BB-FF3C-47C1-89EC-4CA8CC7D5D4E}" destId="{E6134704-9AFB-4059-9360-88362D013CF7}" srcOrd="5" destOrd="0" presId="urn:microsoft.com/office/officeart/2005/8/layout/process1"/>
    <dgm:cxn modelId="{04A1180D-5A22-4519-B5C2-B70C323D0A97}" type="presParOf" srcId="{E6134704-9AFB-4059-9360-88362D013CF7}" destId="{029F10CD-688E-424A-8D35-72DFDE2310D5}" srcOrd="0" destOrd="0" presId="urn:microsoft.com/office/officeart/2005/8/layout/process1"/>
    <dgm:cxn modelId="{B0C1606B-370C-4B01-A42A-B5D67753114B}" type="presParOf" srcId="{069A43BB-FF3C-47C1-89EC-4CA8CC7D5D4E}" destId="{091A1462-5C79-420A-B0B5-3D10C13CD387}" srcOrd="6" destOrd="0" presId="urn:microsoft.com/office/officeart/2005/8/layout/process1"/>
    <dgm:cxn modelId="{B01B3666-42EA-4020-BA28-CC537807152F}" type="presParOf" srcId="{069A43BB-FF3C-47C1-89EC-4CA8CC7D5D4E}" destId="{B9F6A6F9-544D-425D-B51D-A0C4BC1F3700}" srcOrd="7" destOrd="0" presId="urn:microsoft.com/office/officeart/2005/8/layout/process1"/>
    <dgm:cxn modelId="{09DA9736-7E04-4B33-89EB-CC356D5D0285}" type="presParOf" srcId="{B9F6A6F9-544D-425D-B51D-A0C4BC1F3700}" destId="{18664DA6-0E37-4D5A-BF7F-3399E85E8DEF}" srcOrd="0" destOrd="0" presId="urn:microsoft.com/office/officeart/2005/8/layout/process1"/>
    <dgm:cxn modelId="{E800AB96-8580-4228-8DDF-9B09A457C31E}" type="presParOf" srcId="{069A43BB-FF3C-47C1-89EC-4CA8CC7D5D4E}" destId="{904BBAEF-598F-40C0-BBC4-84FF4B9F15F6}" srcOrd="8" destOrd="0" presId="urn:microsoft.com/office/officeart/2005/8/layout/process1"/>
    <dgm:cxn modelId="{6A63DA32-358E-4FF8-B1D2-BD2067CB75A2}" type="presParOf" srcId="{069A43BB-FF3C-47C1-89EC-4CA8CC7D5D4E}" destId="{BAE6A81E-245A-4F8C-AE34-FB9008832BD9}" srcOrd="9" destOrd="0" presId="urn:microsoft.com/office/officeart/2005/8/layout/process1"/>
    <dgm:cxn modelId="{3DD1C862-A0B5-4463-83C7-68CB8E63C17F}" type="presParOf" srcId="{BAE6A81E-245A-4F8C-AE34-FB9008832BD9}" destId="{9FE468A0-33A4-47A4-BF49-55DB2733E804}" srcOrd="0" destOrd="0" presId="urn:microsoft.com/office/officeart/2005/8/layout/process1"/>
    <dgm:cxn modelId="{BE00BA81-EBE6-473E-BBF2-82C15E31A676}" type="presParOf" srcId="{069A43BB-FF3C-47C1-89EC-4CA8CC7D5D4E}" destId="{B6B66393-F75E-4241-ADE2-6E3AF0420DCE}" srcOrd="10" destOrd="0" presId="urn:microsoft.com/office/officeart/2005/8/layout/process1"/>
    <dgm:cxn modelId="{A8EC9D25-5FBB-4CD5-BBB9-276706785866}" type="presParOf" srcId="{069A43BB-FF3C-47C1-89EC-4CA8CC7D5D4E}" destId="{E720AA2C-395F-4481-99FF-78BC5D44251A}" srcOrd="11" destOrd="0" presId="urn:microsoft.com/office/officeart/2005/8/layout/process1"/>
    <dgm:cxn modelId="{E3883694-910F-49A5-B730-9C963C1C542B}" type="presParOf" srcId="{E720AA2C-395F-4481-99FF-78BC5D44251A}" destId="{3AD4B0B3-87AE-4FDE-A1EE-AA077AC14E67}" srcOrd="0" destOrd="0" presId="urn:microsoft.com/office/officeart/2005/8/layout/process1"/>
    <dgm:cxn modelId="{2427975C-4B9E-4A07-8A7F-27F25F5C0ADB}" type="presParOf" srcId="{069A43BB-FF3C-47C1-89EC-4CA8CC7D5D4E}" destId="{0CB2E17C-A48B-433F-A1AC-F646062B1501}" srcOrd="12" destOrd="0" presId="urn:microsoft.com/office/officeart/2005/8/layout/process1"/>
    <dgm:cxn modelId="{1AFE4BB8-9B5C-4ED7-B5B6-C07EF28CA5CC}" type="presParOf" srcId="{069A43BB-FF3C-47C1-89EC-4CA8CC7D5D4E}" destId="{82EDE882-7FCD-423C-B60A-6D71B5A3DBA8}" srcOrd="13" destOrd="0" presId="urn:microsoft.com/office/officeart/2005/8/layout/process1"/>
    <dgm:cxn modelId="{CD5D0357-C42B-4E9A-B495-4FC966033328}" type="presParOf" srcId="{82EDE882-7FCD-423C-B60A-6D71B5A3DBA8}" destId="{139A641F-BF7F-45BC-B0D6-3EE3BB14AE26}" srcOrd="0" destOrd="0" presId="urn:microsoft.com/office/officeart/2005/8/layout/process1"/>
    <dgm:cxn modelId="{8A4EADC7-BE01-40A9-9BF9-DCE7C87FFDD1}" type="presParOf" srcId="{069A43BB-FF3C-47C1-89EC-4CA8CC7D5D4E}" destId="{6A90ED51-D5CD-4B9D-B9FE-0FA6E80FC6D4}" srcOrd="14" destOrd="0" presId="urn:microsoft.com/office/officeart/2005/8/layout/process1"/>
    <dgm:cxn modelId="{41E0E38C-F14C-46A9-8713-1C3D4A64928E}" type="presParOf" srcId="{069A43BB-FF3C-47C1-89EC-4CA8CC7D5D4E}" destId="{9B103A78-C548-4955-AB84-2197EB8125DE}" srcOrd="15" destOrd="0" presId="urn:microsoft.com/office/officeart/2005/8/layout/process1"/>
    <dgm:cxn modelId="{41F96D2A-40A1-4FF8-94D7-50D52BAD8DC1}" type="presParOf" srcId="{9B103A78-C548-4955-AB84-2197EB8125DE}" destId="{497813E5-9987-42FC-A72D-258F4D1F58D9}" srcOrd="0" destOrd="0" presId="urn:microsoft.com/office/officeart/2005/8/layout/process1"/>
    <dgm:cxn modelId="{3DCB96D1-0F0F-4F58-B8E7-6AE1EBEA3398}" type="presParOf" srcId="{069A43BB-FF3C-47C1-89EC-4CA8CC7D5D4E}" destId="{B16775CB-9D47-46B4-82BA-22E9075BFD95}" srcOrd="16" destOrd="0" presId="urn:microsoft.com/office/officeart/2005/8/layout/process1"/>
    <dgm:cxn modelId="{ABEE0461-408D-48A4-9D3D-2EFD9F0F77DA}" type="presParOf" srcId="{069A43BB-FF3C-47C1-89EC-4CA8CC7D5D4E}" destId="{C0D3A5CC-FA7F-41FA-88E6-014C4C337EDB}" srcOrd="17" destOrd="0" presId="urn:microsoft.com/office/officeart/2005/8/layout/process1"/>
    <dgm:cxn modelId="{B2B42AE2-3E1F-488C-B3ED-648B055208B2}" type="presParOf" srcId="{C0D3A5CC-FA7F-41FA-88E6-014C4C337EDB}" destId="{609235F3-44E1-4E8F-BEBB-C716FE635FE7}" srcOrd="0" destOrd="0" presId="urn:microsoft.com/office/officeart/2005/8/layout/process1"/>
    <dgm:cxn modelId="{2BB9C2A5-B068-4423-BDD4-0105C95B9D04}" type="presParOf" srcId="{069A43BB-FF3C-47C1-89EC-4CA8CC7D5D4E}" destId="{7FB1F2EA-C801-4D25-83A8-A144E092786F}" srcOrd="1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51A21B-8A1F-4EDE-8C6D-535CB8C12812}" type="doc">
      <dgm:prSet loTypeId="urn:microsoft.com/office/officeart/2005/8/layout/process1" loCatId="process" qsTypeId="urn:microsoft.com/office/officeart/2005/8/quickstyle/simple1" qsCatId="simple" csTypeId="urn:microsoft.com/office/officeart/2005/8/colors/colorful3" csCatId="colorful" phldr="1"/>
      <dgm:spPr/>
      <dgm:t>
        <a:bodyPr/>
        <a:lstStyle/>
        <a:p>
          <a:endParaRPr lang="en-US"/>
        </a:p>
      </dgm:t>
    </dgm:pt>
    <dgm:pt modelId="{0C9213B1-3CEF-48D8-8FD2-0E1FD16A8C19}">
      <dgm:prSet phldrT="[Text]"/>
      <dgm:spPr/>
      <dgm:t>
        <a:bodyPr/>
        <a:lstStyle/>
        <a:p>
          <a:r>
            <a:rPr lang="en-US"/>
            <a:t>Change Awareness</a:t>
          </a:r>
        </a:p>
      </dgm:t>
    </dgm:pt>
    <dgm:pt modelId="{805B4B49-391D-4527-8B45-5E65D3E26D2F}" type="parTrans" cxnId="{FD990308-C8AC-4ADF-A670-31E2445DF39D}">
      <dgm:prSet/>
      <dgm:spPr/>
      <dgm:t>
        <a:bodyPr/>
        <a:lstStyle/>
        <a:p>
          <a:endParaRPr lang="en-US"/>
        </a:p>
      </dgm:t>
    </dgm:pt>
    <dgm:pt modelId="{F42A831F-6FA6-4687-894D-18695424A1AA}" type="sibTrans" cxnId="{FD990308-C8AC-4ADF-A670-31E2445DF39D}">
      <dgm:prSet/>
      <dgm:spPr/>
      <dgm:t>
        <a:bodyPr/>
        <a:lstStyle/>
        <a:p>
          <a:endParaRPr lang="en-US"/>
        </a:p>
      </dgm:t>
    </dgm:pt>
    <dgm:pt modelId="{E89C472C-0057-449E-A4D3-44E71B66161D}">
      <dgm:prSet phldrT="[Text]"/>
      <dgm:spPr>
        <a:solidFill>
          <a:srgbClr val="C00000"/>
        </a:solidFill>
      </dgm:spPr>
      <dgm:t>
        <a:bodyPr/>
        <a:lstStyle/>
        <a:p>
          <a:r>
            <a:rPr lang="en-US"/>
            <a:t>Engagement and Education </a:t>
          </a:r>
        </a:p>
      </dgm:t>
    </dgm:pt>
    <dgm:pt modelId="{13AC6102-E338-4C23-9B36-E09A3E8D7C04}" type="parTrans" cxnId="{744540F0-C6A4-4FF8-8BEF-C988FB7ECCDC}">
      <dgm:prSet/>
      <dgm:spPr/>
      <dgm:t>
        <a:bodyPr/>
        <a:lstStyle/>
        <a:p>
          <a:endParaRPr lang="en-US"/>
        </a:p>
      </dgm:t>
    </dgm:pt>
    <dgm:pt modelId="{3284762E-D9EC-4A82-BF54-1BB8B841AFDC}" type="sibTrans" cxnId="{744540F0-C6A4-4FF8-8BEF-C988FB7ECCDC}">
      <dgm:prSet/>
      <dgm:spPr>
        <a:solidFill>
          <a:srgbClr val="AB1500"/>
        </a:solidFill>
      </dgm:spPr>
      <dgm:t>
        <a:bodyPr/>
        <a:lstStyle/>
        <a:p>
          <a:endParaRPr lang="en-US"/>
        </a:p>
      </dgm:t>
    </dgm:pt>
    <dgm:pt modelId="{23762EDD-3453-4568-BCBB-AC33A4322318}">
      <dgm:prSet phldrT="[Text]"/>
      <dgm:spPr/>
      <dgm:t>
        <a:bodyPr/>
        <a:lstStyle/>
        <a:p>
          <a:r>
            <a:rPr lang="en-US"/>
            <a:t>Training </a:t>
          </a:r>
        </a:p>
      </dgm:t>
    </dgm:pt>
    <dgm:pt modelId="{4ACD5F3A-219E-4613-AA2E-4ED99A0760B0}" type="parTrans" cxnId="{F1262E98-CBF3-4C5F-9CC0-4991AB4E7A02}">
      <dgm:prSet/>
      <dgm:spPr/>
      <dgm:t>
        <a:bodyPr/>
        <a:lstStyle/>
        <a:p>
          <a:endParaRPr lang="en-US"/>
        </a:p>
      </dgm:t>
    </dgm:pt>
    <dgm:pt modelId="{3DAD4F6C-AFB0-47A9-A2E9-19847D54C552}" type="sibTrans" cxnId="{F1262E98-CBF3-4C5F-9CC0-4991AB4E7A02}">
      <dgm:prSet/>
      <dgm:spPr/>
      <dgm:t>
        <a:bodyPr/>
        <a:lstStyle/>
        <a:p>
          <a:endParaRPr lang="en-US"/>
        </a:p>
      </dgm:t>
    </dgm:pt>
    <dgm:pt modelId="{96763EE5-C469-4678-888D-9D94AD85199A}">
      <dgm:prSet phldrT="[Text]"/>
      <dgm:spPr/>
      <dgm:t>
        <a:bodyPr/>
        <a:lstStyle/>
        <a:p>
          <a:r>
            <a:rPr lang="en-US"/>
            <a:t>Reinforcement </a:t>
          </a:r>
        </a:p>
      </dgm:t>
    </dgm:pt>
    <dgm:pt modelId="{D972D790-8647-467F-ACEB-BB17AD0BD585}" type="parTrans" cxnId="{994ADECE-C460-4E42-B055-FD7556396A31}">
      <dgm:prSet/>
      <dgm:spPr/>
      <dgm:t>
        <a:bodyPr/>
        <a:lstStyle/>
        <a:p>
          <a:endParaRPr lang="en-US"/>
        </a:p>
      </dgm:t>
    </dgm:pt>
    <dgm:pt modelId="{0C47706B-D0D5-4E11-8A77-D490BA84D550}" type="sibTrans" cxnId="{994ADECE-C460-4E42-B055-FD7556396A31}">
      <dgm:prSet/>
      <dgm:spPr/>
      <dgm:t>
        <a:bodyPr/>
        <a:lstStyle/>
        <a:p>
          <a:endParaRPr lang="en-US"/>
        </a:p>
      </dgm:t>
    </dgm:pt>
    <dgm:pt modelId="{BFBADD9F-D657-4595-B52D-4558AD0B5B4C}" type="pres">
      <dgm:prSet presAssocID="{7C51A21B-8A1F-4EDE-8C6D-535CB8C12812}" presName="Name0" presStyleCnt="0">
        <dgm:presLayoutVars>
          <dgm:dir/>
          <dgm:resizeHandles val="exact"/>
        </dgm:presLayoutVars>
      </dgm:prSet>
      <dgm:spPr/>
    </dgm:pt>
    <dgm:pt modelId="{0F0C34BB-D880-4505-9BFD-8277BB65AF62}" type="pres">
      <dgm:prSet presAssocID="{0C9213B1-3CEF-48D8-8FD2-0E1FD16A8C19}" presName="node" presStyleLbl="node1" presStyleIdx="0" presStyleCnt="4">
        <dgm:presLayoutVars>
          <dgm:bulletEnabled val="1"/>
        </dgm:presLayoutVars>
      </dgm:prSet>
      <dgm:spPr/>
    </dgm:pt>
    <dgm:pt modelId="{433AE76A-F225-4683-8126-5391C53656A6}" type="pres">
      <dgm:prSet presAssocID="{F42A831F-6FA6-4687-894D-18695424A1AA}" presName="sibTrans" presStyleLbl="sibTrans2D1" presStyleIdx="0" presStyleCnt="3"/>
      <dgm:spPr/>
    </dgm:pt>
    <dgm:pt modelId="{88A58F2F-6B83-4CFA-81C4-B1D4BE92A5D5}" type="pres">
      <dgm:prSet presAssocID="{F42A831F-6FA6-4687-894D-18695424A1AA}" presName="connectorText" presStyleLbl="sibTrans2D1" presStyleIdx="0" presStyleCnt="3"/>
      <dgm:spPr/>
    </dgm:pt>
    <dgm:pt modelId="{D65EA241-0B22-42B6-9FC0-BF512BDE06FC}" type="pres">
      <dgm:prSet presAssocID="{E89C472C-0057-449E-A4D3-44E71B66161D}" presName="node" presStyleLbl="node1" presStyleIdx="1" presStyleCnt="4">
        <dgm:presLayoutVars>
          <dgm:bulletEnabled val="1"/>
        </dgm:presLayoutVars>
      </dgm:prSet>
      <dgm:spPr/>
    </dgm:pt>
    <dgm:pt modelId="{83C24DCC-5988-44EE-971A-AECA8EFF4265}" type="pres">
      <dgm:prSet presAssocID="{3284762E-D9EC-4A82-BF54-1BB8B841AFDC}" presName="sibTrans" presStyleLbl="sibTrans2D1" presStyleIdx="1" presStyleCnt="3"/>
      <dgm:spPr/>
    </dgm:pt>
    <dgm:pt modelId="{1352D3E9-293C-423D-9610-46A547A89F5D}" type="pres">
      <dgm:prSet presAssocID="{3284762E-D9EC-4A82-BF54-1BB8B841AFDC}" presName="connectorText" presStyleLbl="sibTrans2D1" presStyleIdx="1" presStyleCnt="3"/>
      <dgm:spPr/>
    </dgm:pt>
    <dgm:pt modelId="{3C233E5A-EF26-4C81-AF3D-608FA90BB2E9}" type="pres">
      <dgm:prSet presAssocID="{23762EDD-3453-4568-BCBB-AC33A4322318}" presName="node" presStyleLbl="node1" presStyleIdx="2" presStyleCnt="4">
        <dgm:presLayoutVars>
          <dgm:bulletEnabled val="1"/>
        </dgm:presLayoutVars>
      </dgm:prSet>
      <dgm:spPr/>
    </dgm:pt>
    <dgm:pt modelId="{3E97E9EA-CCF2-464C-988B-BE886498CE2B}" type="pres">
      <dgm:prSet presAssocID="{3DAD4F6C-AFB0-47A9-A2E9-19847D54C552}" presName="sibTrans" presStyleLbl="sibTrans2D1" presStyleIdx="2" presStyleCnt="3"/>
      <dgm:spPr/>
    </dgm:pt>
    <dgm:pt modelId="{2BA30A48-0D3D-4712-B681-A0C26E492795}" type="pres">
      <dgm:prSet presAssocID="{3DAD4F6C-AFB0-47A9-A2E9-19847D54C552}" presName="connectorText" presStyleLbl="sibTrans2D1" presStyleIdx="2" presStyleCnt="3"/>
      <dgm:spPr/>
    </dgm:pt>
    <dgm:pt modelId="{FDC2805C-AFA2-4FCE-BF84-4BE9E101A09E}" type="pres">
      <dgm:prSet presAssocID="{96763EE5-C469-4678-888D-9D94AD85199A}" presName="node" presStyleLbl="node1" presStyleIdx="3" presStyleCnt="4">
        <dgm:presLayoutVars>
          <dgm:bulletEnabled val="1"/>
        </dgm:presLayoutVars>
      </dgm:prSet>
      <dgm:spPr/>
    </dgm:pt>
  </dgm:ptLst>
  <dgm:cxnLst>
    <dgm:cxn modelId="{EA472004-756C-4524-9563-FC25576647C8}" type="presOf" srcId="{F42A831F-6FA6-4687-894D-18695424A1AA}" destId="{88A58F2F-6B83-4CFA-81C4-B1D4BE92A5D5}" srcOrd="1" destOrd="0" presId="urn:microsoft.com/office/officeart/2005/8/layout/process1"/>
    <dgm:cxn modelId="{FD990308-C8AC-4ADF-A670-31E2445DF39D}" srcId="{7C51A21B-8A1F-4EDE-8C6D-535CB8C12812}" destId="{0C9213B1-3CEF-48D8-8FD2-0E1FD16A8C19}" srcOrd="0" destOrd="0" parTransId="{805B4B49-391D-4527-8B45-5E65D3E26D2F}" sibTransId="{F42A831F-6FA6-4687-894D-18695424A1AA}"/>
    <dgm:cxn modelId="{0BE2FD31-0E5A-412E-B2E9-BC1125B278B1}" type="presOf" srcId="{3284762E-D9EC-4A82-BF54-1BB8B841AFDC}" destId="{1352D3E9-293C-423D-9610-46A547A89F5D}" srcOrd="1" destOrd="0" presId="urn:microsoft.com/office/officeart/2005/8/layout/process1"/>
    <dgm:cxn modelId="{559E8039-26C7-4447-84CA-55BAC569A08E}" type="presOf" srcId="{7C51A21B-8A1F-4EDE-8C6D-535CB8C12812}" destId="{BFBADD9F-D657-4595-B52D-4558AD0B5B4C}" srcOrd="0" destOrd="0" presId="urn:microsoft.com/office/officeart/2005/8/layout/process1"/>
    <dgm:cxn modelId="{F38DB13B-A225-474A-9B48-8FC9EA9287CA}" type="presOf" srcId="{96763EE5-C469-4678-888D-9D94AD85199A}" destId="{FDC2805C-AFA2-4FCE-BF84-4BE9E101A09E}" srcOrd="0" destOrd="0" presId="urn:microsoft.com/office/officeart/2005/8/layout/process1"/>
    <dgm:cxn modelId="{CAB85E6B-F42F-4A60-9D4C-785712A96639}" type="presOf" srcId="{F42A831F-6FA6-4687-894D-18695424A1AA}" destId="{433AE76A-F225-4683-8126-5391C53656A6}" srcOrd="0" destOrd="0" presId="urn:microsoft.com/office/officeart/2005/8/layout/process1"/>
    <dgm:cxn modelId="{5EA38955-0923-4C1A-BC85-02DEA3F94916}" type="presOf" srcId="{3284762E-D9EC-4A82-BF54-1BB8B841AFDC}" destId="{83C24DCC-5988-44EE-971A-AECA8EFF4265}" srcOrd="0" destOrd="0" presId="urn:microsoft.com/office/officeart/2005/8/layout/process1"/>
    <dgm:cxn modelId="{F1262E98-CBF3-4C5F-9CC0-4991AB4E7A02}" srcId="{7C51A21B-8A1F-4EDE-8C6D-535CB8C12812}" destId="{23762EDD-3453-4568-BCBB-AC33A4322318}" srcOrd="2" destOrd="0" parTransId="{4ACD5F3A-219E-4613-AA2E-4ED99A0760B0}" sibTransId="{3DAD4F6C-AFB0-47A9-A2E9-19847D54C552}"/>
    <dgm:cxn modelId="{FCE510A0-5F1C-417D-906E-BC6CD416D786}" type="presOf" srcId="{3DAD4F6C-AFB0-47A9-A2E9-19847D54C552}" destId="{2BA30A48-0D3D-4712-B681-A0C26E492795}" srcOrd="1" destOrd="0" presId="urn:microsoft.com/office/officeart/2005/8/layout/process1"/>
    <dgm:cxn modelId="{62A518B3-4CF0-4D6B-95DA-09B4D52B373B}" type="presOf" srcId="{23762EDD-3453-4568-BCBB-AC33A4322318}" destId="{3C233E5A-EF26-4C81-AF3D-608FA90BB2E9}" srcOrd="0" destOrd="0" presId="urn:microsoft.com/office/officeart/2005/8/layout/process1"/>
    <dgm:cxn modelId="{4825E0BD-48B0-43BB-91C5-A230D415072C}" type="presOf" srcId="{E89C472C-0057-449E-A4D3-44E71B66161D}" destId="{D65EA241-0B22-42B6-9FC0-BF512BDE06FC}" srcOrd="0" destOrd="0" presId="urn:microsoft.com/office/officeart/2005/8/layout/process1"/>
    <dgm:cxn modelId="{60E310CA-2EAB-423A-AEB2-BF08BE456006}" type="presOf" srcId="{3DAD4F6C-AFB0-47A9-A2E9-19847D54C552}" destId="{3E97E9EA-CCF2-464C-988B-BE886498CE2B}" srcOrd="0" destOrd="0" presId="urn:microsoft.com/office/officeart/2005/8/layout/process1"/>
    <dgm:cxn modelId="{994ADECE-C460-4E42-B055-FD7556396A31}" srcId="{7C51A21B-8A1F-4EDE-8C6D-535CB8C12812}" destId="{96763EE5-C469-4678-888D-9D94AD85199A}" srcOrd="3" destOrd="0" parTransId="{D972D790-8647-467F-ACEB-BB17AD0BD585}" sibTransId="{0C47706B-D0D5-4E11-8A77-D490BA84D550}"/>
    <dgm:cxn modelId="{744540F0-C6A4-4FF8-8BEF-C988FB7ECCDC}" srcId="{7C51A21B-8A1F-4EDE-8C6D-535CB8C12812}" destId="{E89C472C-0057-449E-A4D3-44E71B66161D}" srcOrd="1" destOrd="0" parTransId="{13AC6102-E338-4C23-9B36-E09A3E8D7C04}" sibTransId="{3284762E-D9EC-4A82-BF54-1BB8B841AFDC}"/>
    <dgm:cxn modelId="{EAFD25F3-93D1-43EE-8C6E-4E9D201D5387}" type="presOf" srcId="{0C9213B1-3CEF-48D8-8FD2-0E1FD16A8C19}" destId="{0F0C34BB-D880-4505-9BFD-8277BB65AF62}" srcOrd="0" destOrd="0" presId="urn:microsoft.com/office/officeart/2005/8/layout/process1"/>
    <dgm:cxn modelId="{9703EC8A-5BAB-4948-928B-8A7C6F15B6AE}" type="presParOf" srcId="{BFBADD9F-D657-4595-B52D-4558AD0B5B4C}" destId="{0F0C34BB-D880-4505-9BFD-8277BB65AF62}" srcOrd="0" destOrd="0" presId="urn:microsoft.com/office/officeart/2005/8/layout/process1"/>
    <dgm:cxn modelId="{DE261966-728A-490C-BA4E-39D7DB5FFDD7}" type="presParOf" srcId="{BFBADD9F-D657-4595-B52D-4558AD0B5B4C}" destId="{433AE76A-F225-4683-8126-5391C53656A6}" srcOrd="1" destOrd="0" presId="urn:microsoft.com/office/officeart/2005/8/layout/process1"/>
    <dgm:cxn modelId="{90A5F96A-F911-4F8E-9E9B-1218EDA4DD74}" type="presParOf" srcId="{433AE76A-F225-4683-8126-5391C53656A6}" destId="{88A58F2F-6B83-4CFA-81C4-B1D4BE92A5D5}" srcOrd="0" destOrd="0" presId="urn:microsoft.com/office/officeart/2005/8/layout/process1"/>
    <dgm:cxn modelId="{9014BA5B-E660-43C6-9280-D5066ADBBD3A}" type="presParOf" srcId="{BFBADD9F-D657-4595-B52D-4558AD0B5B4C}" destId="{D65EA241-0B22-42B6-9FC0-BF512BDE06FC}" srcOrd="2" destOrd="0" presId="urn:microsoft.com/office/officeart/2005/8/layout/process1"/>
    <dgm:cxn modelId="{ADAB25BA-5030-48A5-9A8F-A8FA588143B4}" type="presParOf" srcId="{BFBADD9F-D657-4595-B52D-4558AD0B5B4C}" destId="{83C24DCC-5988-44EE-971A-AECA8EFF4265}" srcOrd="3" destOrd="0" presId="urn:microsoft.com/office/officeart/2005/8/layout/process1"/>
    <dgm:cxn modelId="{71E09EDA-A4B8-4A0D-892D-DBF511ED8B6D}" type="presParOf" srcId="{83C24DCC-5988-44EE-971A-AECA8EFF4265}" destId="{1352D3E9-293C-423D-9610-46A547A89F5D}" srcOrd="0" destOrd="0" presId="urn:microsoft.com/office/officeart/2005/8/layout/process1"/>
    <dgm:cxn modelId="{7A161721-6583-46F5-932B-FD8EDFDA6100}" type="presParOf" srcId="{BFBADD9F-D657-4595-B52D-4558AD0B5B4C}" destId="{3C233E5A-EF26-4C81-AF3D-608FA90BB2E9}" srcOrd="4" destOrd="0" presId="urn:microsoft.com/office/officeart/2005/8/layout/process1"/>
    <dgm:cxn modelId="{139101D0-365C-4B23-974E-D76E6705C323}" type="presParOf" srcId="{BFBADD9F-D657-4595-B52D-4558AD0B5B4C}" destId="{3E97E9EA-CCF2-464C-988B-BE886498CE2B}" srcOrd="5" destOrd="0" presId="urn:microsoft.com/office/officeart/2005/8/layout/process1"/>
    <dgm:cxn modelId="{3E2FC7BE-5E0B-46F5-8597-C461E76BBF3F}" type="presParOf" srcId="{3E97E9EA-CCF2-464C-988B-BE886498CE2B}" destId="{2BA30A48-0D3D-4712-B681-A0C26E492795}" srcOrd="0" destOrd="0" presId="urn:microsoft.com/office/officeart/2005/8/layout/process1"/>
    <dgm:cxn modelId="{BEC3DF1E-3377-41CA-9D3F-41A16841A956}" type="presParOf" srcId="{BFBADD9F-D657-4595-B52D-4558AD0B5B4C}" destId="{FDC2805C-AFA2-4FCE-BF84-4BE9E101A09E}" srcOrd="6" destOrd="0" presId="urn:microsoft.com/office/officeart/2005/8/layout/process1"/>
  </dgm:cxnLst>
  <dgm:bg>
    <a:solidFill>
      <a:srgbClr val="FFFFFF"/>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27E8F3-6F15-4E91-B45E-8A718A1D59C0}" type="doc">
      <dgm:prSet loTypeId="urn:microsoft.com/office/officeart/2011/layout/HexagonRadial" loCatId="cycle" qsTypeId="urn:microsoft.com/office/officeart/2005/8/quickstyle/simple1" qsCatId="simple" csTypeId="urn:microsoft.com/office/officeart/2005/8/colors/accent3_2" csCatId="accent3" phldr="1"/>
      <dgm:spPr/>
      <dgm:t>
        <a:bodyPr/>
        <a:lstStyle/>
        <a:p>
          <a:endParaRPr lang="en-US"/>
        </a:p>
      </dgm:t>
    </dgm:pt>
    <dgm:pt modelId="{91C7FD0A-536B-4457-9222-16856CE3B402}">
      <dgm:prSet phldrT="[Text]" custT="1"/>
      <dgm:spPr>
        <a:solidFill>
          <a:schemeClr val="bg2">
            <a:lumMod val="75000"/>
          </a:schemeClr>
        </a:solidFill>
        <a:ln>
          <a:noFill/>
        </a:ln>
      </dgm:spPr>
      <dgm:t>
        <a:bodyPr/>
        <a:lstStyle/>
        <a:p>
          <a:r>
            <a:rPr lang="en-US" sz="1400">
              <a:latin typeface="+mn-lt"/>
              <a:cs typeface="Oracle Sans" panose="020B0503020204020204" pitchFamily="34" charset="0"/>
            </a:rPr>
            <a:t>Core HR</a:t>
          </a:r>
        </a:p>
      </dgm:t>
    </dgm:pt>
    <dgm:pt modelId="{4A38B836-AE45-462C-82C4-39BFB4E89756}" type="parTrans" cxnId="{25F1E521-3E48-4637-9516-A65A3C49B064}">
      <dgm:prSet/>
      <dgm:spPr/>
      <dgm:t>
        <a:bodyPr/>
        <a:lstStyle/>
        <a:p>
          <a:endParaRPr lang="en-US" sz="1400">
            <a:latin typeface="+mn-lt"/>
          </a:endParaRPr>
        </a:p>
      </dgm:t>
    </dgm:pt>
    <dgm:pt modelId="{2B44FE17-AA4E-4F70-9FEA-521997074A0D}" type="sibTrans" cxnId="{25F1E521-3E48-4637-9516-A65A3C49B064}">
      <dgm:prSet/>
      <dgm:spPr/>
      <dgm:t>
        <a:bodyPr/>
        <a:lstStyle/>
        <a:p>
          <a:endParaRPr lang="en-US" sz="1400">
            <a:latin typeface="+mn-lt"/>
          </a:endParaRPr>
        </a:p>
      </dgm:t>
    </dgm:pt>
    <dgm:pt modelId="{520B3D86-627C-4599-8A3F-547B6BB4F032}">
      <dgm:prSet phldrT="[Text]" custT="1"/>
      <dgm:spPr/>
      <dgm:t>
        <a:bodyPr/>
        <a:lstStyle/>
        <a:p>
          <a:r>
            <a:rPr lang="en-US" sz="1400">
              <a:latin typeface="+mn-lt"/>
              <a:cs typeface="Oracle Sans" panose="020B0503020204020204" pitchFamily="34" charset="0"/>
            </a:rPr>
            <a:t>Payroll</a:t>
          </a:r>
        </a:p>
      </dgm:t>
    </dgm:pt>
    <dgm:pt modelId="{80DE9309-81A2-4203-B62B-DCDC3D8970BF}" type="parTrans" cxnId="{534ECC87-AC4E-4708-807C-E60B4F64F856}">
      <dgm:prSet/>
      <dgm:spPr/>
      <dgm:t>
        <a:bodyPr/>
        <a:lstStyle/>
        <a:p>
          <a:endParaRPr lang="en-US" sz="1400">
            <a:latin typeface="+mn-lt"/>
          </a:endParaRPr>
        </a:p>
      </dgm:t>
    </dgm:pt>
    <dgm:pt modelId="{D5637463-EFC6-45CA-A29B-E62B14124522}" type="sibTrans" cxnId="{534ECC87-AC4E-4708-807C-E60B4F64F856}">
      <dgm:prSet/>
      <dgm:spPr/>
      <dgm:t>
        <a:bodyPr/>
        <a:lstStyle/>
        <a:p>
          <a:endParaRPr lang="en-US" sz="1400">
            <a:latin typeface="+mn-lt"/>
          </a:endParaRPr>
        </a:p>
      </dgm:t>
    </dgm:pt>
    <dgm:pt modelId="{4E1471CE-B75B-4C29-A006-FA0D2D6A4B5F}">
      <dgm:prSet phldrT="[Text]" custT="1"/>
      <dgm:spPr/>
      <dgm:t>
        <a:bodyPr/>
        <a:lstStyle/>
        <a:p>
          <a:r>
            <a:rPr lang="en-US" sz="1400">
              <a:latin typeface="+mn-lt"/>
              <a:cs typeface="Oracle Sans" panose="020B0503020204020204" pitchFamily="34" charset="0"/>
            </a:rPr>
            <a:t>Time &amp; Labor </a:t>
          </a:r>
        </a:p>
      </dgm:t>
    </dgm:pt>
    <dgm:pt modelId="{CEBD3F1A-B4B1-43CC-A206-CAAC515F8493}" type="parTrans" cxnId="{FA90A5C4-974E-4628-8948-43F28F7ADC91}">
      <dgm:prSet/>
      <dgm:spPr/>
      <dgm:t>
        <a:bodyPr/>
        <a:lstStyle/>
        <a:p>
          <a:endParaRPr lang="en-US" sz="1400">
            <a:latin typeface="+mn-lt"/>
          </a:endParaRPr>
        </a:p>
      </dgm:t>
    </dgm:pt>
    <dgm:pt modelId="{4A320F04-D78B-4FD8-A408-CF334BD22050}" type="sibTrans" cxnId="{FA90A5C4-974E-4628-8948-43F28F7ADC91}">
      <dgm:prSet/>
      <dgm:spPr/>
      <dgm:t>
        <a:bodyPr/>
        <a:lstStyle/>
        <a:p>
          <a:endParaRPr lang="en-US" sz="1400">
            <a:latin typeface="+mn-lt"/>
          </a:endParaRPr>
        </a:p>
      </dgm:t>
    </dgm:pt>
    <dgm:pt modelId="{B5A12A52-89E5-4289-A26B-D532F3EE4EB3}">
      <dgm:prSet phldrT="[Text]" custT="1"/>
      <dgm:spPr/>
      <dgm:t>
        <a:bodyPr/>
        <a:lstStyle/>
        <a:p>
          <a:r>
            <a:rPr lang="en-US" sz="1400">
              <a:latin typeface="+mn-lt"/>
              <a:cs typeface="Oracle Sans" panose="020B0503020204020204" pitchFamily="34" charset="0"/>
            </a:rPr>
            <a:t>Performance</a:t>
          </a:r>
        </a:p>
      </dgm:t>
    </dgm:pt>
    <dgm:pt modelId="{DC993209-4A89-4F3F-B26C-36FAA1216912}" type="parTrans" cxnId="{3519DD60-6E0E-41ED-8183-3BEAE4A07681}">
      <dgm:prSet/>
      <dgm:spPr/>
      <dgm:t>
        <a:bodyPr/>
        <a:lstStyle/>
        <a:p>
          <a:endParaRPr lang="en-US" sz="1400">
            <a:latin typeface="+mn-lt"/>
          </a:endParaRPr>
        </a:p>
      </dgm:t>
    </dgm:pt>
    <dgm:pt modelId="{5F82560E-E61C-4EEF-90E5-D412C6523242}" type="sibTrans" cxnId="{3519DD60-6E0E-41ED-8183-3BEAE4A07681}">
      <dgm:prSet/>
      <dgm:spPr/>
      <dgm:t>
        <a:bodyPr/>
        <a:lstStyle/>
        <a:p>
          <a:endParaRPr lang="en-US" sz="1400">
            <a:latin typeface="+mn-lt"/>
          </a:endParaRPr>
        </a:p>
      </dgm:t>
    </dgm:pt>
    <dgm:pt modelId="{A1CF2480-37AB-40FC-931D-1EFD62386862}">
      <dgm:prSet phldrT="[Text]" custT="1"/>
      <dgm:spPr/>
      <dgm:t>
        <a:bodyPr/>
        <a:lstStyle/>
        <a:p>
          <a:r>
            <a:rPr lang="en-US" sz="1400">
              <a:latin typeface="+mn-lt"/>
              <a:cs typeface="Oracle Sans" panose="020B0503020204020204" pitchFamily="34" charset="0"/>
            </a:rPr>
            <a:t>Learn</a:t>
          </a:r>
        </a:p>
      </dgm:t>
    </dgm:pt>
    <dgm:pt modelId="{E438ABAC-0DB6-44B8-8646-5097654C7892}" type="parTrans" cxnId="{EA4843E0-A930-4229-AE93-6F8E988F4D75}">
      <dgm:prSet/>
      <dgm:spPr/>
      <dgm:t>
        <a:bodyPr/>
        <a:lstStyle/>
        <a:p>
          <a:endParaRPr lang="en-US" sz="1400">
            <a:latin typeface="+mn-lt"/>
          </a:endParaRPr>
        </a:p>
      </dgm:t>
    </dgm:pt>
    <dgm:pt modelId="{53A91B01-78DA-4673-875A-192F407DE28C}" type="sibTrans" cxnId="{EA4843E0-A930-4229-AE93-6F8E988F4D75}">
      <dgm:prSet/>
      <dgm:spPr/>
      <dgm:t>
        <a:bodyPr/>
        <a:lstStyle/>
        <a:p>
          <a:endParaRPr lang="en-US" sz="1400">
            <a:latin typeface="+mn-lt"/>
          </a:endParaRPr>
        </a:p>
      </dgm:t>
    </dgm:pt>
    <dgm:pt modelId="{74F59C47-C4A9-4B6A-B6C6-64BF0A39093A}">
      <dgm:prSet phldrT="[Text]" custT="1"/>
      <dgm:spPr/>
      <dgm:t>
        <a:bodyPr/>
        <a:lstStyle/>
        <a:p>
          <a:r>
            <a:rPr lang="en-US" sz="1200">
              <a:latin typeface="+mn-lt"/>
              <a:cs typeface="Oracle Sans" panose="020B0503020204020204" pitchFamily="34" charset="0"/>
            </a:rPr>
            <a:t>Compensation</a:t>
          </a:r>
        </a:p>
      </dgm:t>
    </dgm:pt>
    <dgm:pt modelId="{4235F644-9C12-4D8D-9498-717391F21980}" type="parTrans" cxnId="{C2806439-2114-4300-88AB-F80AD6A49553}">
      <dgm:prSet/>
      <dgm:spPr/>
      <dgm:t>
        <a:bodyPr/>
        <a:lstStyle/>
        <a:p>
          <a:endParaRPr lang="en-US" sz="1400">
            <a:latin typeface="+mn-lt"/>
          </a:endParaRPr>
        </a:p>
      </dgm:t>
    </dgm:pt>
    <dgm:pt modelId="{809EEE31-C7B1-4F28-A588-F504C69861EE}" type="sibTrans" cxnId="{C2806439-2114-4300-88AB-F80AD6A49553}">
      <dgm:prSet/>
      <dgm:spPr/>
      <dgm:t>
        <a:bodyPr/>
        <a:lstStyle/>
        <a:p>
          <a:endParaRPr lang="en-US" sz="1400">
            <a:latin typeface="+mn-lt"/>
          </a:endParaRPr>
        </a:p>
      </dgm:t>
    </dgm:pt>
    <dgm:pt modelId="{D41E82E8-7ED1-4C9C-A0AB-49ED085B2718}">
      <dgm:prSet phldrT="[Text]" custT="1"/>
      <dgm:spPr/>
      <dgm:t>
        <a:bodyPr/>
        <a:lstStyle/>
        <a:p>
          <a:endParaRPr lang="en-US"/>
        </a:p>
      </dgm:t>
    </dgm:pt>
    <dgm:pt modelId="{18D377D2-4A40-41F3-9040-E83526E1C23A}" type="parTrans" cxnId="{2288ECFC-7D50-4FD8-8720-56A2B7703A11}">
      <dgm:prSet/>
      <dgm:spPr/>
      <dgm:t>
        <a:bodyPr/>
        <a:lstStyle/>
        <a:p>
          <a:endParaRPr lang="en-US" sz="1400">
            <a:latin typeface="+mn-lt"/>
          </a:endParaRPr>
        </a:p>
      </dgm:t>
    </dgm:pt>
    <dgm:pt modelId="{5091993C-EB36-40B5-8814-BDC9E9E40E95}" type="sibTrans" cxnId="{2288ECFC-7D50-4FD8-8720-56A2B7703A11}">
      <dgm:prSet/>
      <dgm:spPr/>
      <dgm:t>
        <a:bodyPr/>
        <a:lstStyle/>
        <a:p>
          <a:endParaRPr lang="en-US" sz="1400">
            <a:latin typeface="+mn-lt"/>
          </a:endParaRPr>
        </a:p>
      </dgm:t>
    </dgm:pt>
    <dgm:pt modelId="{24757BD2-380F-4998-A1C5-CB81C14E82D7}">
      <dgm:prSet phldrT="[Text]"/>
      <dgm:spPr/>
      <dgm:t>
        <a:bodyPr/>
        <a:lstStyle/>
        <a:p>
          <a:r>
            <a:rPr lang="en-US">
              <a:latin typeface="+mn-lt"/>
              <a:cs typeface="Oracle Sans" panose="020B0503020204020204" pitchFamily="34" charset="0"/>
            </a:rPr>
            <a:t>Absence Management </a:t>
          </a:r>
        </a:p>
      </dgm:t>
    </dgm:pt>
    <dgm:pt modelId="{98C726BD-B46D-4370-881D-150B9603228F}" type="parTrans" cxnId="{1AF94917-139B-4D2B-A9FC-E4AFCDA2AB34}">
      <dgm:prSet/>
      <dgm:spPr/>
      <dgm:t>
        <a:bodyPr/>
        <a:lstStyle/>
        <a:p>
          <a:endParaRPr lang="en-US"/>
        </a:p>
      </dgm:t>
    </dgm:pt>
    <dgm:pt modelId="{D5661702-16B6-42A7-818F-892434D54DE9}" type="sibTrans" cxnId="{1AF94917-139B-4D2B-A9FC-E4AFCDA2AB34}">
      <dgm:prSet/>
      <dgm:spPr/>
      <dgm:t>
        <a:bodyPr/>
        <a:lstStyle/>
        <a:p>
          <a:endParaRPr lang="en-US"/>
        </a:p>
      </dgm:t>
    </dgm:pt>
    <dgm:pt modelId="{7141411C-83C9-4278-B48B-FF8DC772A0A1}" type="pres">
      <dgm:prSet presAssocID="{E327E8F3-6F15-4E91-B45E-8A718A1D59C0}" presName="Name0" presStyleCnt="0">
        <dgm:presLayoutVars>
          <dgm:chMax val="1"/>
          <dgm:chPref val="1"/>
          <dgm:dir/>
          <dgm:animOne val="branch"/>
          <dgm:animLvl val="lvl"/>
        </dgm:presLayoutVars>
      </dgm:prSet>
      <dgm:spPr/>
    </dgm:pt>
    <dgm:pt modelId="{62570B66-09EB-48CA-A59E-A3013DFA57CE}" type="pres">
      <dgm:prSet presAssocID="{91C7FD0A-536B-4457-9222-16856CE3B402}" presName="Parent" presStyleLbl="node0" presStyleIdx="0" presStyleCnt="1">
        <dgm:presLayoutVars>
          <dgm:chMax val="6"/>
          <dgm:chPref val="6"/>
        </dgm:presLayoutVars>
      </dgm:prSet>
      <dgm:spPr/>
    </dgm:pt>
    <dgm:pt modelId="{81A0D14D-39C3-4CA1-95C8-1CDCCC8961D0}" type="pres">
      <dgm:prSet presAssocID="{520B3D86-627C-4599-8A3F-547B6BB4F032}" presName="Accent1" presStyleCnt="0"/>
      <dgm:spPr/>
    </dgm:pt>
    <dgm:pt modelId="{92852A52-AB0E-407C-ACA1-9BDFE5F7A730}" type="pres">
      <dgm:prSet presAssocID="{520B3D86-627C-4599-8A3F-547B6BB4F032}" presName="Accent" presStyleLbl="bgShp" presStyleIdx="0" presStyleCnt="6"/>
      <dgm:spPr/>
    </dgm:pt>
    <dgm:pt modelId="{1515876A-039D-4643-960E-7B0D72DD475E}" type="pres">
      <dgm:prSet presAssocID="{520B3D86-627C-4599-8A3F-547B6BB4F032}" presName="Child1" presStyleLbl="node1" presStyleIdx="0" presStyleCnt="6">
        <dgm:presLayoutVars>
          <dgm:chMax val="0"/>
          <dgm:chPref val="0"/>
          <dgm:bulletEnabled val="1"/>
        </dgm:presLayoutVars>
      </dgm:prSet>
      <dgm:spPr/>
    </dgm:pt>
    <dgm:pt modelId="{E14149CF-A0FB-48F2-9BBB-32C991010851}" type="pres">
      <dgm:prSet presAssocID="{4E1471CE-B75B-4C29-A006-FA0D2D6A4B5F}" presName="Accent2" presStyleCnt="0"/>
      <dgm:spPr/>
    </dgm:pt>
    <dgm:pt modelId="{14AB226E-8428-4549-800A-8AEC644286BA}" type="pres">
      <dgm:prSet presAssocID="{4E1471CE-B75B-4C29-A006-FA0D2D6A4B5F}" presName="Accent" presStyleLbl="bgShp" presStyleIdx="1" presStyleCnt="6"/>
      <dgm:spPr/>
    </dgm:pt>
    <dgm:pt modelId="{DE70CF73-B950-4669-B261-79272B9B7CF2}" type="pres">
      <dgm:prSet presAssocID="{4E1471CE-B75B-4C29-A006-FA0D2D6A4B5F}" presName="Child2" presStyleLbl="node1" presStyleIdx="1" presStyleCnt="6">
        <dgm:presLayoutVars>
          <dgm:chMax val="0"/>
          <dgm:chPref val="0"/>
          <dgm:bulletEnabled val="1"/>
        </dgm:presLayoutVars>
      </dgm:prSet>
      <dgm:spPr/>
    </dgm:pt>
    <dgm:pt modelId="{67E24ED1-67E0-4AA9-AD6A-3735D9E7507E}" type="pres">
      <dgm:prSet presAssocID="{24757BD2-380F-4998-A1C5-CB81C14E82D7}" presName="Accent3" presStyleCnt="0"/>
      <dgm:spPr/>
    </dgm:pt>
    <dgm:pt modelId="{7E023E0C-C8D1-4FD6-B86A-D17AC3E85904}" type="pres">
      <dgm:prSet presAssocID="{24757BD2-380F-4998-A1C5-CB81C14E82D7}" presName="Accent" presStyleLbl="bgShp" presStyleIdx="2" presStyleCnt="6"/>
      <dgm:spPr/>
    </dgm:pt>
    <dgm:pt modelId="{5BAC70C8-0A7B-4770-A951-C2BB2503A9F4}" type="pres">
      <dgm:prSet presAssocID="{24757BD2-380F-4998-A1C5-CB81C14E82D7}" presName="Child3" presStyleLbl="node1" presStyleIdx="2" presStyleCnt="6">
        <dgm:presLayoutVars>
          <dgm:chMax val="0"/>
          <dgm:chPref val="0"/>
          <dgm:bulletEnabled val="1"/>
        </dgm:presLayoutVars>
      </dgm:prSet>
      <dgm:spPr/>
    </dgm:pt>
    <dgm:pt modelId="{E2D56FD9-9B93-4447-B330-55AB0DD4FC55}" type="pres">
      <dgm:prSet presAssocID="{B5A12A52-89E5-4289-A26B-D532F3EE4EB3}" presName="Accent4" presStyleCnt="0"/>
      <dgm:spPr/>
    </dgm:pt>
    <dgm:pt modelId="{43A9BBF9-2476-4F86-95B9-9A02AC56D9BD}" type="pres">
      <dgm:prSet presAssocID="{B5A12A52-89E5-4289-A26B-D532F3EE4EB3}" presName="Accent" presStyleLbl="bgShp" presStyleIdx="3" presStyleCnt="6"/>
      <dgm:spPr/>
    </dgm:pt>
    <dgm:pt modelId="{C2D2009E-A3C2-41AC-9C48-1954BCF46031}" type="pres">
      <dgm:prSet presAssocID="{B5A12A52-89E5-4289-A26B-D532F3EE4EB3}" presName="Child4" presStyleLbl="node1" presStyleIdx="3" presStyleCnt="6">
        <dgm:presLayoutVars>
          <dgm:chMax val="0"/>
          <dgm:chPref val="0"/>
          <dgm:bulletEnabled val="1"/>
        </dgm:presLayoutVars>
      </dgm:prSet>
      <dgm:spPr/>
    </dgm:pt>
    <dgm:pt modelId="{182894F9-CD4C-4144-9FAB-D6C4DC84384D}" type="pres">
      <dgm:prSet presAssocID="{A1CF2480-37AB-40FC-931D-1EFD62386862}" presName="Accent5" presStyleCnt="0"/>
      <dgm:spPr/>
    </dgm:pt>
    <dgm:pt modelId="{7A987E8A-1204-432C-BC61-A43501F13E5F}" type="pres">
      <dgm:prSet presAssocID="{A1CF2480-37AB-40FC-931D-1EFD62386862}" presName="Accent" presStyleLbl="bgShp" presStyleIdx="4" presStyleCnt="6"/>
      <dgm:spPr/>
    </dgm:pt>
    <dgm:pt modelId="{B2D34EC4-DF21-4393-91B7-7BED40A5E7C7}" type="pres">
      <dgm:prSet presAssocID="{A1CF2480-37AB-40FC-931D-1EFD62386862}" presName="Child5" presStyleLbl="node1" presStyleIdx="4" presStyleCnt="6">
        <dgm:presLayoutVars>
          <dgm:chMax val="0"/>
          <dgm:chPref val="0"/>
          <dgm:bulletEnabled val="1"/>
        </dgm:presLayoutVars>
      </dgm:prSet>
      <dgm:spPr/>
    </dgm:pt>
    <dgm:pt modelId="{3ACCB834-D1C7-4CD9-8602-10311811726C}" type="pres">
      <dgm:prSet presAssocID="{74F59C47-C4A9-4B6A-B6C6-64BF0A39093A}" presName="Accent6" presStyleCnt="0"/>
      <dgm:spPr/>
    </dgm:pt>
    <dgm:pt modelId="{DAD5DDBF-7682-4699-82A5-B484C6739B43}" type="pres">
      <dgm:prSet presAssocID="{74F59C47-C4A9-4B6A-B6C6-64BF0A39093A}" presName="Accent" presStyleLbl="bgShp" presStyleIdx="5" presStyleCnt="6"/>
      <dgm:spPr/>
    </dgm:pt>
    <dgm:pt modelId="{62C25AEF-4C76-49D9-9044-75E76B279603}" type="pres">
      <dgm:prSet presAssocID="{74F59C47-C4A9-4B6A-B6C6-64BF0A39093A}" presName="Child6" presStyleLbl="node1" presStyleIdx="5" presStyleCnt="6">
        <dgm:presLayoutVars>
          <dgm:chMax val="0"/>
          <dgm:chPref val="0"/>
          <dgm:bulletEnabled val="1"/>
        </dgm:presLayoutVars>
      </dgm:prSet>
      <dgm:spPr/>
    </dgm:pt>
  </dgm:ptLst>
  <dgm:cxnLst>
    <dgm:cxn modelId="{1AF94917-139B-4D2B-A9FC-E4AFCDA2AB34}" srcId="{91C7FD0A-536B-4457-9222-16856CE3B402}" destId="{24757BD2-380F-4998-A1C5-CB81C14E82D7}" srcOrd="2" destOrd="0" parTransId="{98C726BD-B46D-4370-881D-150B9603228F}" sibTransId="{D5661702-16B6-42A7-818F-892434D54DE9}"/>
    <dgm:cxn modelId="{25F1E521-3E48-4637-9516-A65A3C49B064}" srcId="{E327E8F3-6F15-4E91-B45E-8A718A1D59C0}" destId="{91C7FD0A-536B-4457-9222-16856CE3B402}" srcOrd="0" destOrd="0" parTransId="{4A38B836-AE45-462C-82C4-39BFB4E89756}" sibTransId="{2B44FE17-AA4E-4F70-9FEA-521997074A0D}"/>
    <dgm:cxn modelId="{C8F47B23-1678-4C07-BA4D-BF87188D95D9}" type="presOf" srcId="{4E1471CE-B75B-4C29-A006-FA0D2D6A4B5F}" destId="{DE70CF73-B950-4669-B261-79272B9B7CF2}" srcOrd="0" destOrd="0" presId="urn:microsoft.com/office/officeart/2011/layout/HexagonRadial"/>
    <dgm:cxn modelId="{0BEC8F26-AB77-4808-BF4A-C6E727DC8E50}" type="presOf" srcId="{A1CF2480-37AB-40FC-931D-1EFD62386862}" destId="{B2D34EC4-DF21-4393-91B7-7BED40A5E7C7}" srcOrd="0" destOrd="0" presId="urn:microsoft.com/office/officeart/2011/layout/HexagonRadial"/>
    <dgm:cxn modelId="{6D406637-6E2D-45F8-B271-8027D69B4A39}" type="presOf" srcId="{520B3D86-627C-4599-8A3F-547B6BB4F032}" destId="{1515876A-039D-4643-960E-7B0D72DD475E}" srcOrd="0" destOrd="0" presId="urn:microsoft.com/office/officeart/2011/layout/HexagonRadial"/>
    <dgm:cxn modelId="{C2806439-2114-4300-88AB-F80AD6A49553}" srcId="{91C7FD0A-536B-4457-9222-16856CE3B402}" destId="{74F59C47-C4A9-4B6A-B6C6-64BF0A39093A}" srcOrd="5" destOrd="0" parTransId="{4235F644-9C12-4D8D-9498-717391F21980}" sibTransId="{809EEE31-C7B1-4F28-A588-F504C69861EE}"/>
    <dgm:cxn modelId="{3519DD60-6E0E-41ED-8183-3BEAE4A07681}" srcId="{91C7FD0A-536B-4457-9222-16856CE3B402}" destId="{B5A12A52-89E5-4289-A26B-D532F3EE4EB3}" srcOrd="3" destOrd="0" parTransId="{DC993209-4A89-4F3F-B26C-36FAA1216912}" sibTransId="{5F82560E-E61C-4EEF-90E5-D412C6523242}"/>
    <dgm:cxn modelId="{534ECC87-AC4E-4708-807C-E60B4F64F856}" srcId="{91C7FD0A-536B-4457-9222-16856CE3B402}" destId="{520B3D86-627C-4599-8A3F-547B6BB4F032}" srcOrd="0" destOrd="0" parTransId="{80DE9309-81A2-4203-B62B-DCDC3D8970BF}" sibTransId="{D5637463-EFC6-45CA-A29B-E62B14124522}"/>
    <dgm:cxn modelId="{4BCD1FC0-D34E-42E0-9C01-2C4D414E6C2C}" type="presOf" srcId="{24757BD2-380F-4998-A1C5-CB81C14E82D7}" destId="{5BAC70C8-0A7B-4770-A951-C2BB2503A9F4}" srcOrd="0" destOrd="0" presId="urn:microsoft.com/office/officeart/2011/layout/HexagonRadial"/>
    <dgm:cxn modelId="{FA90A5C4-974E-4628-8948-43F28F7ADC91}" srcId="{91C7FD0A-536B-4457-9222-16856CE3B402}" destId="{4E1471CE-B75B-4C29-A006-FA0D2D6A4B5F}" srcOrd="1" destOrd="0" parTransId="{CEBD3F1A-B4B1-43CC-A206-CAAC515F8493}" sibTransId="{4A320F04-D78B-4FD8-A408-CF334BD22050}"/>
    <dgm:cxn modelId="{E47CBCD2-AE2E-4B92-A86B-BB2EA71A37EE}" type="presOf" srcId="{B5A12A52-89E5-4289-A26B-D532F3EE4EB3}" destId="{C2D2009E-A3C2-41AC-9C48-1954BCF46031}" srcOrd="0" destOrd="0" presId="urn:microsoft.com/office/officeart/2011/layout/HexagonRadial"/>
    <dgm:cxn modelId="{220A08E0-0F58-4C88-B354-8941E8350C91}" type="presOf" srcId="{91C7FD0A-536B-4457-9222-16856CE3B402}" destId="{62570B66-09EB-48CA-A59E-A3013DFA57CE}" srcOrd="0" destOrd="0" presId="urn:microsoft.com/office/officeart/2011/layout/HexagonRadial"/>
    <dgm:cxn modelId="{EA4843E0-A930-4229-AE93-6F8E988F4D75}" srcId="{91C7FD0A-536B-4457-9222-16856CE3B402}" destId="{A1CF2480-37AB-40FC-931D-1EFD62386862}" srcOrd="4" destOrd="0" parTransId="{E438ABAC-0DB6-44B8-8646-5097654C7892}" sibTransId="{53A91B01-78DA-4673-875A-192F407DE28C}"/>
    <dgm:cxn modelId="{3EBB3DF3-B2D7-40F9-B624-954A1F90C8D3}" type="presOf" srcId="{E327E8F3-6F15-4E91-B45E-8A718A1D59C0}" destId="{7141411C-83C9-4278-B48B-FF8DC772A0A1}" srcOrd="0" destOrd="0" presId="urn:microsoft.com/office/officeart/2011/layout/HexagonRadial"/>
    <dgm:cxn modelId="{EAD37FFB-A5D5-4442-BC90-91D1FEC32224}" type="presOf" srcId="{74F59C47-C4A9-4B6A-B6C6-64BF0A39093A}" destId="{62C25AEF-4C76-49D9-9044-75E76B279603}" srcOrd="0" destOrd="0" presId="urn:microsoft.com/office/officeart/2011/layout/HexagonRadial"/>
    <dgm:cxn modelId="{2288ECFC-7D50-4FD8-8720-56A2B7703A11}" srcId="{91C7FD0A-536B-4457-9222-16856CE3B402}" destId="{D41E82E8-7ED1-4C9C-A0AB-49ED085B2718}" srcOrd="6" destOrd="0" parTransId="{18D377D2-4A40-41F3-9040-E83526E1C23A}" sibTransId="{5091993C-EB36-40B5-8814-BDC9E9E40E95}"/>
    <dgm:cxn modelId="{6FB55230-02F1-4C01-9027-F494E705DD24}" type="presParOf" srcId="{7141411C-83C9-4278-B48B-FF8DC772A0A1}" destId="{62570B66-09EB-48CA-A59E-A3013DFA57CE}" srcOrd="0" destOrd="0" presId="urn:microsoft.com/office/officeart/2011/layout/HexagonRadial"/>
    <dgm:cxn modelId="{87341FA1-45F2-4E36-A47A-7CC8F2936447}" type="presParOf" srcId="{7141411C-83C9-4278-B48B-FF8DC772A0A1}" destId="{81A0D14D-39C3-4CA1-95C8-1CDCCC8961D0}" srcOrd="1" destOrd="0" presId="urn:microsoft.com/office/officeart/2011/layout/HexagonRadial"/>
    <dgm:cxn modelId="{08289DCF-D0BB-4BFD-8309-7F68169F4C36}" type="presParOf" srcId="{81A0D14D-39C3-4CA1-95C8-1CDCCC8961D0}" destId="{92852A52-AB0E-407C-ACA1-9BDFE5F7A730}" srcOrd="0" destOrd="0" presId="urn:microsoft.com/office/officeart/2011/layout/HexagonRadial"/>
    <dgm:cxn modelId="{0C7B7C55-DA0D-4389-A377-3290FDAE8C1B}" type="presParOf" srcId="{7141411C-83C9-4278-B48B-FF8DC772A0A1}" destId="{1515876A-039D-4643-960E-7B0D72DD475E}" srcOrd="2" destOrd="0" presId="urn:microsoft.com/office/officeart/2011/layout/HexagonRadial"/>
    <dgm:cxn modelId="{B1CF475B-9E22-4A58-93E6-5D016A28977F}" type="presParOf" srcId="{7141411C-83C9-4278-B48B-FF8DC772A0A1}" destId="{E14149CF-A0FB-48F2-9BBB-32C991010851}" srcOrd="3" destOrd="0" presId="urn:microsoft.com/office/officeart/2011/layout/HexagonRadial"/>
    <dgm:cxn modelId="{AE0B08A9-2BCC-4C04-A0C7-3469B86B9342}" type="presParOf" srcId="{E14149CF-A0FB-48F2-9BBB-32C991010851}" destId="{14AB226E-8428-4549-800A-8AEC644286BA}" srcOrd="0" destOrd="0" presId="urn:microsoft.com/office/officeart/2011/layout/HexagonRadial"/>
    <dgm:cxn modelId="{1DD1BF69-4E7E-44BB-B13B-BC71CDB3ECF1}" type="presParOf" srcId="{7141411C-83C9-4278-B48B-FF8DC772A0A1}" destId="{DE70CF73-B950-4669-B261-79272B9B7CF2}" srcOrd="4" destOrd="0" presId="urn:microsoft.com/office/officeart/2011/layout/HexagonRadial"/>
    <dgm:cxn modelId="{60B4F04C-C3A1-404C-9526-53908232C8DD}" type="presParOf" srcId="{7141411C-83C9-4278-B48B-FF8DC772A0A1}" destId="{67E24ED1-67E0-4AA9-AD6A-3735D9E7507E}" srcOrd="5" destOrd="0" presId="urn:microsoft.com/office/officeart/2011/layout/HexagonRadial"/>
    <dgm:cxn modelId="{3802534A-A68C-45AE-A93D-A4AB37966A04}" type="presParOf" srcId="{67E24ED1-67E0-4AA9-AD6A-3735D9E7507E}" destId="{7E023E0C-C8D1-4FD6-B86A-D17AC3E85904}" srcOrd="0" destOrd="0" presId="urn:microsoft.com/office/officeart/2011/layout/HexagonRadial"/>
    <dgm:cxn modelId="{345CCB5D-22C6-4BA8-ADE6-38865B1A46B7}" type="presParOf" srcId="{7141411C-83C9-4278-B48B-FF8DC772A0A1}" destId="{5BAC70C8-0A7B-4770-A951-C2BB2503A9F4}" srcOrd="6" destOrd="0" presId="urn:microsoft.com/office/officeart/2011/layout/HexagonRadial"/>
    <dgm:cxn modelId="{9FAC6A07-FED0-4A0E-BB83-2E323F5E1406}" type="presParOf" srcId="{7141411C-83C9-4278-B48B-FF8DC772A0A1}" destId="{E2D56FD9-9B93-4447-B330-55AB0DD4FC55}" srcOrd="7" destOrd="0" presId="urn:microsoft.com/office/officeart/2011/layout/HexagonRadial"/>
    <dgm:cxn modelId="{8966D547-6AD9-4387-9C3F-258D060E0225}" type="presParOf" srcId="{E2D56FD9-9B93-4447-B330-55AB0DD4FC55}" destId="{43A9BBF9-2476-4F86-95B9-9A02AC56D9BD}" srcOrd="0" destOrd="0" presId="urn:microsoft.com/office/officeart/2011/layout/HexagonRadial"/>
    <dgm:cxn modelId="{CD58BD01-F8DF-46A8-B121-0A74C6BA4D21}" type="presParOf" srcId="{7141411C-83C9-4278-B48B-FF8DC772A0A1}" destId="{C2D2009E-A3C2-41AC-9C48-1954BCF46031}" srcOrd="8" destOrd="0" presId="urn:microsoft.com/office/officeart/2011/layout/HexagonRadial"/>
    <dgm:cxn modelId="{06E2F3DC-660A-4EC3-89BB-910A9B61EB2B}" type="presParOf" srcId="{7141411C-83C9-4278-B48B-FF8DC772A0A1}" destId="{182894F9-CD4C-4144-9FAB-D6C4DC84384D}" srcOrd="9" destOrd="0" presId="urn:microsoft.com/office/officeart/2011/layout/HexagonRadial"/>
    <dgm:cxn modelId="{F3EC971D-B5F8-4875-AFA5-B1A15C011228}" type="presParOf" srcId="{182894F9-CD4C-4144-9FAB-D6C4DC84384D}" destId="{7A987E8A-1204-432C-BC61-A43501F13E5F}" srcOrd="0" destOrd="0" presId="urn:microsoft.com/office/officeart/2011/layout/HexagonRadial"/>
    <dgm:cxn modelId="{2E805511-5834-4EBC-B920-F17B0486EC0E}" type="presParOf" srcId="{7141411C-83C9-4278-B48B-FF8DC772A0A1}" destId="{B2D34EC4-DF21-4393-91B7-7BED40A5E7C7}" srcOrd="10" destOrd="0" presId="urn:microsoft.com/office/officeart/2011/layout/HexagonRadial"/>
    <dgm:cxn modelId="{2316F12B-98C7-4C3D-B2F1-CD06F4830113}" type="presParOf" srcId="{7141411C-83C9-4278-B48B-FF8DC772A0A1}" destId="{3ACCB834-D1C7-4CD9-8602-10311811726C}" srcOrd="11" destOrd="0" presId="urn:microsoft.com/office/officeart/2011/layout/HexagonRadial"/>
    <dgm:cxn modelId="{0A57DAE7-C3DD-4530-BDF9-FADAFA7BD74F}" type="presParOf" srcId="{3ACCB834-D1C7-4CD9-8602-10311811726C}" destId="{DAD5DDBF-7682-4699-82A5-B484C6739B43}" srcOrd="0" destOrd="0" presId="urn:microsoft.com/office/officeart/2011/layout/HexagonRadial"/>
    <dgm:cxn modelId="{64B0CA7B-01E6-4071-A657-9C2E575A1F5A}" type="presParOf" srcId="{7141411C-83C9-4278-B48B-FF8DC772A0A1}" destId="{62C25AEF-4C76-49D9-9044-75E76B279603}"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0A76C0-4D80-4F77-ADB8-487206F0DAD1}">
      <dsp:nvSpPr>
        <dsp:cNvPr id="0" name=""/>
        <dsp:cNvSpPr/>
      </dsp:nvSpPr>
      <dsp:spPr>
        <a:xfrm>
          <a:off x="2350" y="310841"/>
          <a:ext cx="589573" cy="420070"/>
        </a:xfrm>
        <a:prstGeom prst="roundRect">
          <a:avLst>
            <a:gd name="adj" fmla="val 10000"/>
          </a:avLst>
        </a:prstGeom>
        <a:solidFill>
          <a:srgbClr val="E9713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rtl="0">
            <a:lnSpc>
              <a:spcPct val="90000"/>
            </a:lnSpc>
            <a:spcBef>
              <a:spcPct val="0"/>
            </a:spcBef>
            <a:spcAft>
              <a:spcPct val="35000"/>
            </a:spcAft>
            <a:buNone/>
          </a:pPr>
          <a:r>
            <a:rPr lang="en-US" sz="500" kern="1200">
              <a:solidFill>
                <a:sysClr val="window" lastClr="FFFFFF"/>
              </a:solidFill>
              <a:latin typeface="Aptos Display" panose="020F0302020204030204"/>
              <a:ea typeface="+mn-ea"/>
              <a:cs typeface="+mn-cs"/>
            </a:rPr>
            <a:t>Design Change Network Strategy</a:t>
          </a:r>
        </a:p>
      </dsp:txBody>
      <dsp:txXfrm>
        <a:off x="14653" y="323144"/>
        <a:ext cx="564967" cy="395464"/>
      </dsp:txXfrm>
    </dsp:sp>
    <dsp:sp modelId="{A9258B19-D1F8-4E4C-926C-EF34CF536402}">
      <dsp:nvSpPr>
        <dsp:cNvPr id="0" name=""/>
        <dsp:cNvSpPr/>
      </dsp:nvSpPr>
      <dsp:spPr>
        <a:xfrm>
          <a:off x="650880" y="447769"/>
          <a:ext cx="124989" cy="146214"/>
        </a:xfrm>
        <a:prstGeom prst="rightArrow">
          <a:avLst>
            <a:gd name="adj1" fmla="val 60000"/>
            <a:gd name="adj2" fmla="val 50000"/>
          </a:avLst>
        </a:prstGeom>
        <a:solidFill>
          <a:srgbClr val="E9713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ysClr val="window" lastClr="FFFFFF"/>
            </a:solidFill>
            <a:latin typeface="Aptos" panose="020B0004020202020204"/>
            <a:ea typeface="+mn-ea"/>
            <a:cs typeface="+mn-cs"/>
          </a:endParaRPr>
        </a:p>
      </dsp:txBody>
      <dsp:txXfrm>
        <a:off x="650880" y="477012"/>
        <a:ext cx="87492" cy="87728"/>
      </dsp:txXfrm>
    </dsp:sp>
    <dsp:sp modelId="{A4964A14-ECC1-4652-AC95-FBD7CDEC47CC}">
      <dsp:nvSpPr>
        <dsp:cNvPr id="0" name=""/>
        <dsp:cNvSpPr/>
      </dsp:nvSpPr>
      <dsp:spPr>
        <a:xfrm>
          <a:off x="827752" y="310841"/>
          <a:ext cx="589573" cy="420070"/>
        </a:xfrm>
        <a:prstGeom prst="roundRect">
          <a:avLst>
            <a:gd name="adj" fmla="val 10000"/>
          </a:avLst>
        </a:prstGeom>
        <a:solidFill>
          <a:srgbClr val="196B24">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rtl="0">
            <a:lnSpc>
              <a:spcPct val="90000"/>
            </a:lnSpc>
            <a:spcBef>
              <a:spcPct val="0"/>
            </a:spcBef>
            <a:spcAft>
              <a:spcPct val="35000"/>
            </a:spcAft>
            <a:buNone/>
          </a:pPr>
          <a:r>
            <a:rPr lang="en-US" sz="500" kern="1200">
              <a:solidFill>
                <a:sysClr val="window" lastClr="FFFFFF"/>
              </a:solidFill>
              <a:latin typeface="Aptos Display" panose="020F0302020204030204"/>
              <a:ea typeface="+mn-ea"/>
              <a:cs typeface="+mn-cs"/>
            </a:rPr>
            <a:t>Develop Change Network Plan </a:t>
          </a:r>
        </a:p>
      </dsp:txBody>
      <dsp:txXfrm>
        <a:off x="840055" y="323144"/>
        <a:ext cx="564967" cy="395464"/>
      </dsp:txXfrm>
    </dsp:sp>
    <dsp:sp modelId="{B892BE61-90EF-445C-86B2-962C58167557}">
      <dsp:nvSpPr>
        <dsp:cNvPr id="0" name=""/>
        <dsp:cNvSpPr/>
      </dsp:nvSpPr>
      <dsp:spPr>
        <a:xfrm>
          <a:off x="1476283" y="447769"/>
          <a:ext cx="124989" cy="146214"/>
        </a:xfrm>
        <a:prstGeom prst="rightArrow">
          <a:avLst>
            <a:gd name="adj1" fmla="val 60000"/>
            <a:gd name="adj2" fmla="val 50000"/>
          </a:avLst>
        </a:prstGeom>
        <a:solidFill>
          <a:srgbClr val="196B24">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ysClr val="window" lastClr="FFFFFF"/>
            </a:solidFill>
            <a:latin typeface="Aptos" panose="020B0004020202020204"/>
            <a:ea typeface="+mn-ea"/>
            <a:cs typeface="+mn-cs"/>
          </a:endParaRPr>
        </a:p>
      </dsp:txBody>
      <dsp:txXfrm>
        <a:off x="1476283" y="477012"/>
        <a:ext cx="87492" cy="87728"/>
      </dsp:txXfrm>
    </dsp:sp>
    <dsp:sp modelId="{EE9C37DE-C7F0-434C-8307-049D00E9F4BA}">
      <dsp:nvSpPr>
        <dsp:cNvPr id="0" name=""/>
        <dsp:cNvSpPr/>
      </dsp:nvSpPr>
      <dsp:spPr>
        <a:xfrm>
          <a:off x="1653155" y="310841"/>
          <a:ext cx="589573" cy="420070"/>
        </a:xfrm>
        <a:prstGeom prst="roundRect">
          <a:avLst>
            <a:gd name="adj" fmla="val 10000"/>
          </a:avLst>
        </a:prstGeom>
        <a:solidFill>
          <a:srgbClr val="0F9ED5">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a:solidFill>
                <a:sysClr val="window" lastClr="FFFFFF"/>
              </a:solidFill>
              <a:latin typeface="Aptos Display" panose="020F0302020204030204"/>
              <a:ea typeface="+mn-ea"/>
              <a:cs typeface="+mn-cs"/>
            </a:rPr>
            <a:t>Define the </a:t>
          </a:r>
          <a:r>
            <a:rPr lang="en-US" sz="500" kern="1200">
              <a:solidFill>
                <a:sysClr val="window" lastClr="FFFFFF"/>
              </a:solidFill>
              <a:latin typeface="Aptos" panose="020B0004020202020204"/>
              <a:ea typeface="+mn-ea"/>
              <a:cs typeface="+mn-cs"/>
            </a:rPr>
            <a:t>Roles and Responsibilities</a:t>
          </a:r>
          <a:r>
            <a:rPr lang="en-US" sz="500" kern="1200">
              <a:solidFill>
                <a:sysClr val="window" lastClr="FFFFFF"/>
              </a:solidFill>
              <a:latin typeface="Aptos Display" panose="020F0302020204030204"/>
              <a:ea typeface="+mn-ea"/>
              <a:cs typeface="+mn-cs"/>
            </a:rPr>
            <a:t> </a:t>
          </a:r>
          <a:r>
            <a:rPr lang="en-US" sz="500" kern="1200">
              <a:solidFill>
                <a:sysClr val="window" lastClr="FFFFFF"/>
              </a:solidFill>
              <a:latin typeface="Aptos Display"/>
              <a:ea typeface="Calibri"/>
              <a:cs typeface="Calibri"/>
            </a:rPr>
            <a:t>of the </a:t>
          </a:r>
          <a:r>
            <a:rPr lang="en-US" sz="500" kern="1200">
              <a:solidFill>
                <a:sysClr val="window" lastClr="FFFFFF"/>
              </a:solidFill>
              <a:latin typeface="Calibri"/>
              <a:ea typeface="Calibri"/>
              <a:cs typeface="Calibri"/>
            </a:rPr>
            <a:t>Change Leader Network</a:t>
          </a:r>
          <a:endParaRPr lang="en-US" sz="500" kern="1200">
            <a:solidFill>
              <a:sysClr val="window" lastClr="FFFFFF"/>
            </a:solidFill>
            <a:latin typeface="Aptos" panose="020B0004020202020204"/>
            <a:ea typeface="+mn-ea"/>
            <a:cs typeface="+mn-cs"/>
          </a:endParaRPr>
        </a:p>
      </dsp:txBody>
      <dsp:txXfrm>
        <a:off x="1665458" y="323144"/>
        <a:ext cx="564967" cy="395464"/>
      </dsp:txXfrm>
    </dsp:sp>
    <dsp:sp modelId="{E6134704-9AFB-4059-9360-88362D013CF7}">
      <dsp:nvSpPr>
        <dsp:cNvPr id="0" name=""/>
        <dsp:cNvSpPr/>
      </dsp:nvSpPr>
      <dsp:spPr>
        <a:xfrm>
          <a:off x="2301685" y="447769"/>
          <a:ext cx="124989" cy="146214"/>
        </a:xfrm>
        <a:prstGeom prst="rightArrow">
          <a:avLst>
            <a:gd name="adj1" fmla="val 60000"/>
            <a:gd name="adj2" fmla="val 50000"/>
          </a:avLst>
        </a:prstGeom>
        <a:solidFill>
          <a:srgbClr val="0F9ED5">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ysClr val="window" lastClr="FFFFFF"/>
            </a:solidFill>
            <a:latin typeface="Aptos" panose="020B0004020202020204"/>
            <a:ea typeface="+mn-ea"/>
            <a:cs typeface="+mn-cs"/>
          </a:endParaRPr>
        </a:p>
      </dsp:txBody>
      <dsp:txXfrm>
        <a:off x="2301685" y="477012"/>
        <a:ext cx="87492" cy="87728"/>
      </dsp:txXfrm>
    </dsp:sp>
    <dsp:sp modelId="{091A1462-5C79-420A-B0B5-3D10C13CD387}">
      <dsp:nvSpPr>
        <dsp:cNvPr id="0" name=""/>
        <dsp:cNvSpPr/>
      </dsp:nvSpPr>
      <dsp:spPr>
        <a:xfrm>
          <a:off x="2478557" y="310841"/>
          <a:ext cx="589573" cy="420070"/>
        </a:xfrm>
        <a:prstGeom prst="roundRect">
          <a:avLst>
            <a:gd name="adj" fmla="val 10000"/>
          </a:avLst>
        </a:prstGeom>
        <a:solidFill>
          <a:srgbClr val="A02B93">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rtl="0">
            <a:lnSpc>
              <a:spcPct val="90000"/>
            </a:lnSpc>
            <a:spcBef>
              <a:spcPct val="0"/>
            </a:spcBef>
            <a:spcAft>
              <a:spcPct val="35000"/>
            </a:spcAft>
            <a:buNone/>
          </a:pPr>
          <a:r>
            <a:rPr lang="en-US" sz="500" kern="1200">
              <a:solidFill>
                <a:sysClr val="window" lastClr="FFFFFF"/>
              </a:solidFill>
              <a:latin typeface="Aptos Display" panose="020F0302020204030204"/>
              <a:ea typeface="+mn-ea"/>
              <a:cs typeface="+mn-cs"/>
            </a:rPr>
            <a:t>Define the Criteria for </a:t>
          </a:r>
          <a:r>
            <a:rPr lang="en-US" sz="500" kern="1200">
              <a:solidFill>
                <a:sysClr val="window" lastClr="FFFFFF"/>
              </a:solidFill>
              <a:latin typeface="Aptos Display"/>
              <a:ea typeface="+mn-ea"/>
              <a:cs typeface="Arial"/>
            </a:rPr>
            <a:t>Selection of </a:t>
          </a:r>
          <a:r>
            <a:rPr lang="en-US" sz="500" kern="1200">
              <a:solidFill>
                <a:sysClr val="window" lastClr="FFFFFF"/>
              </a:solidFill>
              <a:latin typeface="Calibri"/>
              <a:ea typeface="Calibri"/>
              <a:cs typeface="Calibri"/>
            </a:rPr>
            <a:t>Change Leaders </a:t>
          </a:r>
        </a:p>
      </dsp:txBody>
      <dsp:txXfrm>
        <a:off x="2490860" y="323144"/>
        <a:ext cx="564967" cy="395464"/>
      </dsp:txXfrm>
    </dsp:sp>
    <dsp:sp modelId="{B9F6A6F9-544D-425D-B51D-A0C4BC1F3700}">
      <dsp:nvSpPr>
        <dsp:cNvPr id="0" name=""/>
        <dsp:cNvSpPr/>
      </dsp:nvSpPr>
      <dsp:spPr>
        <a:xfrm>
          <a:off x="3127088" y="447769"/>
          <a:ext cx="124989" cy="146214"/>
        </a:xfrm>
        <a:prstGeom prst="rightArrow">
          <a:avLst>
            <a:gd name="adj1" fmla="val 60000"/>
            <a:gd name="adj2" fmla="val 50000"/>
          </a:avLst>
        </a:prstGeom>
        <a:solidFill>
          <a:srgbClr val="A02B93">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ysClr val="window" lastClr="FFFFFF"/>
            </a:solidFill>
            <a:latin typeface="Aptos" panose="020B0004020202020204"/>
            <a:ea typeface="+mn-ea"/>
            <a:cs typeface="+mn-cs"/>
          </a:endParaRPr>
        </a:p>
      </dsp:txBody>
      <dsp:txXfrm>
        <a:off x="3127088" y="477012"/>
        <a:ext cx="87492" cy="87728"/>
      </dsp:txXfrm>
    </dsp:sp>
    <dsp:sp modelId="{904BBAEF-598F-40C0-BBC4-84FF4B9F15F6}">
      <dsp:nvSpPr>
        <dsp:cNvPr id="0" name=""/>
        <dsp:cNvSpPr/>
      </dsp:nvSpPr>
      <dsp:spPr>
        <a:xfrm>
          <a:off x="3303960" y="310841"/>
          <a:ext cx="589573" cy="420070"/>
        </a:xfrm>
        <a:prstGeom prst="roundRect">
          <a:avLst>
            <a:gd name="adj" fmla="val 10000"/>
          </a:avLst>
        </a:prstGeom>
        <a:solidFill>
          <a:srgbClr val="4EA72E">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a:solidFill>
                <a:sysClr val="window" lastClr="FFFFFF"/>
              </a:solidFill>
              <a:latin typeface="Aptos Display"/>
              <a:ea typeface="+mn-ea"/>
              <a:cs typeface="Arial"/>
            </a:rPr>
            <a:t>Provide an Overview to Managers of Potential </a:t>
          </a:r>
          <a:r>
            <a:rPr lang="en-US" sz="500" kern="1200">
              <a:solidFill>
                <a:sysClr val="window" lastClr="FFFFFF"/>
              </a:solidFill>
              <a:latin typeface="Calibri"/>
              <a:ea typeface="Calibri"/>
              <a:cs typeface="Calibri"/>
            </a:rPr>
            <a:t>Change Champions</a:t>
          </a:r>
          <a:endParaRPr lang="en-US" sz="500" kern="1200">
            <a:solidFill>
              <a:sysClr val="window" lastClr="FFFFFF"/>
            </a:solidFill>
            <a:latin typeface="Aptos Display"/>
            <a:ea typeface="+mn-ea"/>
            <a:cs typeface="+mn-cs"/>
          </a:endParaRPr>
        </a:p>
      </dsp:txBody>
      <dsp:txXfrm>
        <a:off x="3316263" y="323144"/>
        <a:ext cx="564967" cy="395464"/>
      </dsp:txXfrm>
    </dsp:sp>
    <dsp:sp modelId="{BAE6A81E-245A-4F8C-AE34-FB9008832BD9}">
      <dsp:nvSpPr>
        <dsp:cNvPr id="0" name=""/>
        <dsp:cNvSpPr/>
      </dsp:nvSpPr>
      <dsp:spPr>
        <a:xfrm>
          <a:off x="3952490" y="447769"/>
          <a:ext cx="124989" cy="146214"/>
        </a:xfrm>
        <a:prstGeom prst="rightArrow">
          <a:avLst>
            <a:gd name="adj1" fmla="val 60000"/>
            <a:gd name="adj2" fmla="val 50000"/>
          </a:avLst>
        </a:prstGeom>
        <a:solidFill>
          <a:srgbClr val="4EA72E">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ysClr val="window" lastClr="FFFFFF"/>
            </a:solidFill>
            <a:latin typeface="Aptos" panose="020B0004020202020204"/>
            <a:ea typeface="+mn-ea"/>
            <a:cs typeface="+mn-cs"/>
          </a:endParaRPr>
        </a:p>
      </dsp:txBody>
      <dsp:txXfrm>
        <a:off x="3952490" y="477012"/>
        <a:ext cx="87492" cy="87728"/>
      </dsp:txXfrm>
    </dsp:sp>
    <dsp:sp modelId="{B6B66393-F75E-4241-ADE2-6E3AF0420DCE}">
      <dsp:nvSpPr>
        <dsp:cNvPr id="0" name=""/>
        <dsp:cNvSpPr/>
      </dsp:nvSpPr>
      <dsp:spPr>
        <a:xfrm>
          <a:off x="4129362" y="310841"/>
          <a:ext cx="589573" cy="420070"/>
        </a:xfrm>
        <a:prstGeom prst="roundRect">
          <a:avLst>
            <a:gd name="adj" fmla="val 10000"/>
          </a:avLst>
        </a:prstGeom>
        <a:solidFill>
          <a:srgbClr val="E9713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rtl="0">
            <a:lnSpc>
              <a:spcPct val="90000"/>
            </a:lnSpc>
            <a:spcBef>
              <a:spcPct val="0"/>
            </a:spcBef>
            <a:spcAft>
              <a:spcPct val="35000"/>
            </a:spcAft>
            <a:buNone/>
          </a:pPr>
          <a:r>
            <a:rPr lang="en-US" sz="500" kern="1200">
              <a:solidFill>
                <a:sysClr val="window" lastClr="FFFFFF"/>
              </a:solidFill>
              <a:latin typeface="Aptos Display"/>
              <a:ea typeface="+mn-ea"/>
              <a:cs typeface="Arial"/>
            </a:rPr>
            <a:t>Ask the Managers to Nominate Candidates</a:t>
          </a:r>
        </a:p>
      </dsp:txBody>
      <dsp:txXfrm>
        <a:off x="4141665" y="323144"/>
        <a:ext cx="564967" cy="395464"/>
      </dsp:txXfrm>
    </dsp:sp>
    <dsp:sp modelId="{E720AA2C-395F-4481-99FF-78BC5D44251A}">
      <dsp:nvSpPr>
        <dsp:cNvPr id="0" name=""/>
        <dsp:cNvSpPr/>
      </dsp:nvSpPr>
      <dsp:spPr>
        <a:xfrm>
          <a:off x="4777893" y="447769"/>
          <a:ext cx="124989" cy="146214"/>
        </a:xfrm>
        <a:prstGeom prst="rightArrow">
          <a:avLst>
            <a:gd name="adj1" fmla="val 60000"/>
            <a:gd name="adj2" fmla="val 50000"/>
          </a:avLst>
        </a:prstGeom>
        <a:solidFill>
          <a:srgbClr val="E9713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ysClr val="window" lastClr="FFFFFF"/>
            </a:solidFill>
            <a:latin typeface="Aptos" panose="020B0004020202020204"/>
            <a:ea typeface="+mn-ea"/>
            <a:cs typeface="+mn-cs"/>
          </a:endParaRPr>
        </a:p>
      </dsp:txBody>
      <dsp:txXfrm>
        <a:off x="4777893" y="477012"/>
        <a:ext cx="87492" cy="87728"/>
      </dsp:txXfrm>
    </dsp:sp>
    <dsp:sp modelId="{0CB2E17C-A48B-433F-A1AC-F646062B1501}">
      <dsp:nvSpPr>
        <dsp:cNvPr id="0" name=""/>
        <dsp:cNvSpPr/>
      </dsp:nvSpPr>
      <dsp:spPr>
        <a:xfrm>
          <a:off x="4954765" y="310841"/>
          <a:ext cx="589573" cy="420070"/>
        </a:xfrm>
        <a:prstGeom prst="roundRect">
          <a:avLst>
            <a:gd name="adj" fmla="val 10000"/>
          </a:avLst>
        </a:prstGeom>
        <a:solidFill>
          <a:srgbClr val="196B24">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rtl="0">
            <a:lnSpc>
              <a:spcPct val="90000"/>
            </a:lnSpc>
            <a:spcBef>
              <a:spcPct val="0"/>
            </a:spcBef>
            <a:spcAft>
              <a:spcPct val="35000"/>
            </a:spcAft>
            <a:buNone/>
          </a:pPr>
          <a:r>
            <a:rPr lang="en-US" sz="500" kern="1200">
              <a:solidFill>
                <a:sysClr val="window" lastClr="FFFFFF"/>
              </a:solidFill>
              <a:latin typeface="Arial"/>
              <a:ea typeface="+mn-ea"/>
              <a:cs typeface="Arial"/>
            </a:rPr>
            <a:t>Follow Up with Nominated and Volunteered Candidates to Get Commitment</a:t>
          </a:r>
        </a:p>
      </dsp:txBody>
      <dsp:txXfrm>
        <a:off x="4967068" y="323144"/>
        <a:ext cx="564967" cy="395464"/>
      </dsp:txXfrm>
    </dsp:sp>
    <dsp:sp modelId="{82EDE882-7FCD-423C-B60A-6D71B5A3DBA8}">
      <dsp:nvSpPr>
        <dsp:cNvPr id="0" name=""/>
        <dsp:cNvSpPr/>
      </dsp:nvSpPr>
      <dsp:spPr>
        <a:xfrm>
          <a:off x="5603295" y="447769"/>
          <a:ext cx="124989" cy="146214"/>
        </a:xfrm>
        <a:prstGeom prst="rightArrow">
          <a:avLst>
            <a:gd name="adj1" fmla="val 60000"/>
            <a:gd name="adj2" fmla="val 50000"/>
          </a:avLst>
        </a:prstGeom>
        <a:solidFill>
          <a:srgbClr val="196B24">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ysClr val="window" lastClr="FFFFFF"/>
            </a:solidFill>
            <a:latin typeface="Aptos" panose="020B0004020202020204"/>
            <a:ea typeface="+mn-ea"/>
            <a:cs typeface="+mn-cs"/>
          </a:endParaRPr>
        </a:p>
      </dsp:txBody>
      <dsp:txXfrm>
        <a:off x="5603295" y="477012"/>
        <a:ext cx="87492" cy="87728"/>
      </dsp:txXfrm>
    </dsp:sp>
    <dsp:sp modelId="{6A90ED51-D5CD-4B9D-B9FE-0FA6E80FC6D4}">
      <dsp:nvSpPr>
        <dsp:cNvPr id="0" name=""/>
        <dsp:cNvSpPr/>
      </dsp:nvSpPr>
      <dsp:spPr>
        <a:xfrm>
          <a:off x="5780167" y="310841"/>
          <a:ext cx="589573" cy="420070"/>
        </a:xfrm>
        <a:prstGeom prst="roundRect">
          <a:avLst>
            <a:gd name="adj" fmla="val 10000"/>
          </a:avLst>
        </a:prstGeom>
        <a:solidFill>
          <a:srgbClr val="0F9ED5">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rtl="0">
            <a:lnSpc>
              <a:spcPct val="90000"/>
            </a:lnSpc>
            <a:spcBef>
              <a:spcPct val="0"/>
            </a:spcBef>
            <a:spcAft>
              <a:spcPct val="35000"/>
            </a:spcAft>
            <a:buNone/>
          </a:pPr>
          <a:r>
            <a:rPr lang="en-US" sz="500" kern="1200">
              <a:solidFill>
                <a:sysClr val="window" lastClr="FFFFFF"/>
              </a:solidFill>
              <a:latin typeface="Calibri"/>
              <a:ea typeface="Calibri"/>
              <a:cs typeface="Calibri"/>
            </a:rPr>
            <a:t>Kick-off the Change Leader Network</a:t>
          </a:r>
        </a:p>
      </dsp:txBody>
      <dsp:txXfrm>
        <a:off x="5792470" y="323144"/>
        <a:ext cx="564967" cy="395464"/>
      </dsp:txXfrm>
    </dsp:sp>
    <dsp:sp modelId="{9B103A78-C548-4955-AB84-2197EB8125DE}">
      <dsp:nvSpPr>
        <dsp:cNvPr id="0" name=""/>
        <dsp:cNvSpPr/>
      </dsp:nvSpPr>
      <dsp:spPr>
        <a:xfrm>
          <a:off x="6428697" y="447769"/>
          <a:ext cx="124989" cy="146214"/>
        </a:xfrm>
        <a:prstGeom prst="rightArrow">
          <a:avLst>
            <a:gd name="adj1" fmla="val 60000"/>
            <a:gd name="adj2" fmla="val 50000"/>
          </a:avLst>
        </a:prstGeom>
        <a:solidFill>
          <a:srgbClr val="0F9ED5">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ysClr val="window" lastClr="FFFFFF"/>
            </a:solidFill>
            <a:latin typeface="Aptos" panose="020B0004020202020204"/>
            <a:ea typeface="+mn-ea"/>
            <a:cs typeface="+mn-cs"/>
          </a:endParaRPr>
        </a:p>
      </dsp:txBody>
      <dsp:txXfrm>
        <a:off x="6428697" y="477012"/>
        <a:ext cx="87492" cy="87728"/>
      </dsp:txXfrm>
    </dsp:sp>
    <dsp:sp modelId="{B16775CB-9D47-46B4-82BA-22E9075BFD95}">
      <dsp:nvSpPr>
        <dsp:cNvPr id="0" name=""/>
        <dsp:cNvSpPr/>
      </dsp:nvSpPr>
      <dsp:spPr>
        <a:xfrm>
          <a:off x="6605569" y="310841"/>
          <a:ext cx="589573" cy="420070"/>
        </a:xfrm>
        <a:prstGeom prst="roundRect">
          <a:avLst>
            <a:gd name="adj" fmla="val 10000"/>
          </a:avLst>
        </a:prstGeom>
        <a:solidFill>
          <a:srgbClr val="A02B93">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rtl="0">
            <a:lnSpc>
              <a:spcPct val="90000"/>
            </a:lnSpc>
            <a:spcBef>
              <a:spcPct val="0"/>
            </a:spcBef>
            <a:spcAft>
              <a:spcPct val="35000"/>
            </a:spcAft>
            <a:buNone/>
          </a:pPr>
          <a:r>
            <a:rPr lang="en-US" sz="500" kern="1200">
              <a:solidFill>
                <a:sysClr val="window" lastClr="FFFFFF"/>
              </a:solidFill>
              <a:latin typeface="Arial"/>
              <a:ea typeface="+mn-ea"/>
              <a:cs typeface="Arial"/>
            </a:rPr>
            <a:t>Manage the </a:t>
          </a:r>
          <a:r>
            <a:rPr lang="en-US" sz="500" kern="1200">
              <a:solidFill>
                <a:sysClr val="window" lastClr="FFFFFF"/>
              </a:solidFill>
              <a:latin typeface="Calibri"/>
              <a:ea typeface="Calibri"/>
              <a:cs typeface="Calibri"/>
            </a:rPr>
            <a:t>Change Leader Network</a:t>
          </a:r>
        </a:p>
      </dsp:txBody>
      <dsp:txXfrm>
        <a:off x="6617872" y="323144"/>
        <a:ext cx="564967" cy="395464"/>
      </dsp:txXfrm>
    </dsp:sp>
    <dsp:sp modelId="{C0D3A5CC-FA7F-41FA-88E6-014C4C337EDB}">
      <dsp:nvSpPr>
        <dsp:cNvPr id="0" name=""/>
        <dsp:cNvSpPr/>
      </dsp:nvSpPr>
      <dsp:spPr>
        <a:xfrm>
          <a:off x="7254100" y="447769"/>
          <a:ext cx="124989" cy="146214"/>
        </a:xfrm>
        <a:prstGeom prst="rightArrow">
          <a:avLst>
            <a:gd name="adj1" fmla="val 60000"/>
            <a:gd name="adj2" fmla="val 50000"/>
          </a:avLst>
        </a:prstGeom>
        <a:solidFill>
          <a:srgbClr val="A02B93">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ysClr val="window" lastClr="FFFFFF"/>
            </a:solidFill>
            <a:latin typeface="Aptos" panose="020B0004020202020204"/>
            <a:ea typeface="+mn-ea"/>
            <a:cs typeface="+mn-cs"/>
          </a:endParaRPr>
        </a:p>
      </dsp:txBody>
      <dsp:txXfrm>
        <a:off x="7254100" y="477012"/>
        <a:ext cx="87492" cy="87728"/>
      </dsp:txXfrm>
    </dsp:sp>
    <dsp:sp modelId="{7FB1F2EA-C801-4D25-83A8-A144E092786F}">
      <dsp:nvSpPr>
        <dsp:cNvPr id="0" name=""/>
        <dsp:cNvSpPr/>
      </dsp:nvSpPr>
      <dsp:spPr>
        <a:xfrm>
          <a:off x="7430972" y="310841"/>
          <a:ext cx="589573" cy="420070"/>
        </a:xfrm>
        <a:prstGeom prst="roundRect">
          <a:avLst>
            <a:gd name="adj" fmla="val 10000"/>
          </a:avLst>
        </a:prstGeom>
        <a:solidFill>
          <a:srgbClr val="4EA72E">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rtl="0">
            <a:lnSpc>
              <a:spcPct val="90000"/>
            </a:lnSpc>
            <a:spcBef>
              <a:spcPct val="0"/>
            </a:spcBef>
            <a:spcAft>
              <a:spcPct val="35000"/>
            </a:spcAft>
            <a:buNone/>
          </a:pPr>
          <a:r>
            <a:rPr lang="en-US" sz="500" kern="1200">
              <a:solidFill>
                <a:sysClr val="window" lastClr="FFFFFF"/>
              </a:solidFill>
              <a:latin typeface="Arial"/>
              <a:ea typeface="+mn-ea"/>
              <a:cs typeface="+mn-cs"/>
            </a:rPr>
            <a:t>Reward &amp; Recognize</a:t>
          </a:r>
          <a:r>
            <a:rPr lang="en-US" sz="500" kern="1200">
              <a:solidFill>
                <a:sysClr val="window" lastClr="FFFFFF"/>
              </a:solidFill>
              <a:latin typeface="Arial"/>
              <a:ea typeface="+mn-ea"/>
              <a:cs typeface="Arial"/>
            </a:rPr>
            <a:t> the Change Champions</a:t>
          </a:r>
          <a:endParaRPr lang="en-US" sz="500" kern="1200">
            <a:solidFill>
              <a:sysClr val="window" lastClr="FFFFFF"/>
            </a:solidFill>
            <a:latin typeface="Aptos" panose="020B0004020202020204"/>
            <a:ea typeface="+mn-ea"/>
            <a:cs typeface="+mn-cs"/>
          </a:endParaRPr>
        </a:p>
      </dsp:txBody>
      <dsp:txXfrm>
        <a:off x="7443275" y="323144"/>
        <a:ext cx="564967" cy="3954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0C34BB-D880-4505-9BFD-8277BB65AF62}">
      <dsp:nvSpPr>
        <dsp:cNvPr id="0" name=""/>
        <dsp:cNvSpPr/>
      </dsp:nvSpPr>
      <dsp:spPr>
        <a:xfrm>
          <a:off x="2678" y="141996"/>
          <a:ext cx="1171277" cy="70276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Change Awareness</a:t>
          </a:r>
        </a:p>
      </dsp:txBody>
      <dsp:txXfrm>
        <a:off x="23261" y="162579"/>
        <a:ext cx="1130111" cy="661600"/>
      </dsp:txXfrm>
    </dsp:sp>
    <dsp:sp modelId="{433AE76A-F225-4683-8126-5391C53656A6}">
      <dsp:nvSpPr>
        <dsp:cNvPr id="0" name=""/>
        <dsp:cNvSpPr/>
      </dsp:nvSpPr>
      <dsp:spPr>
        <a:xfrm>
          <a:off x="1291083" y="348141"/>
          <a:ext cx="248310" cy="29047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291083" y="406236"/>
        <a:ext cx="173817" cy="174286"/>
      </dsp:txXfrm>
    </dsp:sp>
    <dsp:sp modelId="{D65EA241-0B22-42B6-9FC0-BF512BDE06FC}">
      <dsp:nvSpPr>
        <dsp:cNvPr id="0" name=""/>
        <dsp:cNvSpPr/>
      </dsp:nvSpPr>
      <dsp:spPr>
        <a:xfrm>
          <a:off x="1642467" y="141996"/>
          <a:ext cx="1171277" cy="702766"/>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Engagement and Education </a:t>
          </a:r>
        </a:p>
      </dsp:txBody>
      <dsp:txXfrm>
        <a:off x="1663050" y="162579"/>
        <a:ext cx="1130111" cy="661600"/>
      </dsp:txXfrm>
    </dsp:sp>
    <dsp:sp modelId="{83C24DCC-5988-44EE-971A-AECA8EFF4265}">
      <dsp:nvSpPr>
        <dsp:cNvPr id="0" name=""/>
        <dsp:cNvSpPr/>
      </dsp:nvSpPr>
      <dsp:spPr>
        <a:xfrm>
          <a:off x="2930872" y="348141"/>
          <a:ext cx="248310" cy="290476"/>
        </a:xfrm>
        <a:prstGeom prst="rightArrow">
          <a:avLst>
            <a:gd name="adj1" fmla="val 60000"/>
            <a:gd name="adj2" fmla="val 50000"/>
          </a:avLst>
        </a:prstGeom>
        <a:solidFill>
          <a:srgbClr val="AB15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930872" y="406236"/>
        <a:ext cx="173817" cy="174286"/>
      </dsp:txXfrm>
    </dsp:sp>
    <dsp:sp modelId="{3C233E5A-EF26-4C81-AF3D-608FA90BB2E9}">
      <dsp:nvSpPr>
        <dsp:cNvPr id="0" name=""/>
        <dsp:cNvSpPr/>
      </dsp:nvSpPr>
      <dsp:spPr>
        <a:xfrm>
          <a:off x="3282255" y="141996"/>
          <a:ext cx="1171277" cy="702766"/>
        </a:xfrm>
        <a:prstGeom prst="roundRect">
          <a:avLst>
            <a:gd name="adj" fmla="val 10000"/>
          </a:avLst>
        </a:prstGeom>
        <a:solidFill>
          <a:schemeClr val="accent3">
            <a:hueOff val="0"/>
            <a:satOff val="0"/>
            <a:lumOff val="15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Training </a:t>
          </a:r>
        </a:p>
      </dsp:txBody>
      <dsp:txXfrm>
        <a:off x="3302838" y="162579"/>
        <a:ext cx="1130111" cy="661600"/>
      </dsp:txXfrm>
    </dsp:sp>
    <dsp:sp modelId="{3E97E9EA-CCF2-464C-988B-BE886498CE2B}">
      <dsp:nvSpPr>
        <dsp:cNvPr id="0" name=""/>
        <dsp:cNvSpPr/>
      </dsp:nvSpPr>
      <dsp:spPr>
        <a:xfrm>
          <a:off x="4570660" y="348141"/>
          <a:ext cx="248310" cy="290476"/>
        </a:xfrm>
        <a:prstGeom prst="rightArrow">
          <a:avLst>
            <a:gd name="adj1" fmla="val 60000"/>
            <a:gd name="adj2" fmla="val 50000"/>
          </a:avLst>
        </a:prstGeom>
        <a:solidFill>
          <a:schemeClr val="accent3">
            <a:hueOff val="0"/>
            <a:satOff val="0"/>
            <a:lumOff val="2352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570660" y="406236"/>
        <a:ext cx="173817" cy="174286"/>
      </dsp:txXfrm>
    </dsp:sp>
    <dsp:sp modelId="{FDC2805C-AFA2-4FCE-BF84-4BE9E101A09E}">
      <dsp:nvSpPr>
        <dsp:cNvPr id="0" name=""/>
        <dsp:cNvSpPr/>
      </dsp:nvSpPr>
      <dsp:spPr>
        <a:xfrm>
          <a:off x="4922043" y="141996"/>
          <a:ext cx="1171277" cy="702766"/>
        </a:xfrm>
        <a:prstGeom prst="roundRect">
          <a:avLst>
            <a:gd name="adj" fmla="val 10000"/>
          </a:avLst>
        </a:prstGeom>
        <a:solidFill>
          <a:schemeClr val="accent3">
            <a:hueOff val="0"/>
            <a:satOff val="0"/>
            <a:lumOff val="235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Reinforcement </a:t>
          </a:r>
        </a:p>
      </dsp:txBody>
      <dsp:txXfrm>
        <a:off x="4942626" y="162579"/>
        <a:ext cx="1130111" cy="6616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70B66-09EB-48CA-A59E-A3013DFA57CE}">
      <dsp:nvSpPr>
        <dsp:cNvPr id="0" name=""/>
        <dsp:cNvSpPr/>
      </dsp:nvSpPr>
      <dsp:spPr>
        <a:xfrm>
          <a:off x="2662994" y="1576491"/>
          <a:ext cx="2003788" cy="1733358"/>
        </a:xfrm>
        <a:prstGeom prst="hexagon">
          <a:avLst>
            <a:gd name="adj" fmla="val 28570"/>
            <a:gd name="vf" fmla="val 115470"/>
          </a:avLst>
        </a:prstGeom>
        <a:solidFill>
          <a:schemeClr val="bg2">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mn-lt"/>
              <a:cs typeface="Oracle Sans" panose="020B0503020204020204" pitchFamily="34" charset="0"/>
            </a:rPr>
            <a:t>Core HR</a:t>
          </a:r>
        </a:p>
      </dsp:txBody>
      <dsp:txXfrm>
        <a:off x="2995050" y="1863733"/>
        <a:ext cx="1339676" cy="1158874"/>
      </dsp:txXfrm>
    </dsp:sp>
    <dsp:sp modelId="{14AB226E-8428-4549-800A-8AEC644286BA}">
      <dsp:nvSpPr>
        <dsp:cNvPr id="0" name=""/>
        <dsp:cNvSpPr/>
      </dsp:nvSpPr>
      <dsp:spPr>
        <a:xfrm>
          <a:off x="3917750" y="747196"/>
          <a:ext cx="756023" cy="651414"/>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15876A-039D-4643-960E-7B0D72DD475E}">
      <dsp:nvSpPr>
        <dsp:cNvPr id="0" name=""/>
        <dsp:cNvSpPr/>
      </dsp:nvSpPr>
      <dsp:spPr>
        <a:xfrm>
          <a:off x="2847572" y="0"/>
          <a:ext cx="1642090" cy="1420601"/>
        </a:xfrm>
        <a:prstGeom prst="hexagon">
          <a:avLst>
            <a:gd name="adj" fmla="val 28570"/>
            <a:gd name="vf" fmla="val 1154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mn-lt"/>
              <a:cs typeface="Oracle Sans" panose="020B0503020204020204" pitchFamily="34" charset="0"/>
            </a:rPr>
            <a:t>Payroll</a:t>
          </a:r>
        </a:p>
      </dsp:txBody>
      <dsp:txXfrm>
        <a:off x="3119701" y="235424"/>
        <a:ext cx="1097832" cy="949753"/>
      </dsp:txXfrm>
    </dsp:sp>
    <dsp:sp modelId="{7E023E0C-C8D1-4FD6-B86A-D17AC3E85904}">
      <dsp:nvSpPr>
        <dsp:cNvPr id="0" name=""/>
        <dsp:cNvSpPr/>
      </dsp:nvSpPr>
      <dsp:spPr>
        <a:xfrm>
          <a:off x="4800089" y="1964993"/>
          <a:ext cx="756023" cy="651414"/>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70CF73-B950-4669-B261-79272B9B7CF2}">
      <dsp:nvSpPr>
        <dsp:cNvPr id="0" name=""/>
        <dsp:cNvSpPr/>
      </dsp:nvSpPr>
      <dsp:spPr>
        <a:xfrm>
          <a:off x="4353559" y="873765"/>
          <a:ext cx="1642090" cy="1420601"/>
        </a:xfrm>
        <a:prstGeom prst="hexagon">
          <a:avLst>
            <a:gd name="adj" fmla="val 28570"/>
            <a:gd name="vf" fmla="val 1154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mn-lt"/>
              <a:cs typeface="Oracle Sans" panose="020B0503020204020204" pitchFamily="34" charset="0"/>
            </a:rPr>
            <a:t>Time &amp; Labor </a:t>
          </a:r>
        </a:p>
      </dsp:txBody>
      <dsp:txXfrm>
        <a:off x="4625688" y="1109189"/>
        <a:ext cx="1097832" cy="949753"/>
      </dsp:txXfrm>
    </dsp:sp>
    <dsp:sp modelId="{43A9BBF9-2476-4F86-95B9-9A02AC56D9BD}">
      <dsp:nvSpPr>
        <dsp:cNvPr id="0" name=""/>
        <dsp:cNvSpPr/>
      </dsp:nvSpPr>
      <dsp:spPr>
        <a:xfrm>
          <a:off x="4187159" y="3339658"/>
          <a:ext cx="756023" cy="651414"/>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AC70C8-0A7B-4770-A951-C2BB2503A9F4}">
      <dsp:nvSpPr>
        <dsp:cNvPr id="0" name=""/>
        <dsp:cNvSpPr/>
      </dsp:nvSpPr>
      <dsp:spPr>
        <a:xfrm>
          <a:off x="4353559" y="2591485"/>
          <a:ext cx="1642090" cy="1420601"/>
        </a:xfrm>
        <a:prstGeom prst="hexagon">
          <a:avLst>
            <a:gd name="adj" fmla="val 28570"/>
            <a:gd name="vf" fmla="val 1154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mn-lt"/>
              <a:cs typeface="Oracle Sans" panose="020B0503020204020204" pitchFamily="34" charset="0"/>
            </a:rPr>
            <a:t>Absence Management </a:t>
          </a:r>
        </a:p>
      </dsp:txBody>
      <dsp:txXfrm>
        <a:off x="4625688" y="2826909"/>
        <a:ext cx="1097832" cy="949753"/>
      </dsp:txXfrm>
    </dsp:sp>
    <dsp:sp modelId="{7A987E8A-1204-432C-BC61-A43501F13E5F}">
      <dsp:nvSpPr>
        <dsp:cNvPr id="0" name=""/>
        <dsp:cNvSpPr/>
      </dsp:nvSpPr>
      <dsp:spPr>
        <a:xfrm>
          <a:off x="2666722" y="3482354"/>
          <a:ext cx="756023" cy="651414"/>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D2009E-A3C2-41AC-9C48-1954BCF46031}">
      <dsp:nvSpPr>
        <dsp:cNvPr id="0" name=""/>
        <dsp:cNvSpPr/>
      </dsp:nvSpPr>
      <dsp:spPr>
        <a:xfrm>
          <a:off x="2847572" y="3466227"/>
          <a:ext cx="1642090" cy="1420601"/>
        </a:xfrm>
        <a:prstGeom prst="hexagon">
          <a:avLst>
            <a:gd name="adj" fmla="val 28570"/>
            <a:gd name="vf" fmla="val 1154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mn-lt"/>
              <a:cs typeface="Oracle Sans" panose="020B0503020204020204" pitchFamily="34" charset="0"/>
            </a:rPr>
            <a:t>Performance</a:t>
          </a:r>
        </a:p>
      </dsp:txBody>
      <dsp:txXfrm>
        <a:off x="3119701" y="3701651"/>
        <a:ext cx="1097832" cy="949753"/>
      </dsp:txXfrm>
    </dsp:sp>
    <dsp:sp modelId="{DAD5DDBF-7682-4699-82A5-B484C6739B43}">
      <dsp:nvSpPr>
        <dsp:cNvPr id="0" name=""/>
        <dsp:cNvSpPr/>
      </dsp:nvSpPr>
      <dsp:spPr>
        <a:xfrm>
          <a:off x="1769935" y="2265045"/>
          <a:ext cx="756023" cy="651414"/>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D34EC4-DF21-4393-91B7-7BED40A5E7C7}">
      <dsp:nvSpPr>
        <dsp:cNvPr id="0" name=""/>
        <dsp:cNvSpPr/>
      </dsp:nvSpPr>
      <dsp:spPr>
        <a:xfrm>
          <a:off x="1334592" y="2592462"/>
          <a:ext cx="1642090" cy="1420601"/>
        </a:xfrm>
        <a:prstGeom prst="hexagon">
          <a:avLst>
            <a:gd name="adj" fmla="val 28570"/>
            <a:gd name="vf" fmla="val 1154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mn-lt"/>
              <a:cs typeface="Oracle Sans" panose="020B0503020204020204" pitchFamily="34" charset="0"/>
            </a:rPr>
            <a:t>Learn</a:t>
          </a:r>
        </a:p>
      </dsp:txBody>
      <dsp:txXfrm>
        <a:off x="1606721" y="2827886"/>
        <a:ext cx="1097832" cy="949753"/>
      </dsp:txXfrm>
    </dsp:sp>
    <dsp:sp modelId="{62C25AEF-4C76-49D9-9044-75E76B279603}">
      <dsp:nvSpPr>
        <dsp:cNvPr id="0" name=""/>
        <dsp:cNvSpPr/>
      </dsp:nvSpPr>
      <dsp:spPr>
        <a:xfrm>
          <a:off x="1334592" y="871810"/>
          <a:ext cx="1642090" cy="1420601"/>
        </a:xfrm>
        <a:prstGeom prst="hexagon">
          <a:avLst>
            <a:gd name="adj" fmla="val 28570"/>
            <a:gd name="vf" fmla="val 1154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latin typeface="+mn-lt"/>
              <a:cs typeface="Oracle Sans" panose="020B0503020204020204" pitchFamily="34" charset="0"/>
            </a:rPr>
            <a:t>Compensation</a:t>
          </a:r>
        </a:p>
      </dsp:txBody>
      <dsp:txXfrm>
        <a:off x="1606721" y="1107234"/>
        <a:ext cx="1097832" cy="94975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07297E-5EAA-83CF-81BB-AD38629E077B}"/>
              </a:ext>
            </a:extLst>
          </p:cNvPr>
          <p:cNvSpPr>
            <a:spLocks noGrp="1"/>
          </p:cNvSpPr>
          <p:nvPr>
            <p:ph type="hdr" sz="quarter"/>
          </p:nvPr>
        </p:nvSpPr>
        <p:spPr>
          <a:xfrm>
            <a:off x="1" y="0"/>
            <a:ext cx="3037840" cy="466435"/>
          </a:xfrm>
          <a:prstGeom prst="rect">
            <a:avLst/>
          </a:prstGeom>
        </p:spPr>
        <p:txBody>
          <a:bodyPr vert="horz" lIns="93166" tIns="46583" rIns="93166" bIns="46583" rtlCol="0"/>
          <a:lstStyle>
            <a:lvl1pPr algn="l">
              <a:defRPr sz="1200"/>
            </a:lvl1pPr>
          </a:lstStyle>
          <a:p>
            <a:endParaRPr lang="en-US"/>
          </a:p>
        </p:txBody>
      </p:sp>
      <p:sp>
        <p:nvSpPr>
          <p:cNvPr id="3" name="Date Placeholder 2">
            <a:extLst>
              <a:ext uri="{FF2B5EF4-FFF2-40B4-BE49-F238E27FC236}">
                <a16:creationId xmlns:a16="http://schemas.microsoft.com/office/drawing/2014/main" id="{0AFE740B-E16C-78C8-2243-8355F55F052E}"/>
              </a:ext>
            </a:extLst>
          </p:cNvPr>
          <p:cNvSpPr>
            <a:spLocks noGrp="1"/>
          </p:cNvSpPr>
          <p:nvPr>
            <p:ph type="dt" sz="quarter" idx="1"/>
          </p:nvPr>
        </p:nvSpPr>
        <p:spPr>
          <a:xfrm>
            <a:off x="3970939" y="0"/>
            <a:ext cx="3037840" cy="466435"/>
          </a:xfrm>
          <a:prstGeom prst="rect">
            <a:avLst/>
          </a:prstGeom>
        </p:spPr>
        <p:txBody>
          <a:bodyPr vert="horz" lIns="93166" tIns="46583" rIns="93166" bIns="46583" rtlCol="0"/>
          <a:lstStyle>
            <a:lvl1pPr algn="r">
              <a:defRPr sz="1200"/>
            </a:lvl1pPr>
          </a:lstStyle>
          <a:p>
            <a:fld id="{99DAEC22-7BB1-455A-A5FC-BBD5E886FF89}" type="datetimeFigureOut">
              <a:rPr lang="en-US" smtClean="0"/>
              <a:t>1/13/2025</a:t>
            </a:fld>
            <a:endParaRPr lang="en-US"/>
          </a:p>
        </p:txBody>
      </p:sp>
      <p:sp>
        <p:nvSpPr>
          <p:cNvPr id="4" name="Footer Placeholder 3">
            <a:extLst>
              <a:ext uri="{FF2B5EF4-FFF2-40B4-BE49-F238E27FC236}">
                <a16:creationId xmlns:a16="http://schemas.microsoft.com/office/drawing/2014/main" id="{EE631C88-D5D9-9EFA-DCC0-BC9239D59CD4}"/>
              </a:ext>
            </a:extLst>
          </p:cNvPr>
          <p:cNvSpPr>
            <a:spLocks noGrp="1"/>
          </p:cNvSpPr>
          <p:nvPr>
            <p:ph type="ftr" sz="quarter" idx="2"/>
          </p:nvPr>
        </p:nvSpPr>
        <p:spPr>
          <a:xfrm>
            <a:off x="1" y="8829968"/>
            <a:ext cx="3037840" cy="466434"/>
          </a:xfrm>
          <a:prstGeom prst="rect">
            <a:avLst/>
          </a:prstGeom>
        </p:spPr>
        <p:txBody>
          <a:bodyPr vert="horz" lIns="93166" tIns="46583" rIns="93166" bIns="46583"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661CAE7-568A-074F-8C74-B0B125E3611E}"/>
              </a:ext>
            </a:extLst>
          </p:cNvPr>
          <p:cNvSpPr>
            <a:spLocks noGrp="1"/>
          </p:cNvSpPr>
          <p:nvPr>
            <p:ph type="sldNum" sz="quarter" idx="3"/>
          </p:nvPr>
        </p:nvSpPr>
        <p:spPr>
          <a:xfrm>
            <a:off x="3970939" y="8829968"/>
            <a:ext cx="3037840" cy="466434"/>
          </a:xfrm>
          <a:prstGeom prst="rect">
            <a:avLst/>
          </a:prstGeom>
        </p:spPr>
        <p:txBody>
          <a:bodyPr vert="horz" lIns="93166" tIns="46583" rIns="93166" bIns="46583" rtlCol="0" anchor="b"/>
          <a:lstStyle>
            <a:lvl1pPr algn="r">
              <a:defRPr sz="1200"/>
            </a:lvl1pPr>
          </a:lstStyle>
          <a:p>
            <a:fld id="{447A543B-141B-44E0-B522-92ACC35A924A}" type="slidenum">
              <a:rPr lang="en-US" smtClean="0"/>
              <a:t>‹#›</a:t>
            </a:fld>
            <a:endParaRPr lang="en-US"/>
          </a:p>
        </p:txBody>
      </p:sp>
    </p:spTree>
    <p:extLst>
      <p:ext uri="{BB962C8B-B14F-4D97-AF65-F5344CB8AC3E}">
        <p14:creationId xmlns:p14="http://schemas.microsoft.com/office/powerpoint/2010/main" val="34528628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51" tIns="93151" rIns="93151" bIns="93151"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7b8addbd5d_0_276:notes"/>
          <p:cNvSpPr txBox="1">
            <a:spLocks noGrp="1"/>
          </p:cNvSpPr>
          <p:nvPr>
            <p:ph type="body" idx="1"/>
          </p:nvPr>
        </p:nvSpPr>
        <p:spPr>
          <a:xfrm>
            <a:off x="694435" y="4442034"/>
            <a:ext cx="5555483" cy="3634543"/>
          </a:xfrm>
          <a:prstGeom prst="rect">
            <a:avLst/>
          </a:prstGeom>
          <a:noFill/>
          <a:ln>
            <a:noFill/>
          </a:ln>
        </p:spPr>
        <p:txBody>
          <a:bodyPr spcFirstLastPara="1" wrap="square" lIns="92398" tIns="46186" rIns="92398" bIns="46186" anchor="t" anchorCtr="0">
            <a:noAutofit/>
          </a:bodyPr>
          <a:lstStyle/>
          <a:p>
            <a:pPr marL="0" indent="0">
              <a:buSzPts val="1400"/>
              <a:buNone/>
            </a:pPr>
            <a:r>
              <a:rPr lang="en-US"/>
              <a:t>HINA</a:t>
            </a:r>
          </a:p>
        </p:txBody>
      </p:sp>
      <p:sp>
        <p:nvSpPr>
          <p:cNvPr id="177" name="Google Shape;177;g27b8addbd5d_0_276:notes"/>
          <p:cNvSpPr>
            <a:spLocks noGrp="1" noRot="1" noChangeAspect="1"/>
          </p:cNvSpPr>
          <p:nvPr>
            <p:ph type="sldImg" idx="2"/>
          </p:nvPr>
        </p:nvSpPr>
        <p:spPr>
          <a:xfrm>
            <a:off x="704850" y="1154113"/>
            <a:ext cx="5535613" cy="3114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872CA6D3-98D6-7229-6543-51967E5EB822}"/>
            </a:ext>
          </a:extLst>
        </p:cNvPr>
        <p:cNvGrpSpPr/>
        <p:nvPr/>
      </p:nvGrpSpPr>
      <p:grpSpPr>
        <a:xfrm>
          <a:off x="0" y="0"/>
          <a:ext cx="0" cy="0"/>
          <a:chOff x="0" y="0"/>
          <a:chExt cx="0" cy="0"/>
        </a:xfrm>
      </p:grpSpPr>
      <p:sp>
        <p:nvSpPr>
          <p:cNvPr id="176" name="Google Shape;176;g27b8addbd5d_0_276:notes">
            <a:extLst>
              <a:ext uri="{FF2B5EF4-FFF2-40B4-BE49-F238E27FC236}">
                <a16:creationId xmlns:a16="http://schemas.microsoft.com/office/drawing/2014/main" id="{676E33E4-EFC4-DAB6-164E-FC22C70AB15E}"/>
              </a:ext>
            </a:extLst>
          </p:cNvPr>
          <p:cNvSpPr txBox="1">
            <a:spLocks noGrp="1"/>
          </p:cNvSpPr>
          <p:nvPr>
            <p:ph type="body" idx="1"/>
          </p:nvPr>
        </p:nvSpPr>
        <p:spPr>
          <a:xfrm>
            <a:off x="694435" y="4442034"/>
            <a:ext cx="5555483" cy="3634543"/>
          </a:xfrm>
          <a:prstGeom prst="rect">
            <a:avLst/>
          </a:prstGeom>
          <a:noFill/>
          <a:ln>
            <a:noFill/>
          </a:ln>
        </p:spPr>
        <p:txBody>
          <a:bodyPr spcFirstLastPara="1" wrap="square" lIns="92398" tIns="46186" rIns="92398" bIns="46186" anchor="t" anchorCtr="0">
            <a:noAutofit/>
          </a:bodyPr>
          <a:lstStyle/>
          <a:p>
            <a:pPr marL="0" indent="0">
              <a:buSzPts val="1400"/>
              <a:buNone/>
            </a:pPr>
            <a:r>
              <a:rPr lang="en-US"/>
              <a:t>HINA</a:t>
            </a:r>
          </a:p>
        </p:txBody>
      </p:sp>
      <p:sp>
        <p:nvSpPr>
          <p:cNvPr id="177" name="Google Shape;177;g27b8addbd5d_0_276:notes">
            <a:extLst>
              <a:ext uri="{FF2B5EF4-FFF2-40B4-BE49-F238E27FC236}">
                <a16:creationId xmlns:a16="http://schemas.microsoft.com/office/drawing/2014/main" id="{940F2994-B3A8-55E1-8045-583AF41A916B}"/>
              </a:ext>
            </a:extLst>
          </p:cNvPr>
          <p:cNvSpPr>
            <a:spLocks noGrp="1" noRot="1" noChangeAspect="1"/>
          </p:cNvSpPr>
          <p:nvPr>
            <p:ph type="sldImg" idx="2"/>
          </p:nvPr>
        </p:nvSpPr>
        <p:spPr>
          <a:xfrm>
            <a:off x="704850" y="1154113"/>
            <a:ext cx="5535613" cy="3114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57719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a:extLst>
            <a:ext uri="{FF2B5EF4-FFF2-40B4-BE49-F238E27FC236}">
              <a16:creationId xmlns:a16="http://schemas.microsoft.com/office/drawing/2014/main" id="{F45A6497-0671-A4EA-2B5B-3AD3568D9084}"/>
            </a:ext>
          </a:extLst>
        </p:cNvPr>
        <p:cNvGrpSpPr/>
        <p:nvPr/>
      </p:nvGrpSpPr>
      <p:grpSpPr>
        <a:xfrm>
          <a:off x="0" y="0"/>
          <a:ext cx="0" cy="0"/>
          <a:chOff x="0" y="0"/>
          <a:chExt cx="0" cy="0"/>
        </a:xfrm>
      </p:grpSpPr>
      <p:sp>
        <p:nvSpPr>
          <p:cNvPr id="338" name="Google Shape;338;g2a76656f0a9_0_174:notes">
            <a:extLst>
              <a:ext uri="{FF2B5EF4-FFF2-40B4-BE49-F238E27FC236}">
                <a16:creationId xmlns:a16="http://schemas.microsoft.com/office/drawing/2014/main" id="{5B91ED34-EF60-EE50-CBF7-783E3949978F}"/>
              </a:ext>
            </a:extLst>
          </p:cNvPr>
          <p:cNvSpPr>
            <a:spLocks noGrp="1" noRot="1" noChangeAspect="1"/>
          </p:cNvSpPr>
          <p:nvPr>
            <p:ph type="sldImg" idx="2"/>
          </p:nvPr>
        </p:nvSpPr>
        <p:spPr>
          <a:xfrm>
            <a:off x="673100" y="1135063"/>
            <a:ext cx="5446713" cy="3063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2a76656f0a9_0_174:notes">
            <a:extLst>
              <a:ext uri="{FF2B5EF4-FFF2-40B4-BE49-F238E27FC236}">
                <a16:creationId xmlns:a16="http://schemas.microsoft.com/office/drawing/2014/main" id="{48D6528B-7424-12FB-B9D4-5AFB8262F4F2}"/>
              </a:ext>
            </a:extLst>
          </p:cNvPr>
          <p:cNvSpPr txBox="1">
            <a:spLocks noGrp="1"/>
          </p:cNvSpPr>
          <p:nvPr>
            <p:ph type="body" idx="1"/>
          </p:nvPr>
        </p:nvSpPr>
        <p:spPr>
          <a:xfrm>
            <a:off x="679339" y="4369213"/>
            <a:ext cx="5434711" cy="3574960"/>
          </a:xfrm>
          <a:prstGeom prst="rect">
            <a:avLst/>
          </a:prstGeom>
          <a:noFill/>
          <a:ln>
            <a:noFill/>
          </a:ln>
        </p:spPr>
        <p:txBody>
          <a:bodyPr spcFirstLastPara="1" wrap="square" lIns="90675" tIns="45325" rIns="90675" bIns="45325" anchor="t" anchorCtr="0">
            <a:noAutofit/>
          </a:bodyPr>
          <a:lstStyle/>
          <a:p>
            <a:pPr marL="0" indent="0">
              <a:lnSpc>
                <a:spcPct val="115000"/>
              </a:lnSpc>
              <a:buClr>
                <a:schemeClr val="dk1"/>
              </a:buClr>
              <a:buNone/>
            </a:pPr>
            <a:r>
              <a:rPr lang="en-US" sz="1200">
                <a:latin typeface="Calibri"/>
                <a:ea typeface="Calibri"/>
                <a:cs typeface="Calibri"/>
                <a:sym typeface="Calibri"/>
              </a:rPr>
              <a:t>KER</a:t>
            </a:r>
          </a:p>
        </p:txBody>
      </p:sp>
      <p:sp>
        <p:nvSpPr>
          <p:cNvPr id="340" name="Google Shape;340;g2a76656f0a9_0_174:notes">
            <a:extLst>
              <a:ext uri="{FF2B5EF4-FFF2-40B4-BE49-F238E27FC236}">
                <a16:creationId xmlns:a16="http://schemas.microsoft.com/office/drawing/2014/main" id="{8368812E-95C5-A913-0A82-8DD6AF3252F2}"/>
              </a:ext>
            </a:extLst>
          </p:cNvPr>
          <p:cNvSpPr txBox="1">
            <a:spLocks noGrp="1"/>
          </p:cNvSpPr>
          <p:nvPr>
            <p:ph type="sldNum" idx="12"/>
          </p:nvPr>
        </p:nvSpPr>
        <p:spPr>
          <a:xfrm>
            <a:off x="3848015" y="8623365"/>
            <a:ext cx="2943802" cy="455434"/>
          </a:xfrm>
          <a:prstGeom prst="rect">
            <a:avLst/>
          </a:prstGeom>
          <a:noFill/>
          <a:ln>
            <a:noFill/>
          </a:ln>
        </p:spPr>
        <p:txBody>
          <a:bodyPr spcFirstLastPara="1" wrap="square" lIns="90675" tIns="45325" rIns="90675" bIns="45325" anchor="b" anchorCtr="0">
            <a:noAutofit/>
          </a:bodyPr>
          <a:lstStyle/>
          <a:p>
            <a:pPr algn="r">
              <a:buSzPts val="1400"/>
            </a:pPr>
            <a:fld id="{00000000-1234-1234-1234-123412341234}" type="slidenum">
              <a:rPr lang="en"/>
              <a:pPr algn="r">
                <a:buSzPts val="1400"/>
              </a:pPr>
              <a:t>11</a:t>
            </a:fld>
            <a:endParaRPr/>
          </a:p>
        </p:txBody>
      </p:sp>
    </p:spTree>
    <p:extLst>
      <p:ext uri="{BB962C8B-B14F-4D97-AF65-F5344CB8AC3E}">
        <p14:creationId xmlns:p14="http://schemas.microsoft.com/office/powerpoint/2010/main" val="3427965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a:extLst>
            <a:ext uri="{FF2B5EF4-FFF2-40B4-BE49-F238E27FC236}">
              <a16:creationId xmlns:a16="http://schemas.microsoft.com/office/drawing/2014/main" id="{82F04243-E068-01E6-436E-EC4E2297F7E5}"/>
            </a:ext>
          </a:extLst>
        </p:cNvPr>
        <p:cNvGrpSpPr/>
        <p:nvPr/>
      </p:nvGrpSpPr>
      <p:grpSpPr>
        <a:xfrm>
          <a:off x="0" y="0"/>
          <a:ext cx="0" cy="0"/>
          <a:chOff x="0" y="0"/>
          <a:chExt cx="0" cy="0"/>
        </a:xfrm>
      </p:grpSpPr>
      <p:sp>
        <p:nvSpPr>
          <p:cNvPr id="338" name="Google Shape;338;g2a76656f0a9_0_174:notes">
            <a:extLst>
              <a:ext uri="{FF2B5EF4-FFF2-40B4-BE49-F238E27FC236}">
                <a16:creationId xmlns:a16="http://schemas.microsoft.com/office/drawing/2014/main" id="{39AC91E9-A186-0432-0510-A11D10B00624}"/>
              </a:ext>
            </a:extLst>
          </p:cNvPr>
          <p:cNvSpPr>
            <a:spLocks noGrp="1" noRot="1" noChangeAspect="1"/>
          </p:cNvSpPr>
          <p:nvPr>
            <p:ph type="sldImg" idx="2"/>
          </p:nvPr>
        </p:nvSpPr>
        <p:spPr>
          <a:xfrm>
            <a:off x="673100" y="1135063"/>
            <a:ext cx="5446713" cy="3063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2a76656f0a9_0_174:notes">
            <a:extLst>
              <a:ext uri="{FF2B5EF4-FFF2-40B4-BE49-F238E27FC236}">
                <a16:creationId xmlns:a16="http://schemas.microsoft.com/office/drawing/2014/main" id="{F38A82D1-8941-148F-A652-339232DEBB66}"/>
              </a:ext>
            </a:extLst>
          </p:cNvPr>
          <p:cNvSpPr txBox="1">
            <a:spLocks noGrp="1"/>
          </p:cNvSpPr>
          <p:nvPr>
            <p:ph type="body" idx="1"/>
          </p:nvPr>
        </p:nvSpPr>
        <p:spPr>
          <a:xfrm>
            <a:off x="679339" y="4369213"/>
            <a:ext cx="5434711" cy="3574960"/>
          </a:xfrm>
          <a:prstGeom prst="rect">
            <a:avLst/>
          </a:prstGeom>
          <a:noFill/>
          <a:ln>
            <a:noFill/>
          </a:ln>
        </p:spPr>
        <p:txBody>
          <a:bodyPr spcFirstLastPara="1" wrap="square" lIns="90675" tIns="45325" rIns="90675" bIns="45325" anchor="t" anchorCtr="0">
            <a:noAutofit/>
          </a:bodyPr>
          <a:lstStyle/>
          <a:p>
            <a:pPr marL="0" indent="0">
              <a:lnSpc>
                <a:spcPct val="115000"/>
              </a:lnSpc>
              <a:buClr>
                <a:schemeClr val="dk1"/>
              </a:buClr>
              <a:buNone/>
            </a:pPr>
            <a:r>
              <a:rPr lang="en-US" sz="1200">
                <a:latin typeface="Calibri"/>
                <a:ea typeface="Calibri"/>
                <a:cs typeface="Calibri"/>
                <a:sym typeface="Calibri"/>
              </a:rPr>
              <a:t>KER</a:t>
            </a:r>
          </a:p>
        </p:txBody>
      </p:sp>
      <p:sp>
        <p:nvSpPr>
          <p:cNvPr id="340" name="Google Shape;340;g2a76656f0a9_0_174:notes">
            <a:extLst>
              <a:ext uri="{FF2B5EF4-FFF2-40B4-BE49-F238E27FC236}">
                <a16:creationId xmlns:a16="http://schemas.microsoft.com/office/drawing/2014/main" id="{01D2B35F-AFD6-430A-3D81-65584E8229C7}"/>
              </a:ext>
            </a:extLst>
          </p:cNvPr>
          <p:cNvSpPr txBox="1">
            <a:spLocks noGrp="1"/>
          </p:cNvSpPr>
          <p:nvPr>
            <p:ph type="sldNum" idx="12"/>
          </p:nvPr>
        </p:nvSpPr>
        <p:spPr>
          <a:xfrm>
            <a:off x="3848015" y="8623365"/>
            <a:ext cx="2943802" cy="455434"/>
          </a:xfrm>
          <a:prstGeom prst="rect">
            <a:avLst/>
          </a:prstGeom>
          <a:noFill/>
          <a:ln>
            <a:noFill/>
          </a:ln>
        </p:spPr>
        <p:txBody>
          <a:bodyPr spcFirstLastPara="1" wrap="square" lIns="90675" tIns="45325" rIns="90675" bIns="45325" anchor="b" anchorCtr="0">
            <a:noAutofit/>
          </a:bodyPr>
          <a:lstStyle/>
          <a:p>
            <a:pPr algn="r">
              <a:buSzPts val="1400"/>
            </a:pPr>
            <a:fld id="{00000000-1234-1234-1234-123412341234}" type="slidenum">
              <a:rPr lang="en"/>
              <a:pPr algn="r">
                <a:buSzPts val="1400"/>
              </a:pPr>
              <a:t>12</a:t>
            </a:fld>
            <a:endParaRPr/>
          </a:p>
        </p:txBody>
      </p:sp>
    </p:spTree>
    <p:extLst>
      <p:ext uri="{BB962C8B-B14F-4D97-AF65-F5344CB8AC3E}">
        <p14:creationId xmlns:p14="http://schemas.microsoft.com/office/powerpoint/2010/main" val="3073463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7b8addbd5d_0_276:notes"/>
          <p:cNvSpPr txBox="1">
            <a:spLocks noGrp="1"/>
          </p:cNvSpPr>
          <p:nvPr>
            <p:ph type="body" idx="1"/>
          </p:nvPr>
        </p:nvSpPr>
        <p:spPr>
          <a:xfrm>
            <a:off x="694435" y="4442034"/>
            <a:ext cx="5555483" cy="3634543"/>
          </a:xfrm>
          <a:prstGeom prst="rect">
            <a:avLst/>
          </a:prstGeom>
          <a:noFill/>
          <a:ln>
            <a:noFill/>
          </a:ln>
        </p:spPr>
        <p:txBody>
          <a:bodyPr spcFirstLastPara="1" wrap="square" lIns="92398" tIns="46186" rIns="92398" bIns="46186" anchor="t" anchorCtr="0">
            <a:noAutofit/>
          </a:bodyPr>
          <a:lstStyle/>
          <a:p>
            <a:pPr marL="0" indent="0">
              <a:buSzPts val="1400"/>
              <a:buNone/>
            </a:pPr>
            <a:r>
              <a:rPr lang="en-US"/>
              <a:t>KER</a:t>
            </a:r>
          </a:p>
        </p:txBody>
      </p:sp>
      <p:sp>
        <p:nvSpPr>
          <p:cNvPr id="177" name="Google Shape;177;g27b8addbd5d_0_276:notes"/>
          <p:cNvSpPr>
            <a:spLocks noGrp="1" noRot="1" noChangeAspect="1"/>
          </p:cNvSpPr>
          <p:nvPr>
            <p:ph type="sldImg" idx="2"/>
          </p:nvPr>
        </p:nvSpPr>
        <p:spPr>
          <a:xfrm>
            <a:off x="704850" y="1154113"/>
            <a:ext cx="5535613" cy="3114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79849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KER</a:t>
            </a:r>
          </a:p>
          <a:p>
            <a:pPr marL="158750" indent="0">
              <a:buNone/>
            </a:pPr>
            <a:endParaRPr lang="en-US" b="1"/>
          </a:p>
        </p:txBody>
      </p:sp>
    </p:spTree>
    <p:extLst>
      <p:ext uri="{BB962C8B-B14F-4D97-AF65-F5344CB8AC3E}">
        <p14:creationId xmlns:p14="http://schemas.microsoft.com/office/powerpoint/2010/main" val="2502729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KER</a:t>
            </a:r>
          </a:p>
          <a:p>
            <a:pPr marL="158750" indent="0">
              <a:buNone/>
            </a:pPr>
            <a:endParaRPr lang="en-US" b="1"/>
          </a:p>
        </p:txBody>
      </p:sp>
    </p:spTree>
    <p:extLst>
      <p:ext uri="{BB962C8B-B14F-4D97-AF65-F5344CB8AC3E}">
        <p14:creationId xmlns:p14="http://schemas.microsoft.com/office/powerpoint/2010/main" val="1778017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7b8addbd5d_0_276:notes"/>
          <p:cNvSpPr txBox="1">
            <a:spLocks noGrp="1"/>
          </p:cNvSpPr>
          <p:nvPr>
            <p:ph type="body" idx="1"/>
          </p:nvPr>
        </p:nvSpPr>
        <p:spPr>
          <a:xfrm>
            <a:off x="694435" y="4442034"/>
            <a:ext cx="5555483" cy="3634543"/>
          </a:xfrm>
          <a:prstGeom prst="rect">
            <a:avLst/>
          </a:prstGeom>
          <a:noFill/>
          <a:ln>
            <a:noFill/>
          </a:ln>
        </p:spPr>
        <p:txBody>
          <a:bodyPr spcFirstLastPara="1" wrap="square" lIns="92398" tIns="46186" rIns="92398" bIns="46186" anchor="t" anchorCtr="0">
            <a:noAutofit/>
          </a:bodyPr>
          <a:lstStyle/>
          <a:p>
            <a:pPr marL="0" indent="0">
              <a:buSzPts val="1400"/>
              <a:buNone/>
            </a:pPr>
            <a:r>
              <a:rPr lang="en-US"/>
              <a:t>KER</a:t>
            </a:r>
          </a:p>
          <a:p>
            <a:pPr marL="0" indent="0">
              <a:buSzPts val="1400"/>
              <a:buNone/>
            </a:pPr>
            <a:endParaRPr lang="en-US"/>
          </a:p>
        </p:txBody>
      </p:sp>
      <p:sp>
        <p:nvSpPr>
          <p:cNvPr id="177" name="Google Shape;177;g27b8addbd5d_0_276:notes"/>
          <p:cNvSpPr>
            <a:spLocks noGrp="1" noRot="1" noChangeAspect="1"/>
          </p:cNvSpPr>
          <p:nvPr>
            <p:ph type="sldImg" idx="2"/>
          </p:nvPr>
        </p:nvSpPr>
        <p:spPr>
          <a:xfrm>
            <a:off x="704850" y="1154113"/>
            <a:ext cx="5535613" cy="3114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87144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681038"/>
            <a:ext cx="6051550" cy="3405187"/>
          </a:xfrm>
        </p:spPr>
      </p:sp>
      <p:sp>
        <p:nvSpPr>
          <p:cNvPr id="3" name="Notes Placeholder 2"/>
          <p:cNvSpPr>
            <a:spLocks noGrp="1"/>
          </p:cNvSpPr>
          <p:nvPr>
            <p:ph type="body" idx="1"/>
          </p:nvPr>
        </p:nvSpPr>
        <p:spPr/>
        <p:txBody>
          <a:bodyPr/>
          <a:lstStyle/>
          <a:p>
            <a:pPr marL="158750" indent="0">
              <a:buNone/>
            </a:pPr>
            <a:r>
              <a:rPr lang="en-US"/>
              <a:t>KER</a:t>
            </a:r>
          </a:p>
          <a:p>
            <a:pPr marL="158750" indent="0">
              <a:buNone/>
            </a:pPr>
            <a:endParaRPr lang="en-US"/>
          </a:p>
          <a:p>
            <a:pPr marL="158750" indent="0">
              <a:buNone/>
            </a:pPr>
            <a:r>
              <a:rPr lang="en-US"/>
              <a:t>Ker to explain dependencies and how data flows across modules. </a:t>
            </a:r>
          </a:p>
        </p:txBody>
      </p:sp>
    </p:spTree>
    <p:extLst>
      <p:ext uri="{BB962C8B-B14F-4D97-AF65-F5344CB8AC3E}">
        <p14:creationId xmlns:p14="http://schemas.microsoft.com/office/powerpoint/2010/main" val="3961130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681038"/>
            <a:ext cx="6051550" cy="3405187"/>
          </a:xfrm>
        </p:spPr>
      </p:sp>
      <p:sp>
        <p:nvSpPr>
          <p:cNvPr id="3" name="Notes Placeholder 2"/>
          <p:cNvSpPr>
            <a:spLocks noGrp="1"/>
          </p:cNvSpPr>
          <p:nvPr>
            <p:ph type="body" idx="1"/>
          </p:nvPr>
        </p:nvSpPr>
        <p:spPr/>
        <p:txBody>
          <a:bodyPr/>
          <a:lstStyle/>
          <a:p>
            <a:pPr marL="158750" indent="0">
              <a:buNone/>
            </a:pPr>
            <a:r>
              <a:rPr lang="en-US"/>
              <a:t>KER</a:t>
            </a:r>
          </a:p>
          <a:p>
            <a:pPr marL="158750" indent="0">
              <a:buNone/>
            </a:pPr>
            <a:endParaRPr lang="en-US"/>
          </a:p>
          <a:p>
            <a:pPr marL="158750" indent="0">
              <a:buNone/>
            </a:pPr>
            <a:r>
              <a:rPr lang="en-US"/>
              <a:t>Speaker: Ker (keep it high level and say let’s deep dive if we have time) The top area is the one you should look at “do I do this in the current state? If so, I am impacted”</a:t>
            </a:r>
          </a:p>
        </p:txBody>
      </p:sp>
    </p:spTree>
    <p:extLst>
      <p:ext uri="{BB962C8B-B14F-4D97-AF65-F5344CB8AC3E}">
        <p14:creationId xmlns:p14="http://schemas.microsoft.com/office/powerpoint/2010/main" val="1381307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681038"/>
            <a:ext cx="6051550" cy="3405187"/>
          </a:xfrm>
        </p:spPr>
      </p:sp>
      <p:sp>
        <p:nvSpPr>
          <p:cNvPr id="3" name="Notes Placeholder 2"/>
          <p:cNvSpPr>
            <a:spLocks noGrp="1"/>
          </p:cNvSpPr>
          <p:nvPr>
            <p:ph type="body" idx="1"/>
          </p:nvPr>
        </p:nvSpPr>
        <p:spPr/>
        <p:txBody>
          <a:bodyPr/>
          <a:lstStyle/>
          <a:p>
            <a:pPr marL="158750" indent="0">
              <a:buNone/>
            </a:pPr>
            <a:r>
              <a:rPr lang="en-US"/>
              <a:t>KER</a:t>
            </a:r>
          </a:p>
          <a:p>
            <a:pPr marL="158750" indent="0">
              <a:buNone/>
            </a:pPr>
            <a:endParaRPr lang="en-US"/>
          </a:p>
          <a:p>
            <a:pPr marL="158750" indent="0">
              <a:buNone/>
            </a:pPr>
            <a:r>
              <a:rPr lang="en-US"/>
              <a:t>Examples of assets: building, IT licenses, intellectual property and anything that was built by researchers for research use (equipment), or anything that sits in RAM in the current state. </a:t>
            </a:r>
          </a:p>
        </p:txBody>
      </p:sp>
    </p:spTree>
    <p:extLst>
      <p:ext uri="{BB962C8B-B14F-4D97-AF65-F5344CB8AC3E}">
        <p14:creationId xmlns:p14="http://schemas.microsoft.com/office/powerpoint/2010/main" val="840451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Clr>
                <a:schemeClr val="bg1"/>
              </a:buClr>
              <a:buNone/>
            </a:pPr>
            <a:r>
              <a:rPr lang="en-US">
                <a:solidFill>
                  <a:schemeClr val="tx1"/>
                </a:solidFill>
                <a:latin typeface="Montserrat" panose="00000500000000000000" pitchFamily="2" charset="0"/>
                <a:ea typeface="Open Sans Light"/>
                <a:cs typeface="Open Sans Light"/>
              </a:rPr>
              <a:t>HINA</a:t>
            </a:r>
            <a:r>
              <a:rPr lang="en-US">
                <a:solidFill>
                  <a:schemeClr val="bg1"/>
                </a:solidFill>
                <a:latin typeface="Montserrat" panose="00000500000000000000" pitchFamily="2" charset="0"/>
                <a:ea typeface="Open Sans Light"/>
                <a:cs typeface="Open Sans Light"/>
              </a:rPr>
              <a:t> Leader Network recap – “start with why” (2 min)</a:t>
            </a:r>
          </a:p>
          <a:p>
            <a:pPr marL="285750" indent="-285750">
              <a:lnSpc>
                <a:spcPct val="120000"/>
              </a:lnSpc>
              <a:buClr>
                <a:schemeClr val="bg1"/>
              </a:buClr>
              <a:buFont typeface="Wingdings"/>
              <a:buChar char="Ø"/>
            </a:pPr>
            <a:r>
              <a:rPr lang="en-US">
                <a:solidFill>
                  <a:schemeClr val="bg1"/>
                </a:solidFill>
                <a:latin typeface="Montserrat" panose="00000500000000000000" pitchFamily="2" charset="0"/>
                <a:ea typeface="Open Sans Light"/>
                <a:cs typeface="Open Sans Light"/>
              </a:rPr>
              <a:t>Change Management (10 min)</a:t>
            </a:r>
          </a:p>
          <a:p>
            <a:pPr marL="285750" indent="-285750">
              <a:lnSpc>
                <a:spcPct val="120000"/>
              </a:lnSpc>
              <a:buClr>
                <a:schemeClr val="bg1"/>
              </a:buClr>
              <a:buFont typeface="Wingdings"/>
              <a:buChar char="Ø"/>
            </a:pPr>
            <a:r>
              <a:rPr lang="en-US">
                <a:solidFill>
                  <a:schemeClr val="bg1"/>
                </a:solidFill>
                <a:latin typeface="Montserrat" panose="00000500000000000000" pitchFamily="2" charset="0"/>
                <a:ea typeface="Open Sans Light"/>
                <a:cs typeface="Open Sans Light"/>
              </a:rPr>
              <a:t>Modules; ERP, EPM, HCM (5 min)</a:t>
            </a:r>
          </a:p>
          <a:p>
            <a:pPr marL="285750" indent="-285750">
              <a:lnSpc>
                <a:spcPct val="120000"/>
              </a:lnSpc>
              <a:buClr>
                <a:schemeClr val="bg1"/>
              </a:buClr>
              <a:buFont typeface="Wingdings"/>
              <a:buChar char="Ø"/>
            </a:pPr>
            <a:r>
              <a:rPr lang="en-US">
                <a:solidFill>
                  <a:schemeClr val="bg1"/>
                </a:solidFill>
                <a:latin typeface="Montserrat" panose="00000500000000000000" pitchFamily="2" charset="0"/>
                <a:ea typeface="Open Sans Light"/>
                <a:cs typeface="Open Sans Light"/>
              </a:rPr>
              <a:t>Processes under each module (15-20 min)- stop for questions </a:t>
            </a:r>
          </a:p>
          <a:p>
            <a:pPr marL="285750" indent="-285750">
              <a:lnSpc>
                <a:spcPct val="120000"/>
              </a:lnSpc>
              <a:buClr>
                <a:schemeClr val="bg1"/>
              </a:buClr>
              <a:buFont typeface="Wingdings"/>
              <a:buChar char="Ø"/>
            </a:pPr>
            <a:r>
              <a:rPr lang="en-US">
                <a:solidFill>
                  <a:schemeClr val="bg1"/>
                </a:solidFill>
                <a:latin typeface="Montserrat" panose="00000500000000000000" pitchFamily="2" charset="0"/>
                <a:ea typeface="Open Sans Light"/>
                <a:cs typeface="Open Sans Light"/>
              </a:rPr>
              <a:t>COA (15 min)</a:t>
            </a:r>
          </a:p>
          <a:p>
            <a:pPr marL="285750" indent="-285750">
              <a:lnSpc>
                <a:spcPct val="120000"/>
              </a:lnSpc>
              <a:buClr>
                <a:schemeClr val="bg1"/>
              </a:buClr>
              <a:buFont typeface="Wingdings"/>
              <a:buChar char="Ø"/>
            </a:pPr>
            <a:r>
              <a:rPr lang="en-US">
                <a:solidFill>
                  <a:schemeClr val="bg1"/>
                </a:solidFill>
                <a:latin typeface="Montserrat" panose="00000500000000000000" pitchFamily="2" charset="0"/>
                <a:ea typeface="Open Sans Light"/>
                <a:cs typeface="Open Sans Light"/>
              </a:rPr>
              <a:t>HCM Known Change Impacts (10 min)</a:t>
            </a:r>
          </a:p>
          <a:p>
            <a:pPr marL="158750" indent="0">
              <a:buNone/>
            </a:pPr>
            <a:endParaRPr lang="en-US"/>
          </a:p>
        </p:txBody>
      </p:sp>
    </p:spTree>
    <p:extLst>
      <p:ext uri="{BB962C8B-B14F-4D97-AF65-F5344CB8AC3E}">
        <p14:creationId xmlns:p14="http://schemas.microsoft.com/office/powerpoint/2010/main" val="22698310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681038"/>
            <a:ext cx="6051550" cy="3405187"/>
          </a:xfrm>
        </p:spPr>
      </p:sp>
      <p:sp>
        <p:nvSpPr>
          <p:cNvPr id="3" name="Notes Placeholder 2"/>
          <p:cNvSpPr>
            <a:spLocks noGrp="1"/>
          </p:cNvSpPr>
          <p:nvPr>
            <p:ph type="body" idx="1"/>
          </p:nvPr>
        </p:nvSpPr>
        <p:spPr/>
        <p:txBody>
          <a:bodyPr/>
          <a:lstStyle/>
          <a:p>
            <a:pPr marL="158750" indent="0">
              <a:buNone/>
            </a:pPr>
            <a:r>
              <a:rPr lang="en-US"/>
              <a:t>KER</a:t>
            </a:r>
          </a:p>
          <a:p>
            <a:pPr marL="158750" indent="0">
              <a:buNone/>
            </a:pPr>
            <a:endParaRPr lang="en-US"/>
          </a:p>
          <a:p>
            <a:pPr marL="158750" indent="0">
              <a:buNone/>
            </a:pPr>
            <a:r>
              <a:rPr lang="en-US"/>
              <a:t>Speaker of this slide to explain dependencies and how data flows across modules. </a:t>
            </a:r>
          </a:p>
        </p:txBody>
      </p:sp>
    </p:spTree>
    <p:extLst>
      <p:ext uri="{BB962C8B-B14F-4D97-AF65-F5344CB8AC3E}">
        <p14:creationId xmlns:p14="http://schemas.microsoft.com/office/powerpoint/2010/main" val="2774444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681038"/>
            <a:ext cx="6051550" cy="3405187"/>
          </a:xfrm>
        </p:spPr>
      </p:sp>
      <p:sp>
        <p:nvSpPr>
          <p:cNvPr id="3" name="Notes Placeholder 2"/>
          <p:cNvSpPr>
            <a:spLocks noGrp="1"/>
          </p:cNvSpPr>
          <p:nvPr>
            <p:ph type="body" idx="1"/>
          </p:nvPr>
        </p:nvSpPr>
        <p:spPr/>
        <p:txBody>
          <a:bodyPr/>
          <a:lstStyle/>
          <a:p>
            <a:pPr marL="158750" indent="0">
              <a:buNone/>
            </a:pPr>
            <a:r>
              <a:rPr lang="en-US"/>
              <a:t>KER</a:t>
            </a:r>
          </a:p>
          <a:p>
            <a:pPr marL="158750" indent="0">
              <a:buNone/>
            </a:pPr>
            <a:endParaRPr lang="en-US"/>
          </a:p>
          <a:p>
            <a:pPr marL="158750" indent="0">
              <a:buNone/>
            </a:pPr>
            <a:r>
              <a:rPr lang="en-US"/>
              <a:t>Speaker of this slide to explain dependencies and how data flows across modules. </a:t>
            </a:r>
          </a:p>
        </p:txBody>
      </p:sp>
    </p:spTree>
    <p:extLst>
      <p:ext uri="{BB962C8B-B14F-4D97-AF65-F5344CB8AC3E}">
        <p14:creationId xmlns:p14="http://schemas.microsoft.com/office/powerpoint/2010/main" val="2190744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681038"/>
            <a:ext cx="6051550" cy="3405187"/>
          </a:xfrm>
        </p:spPr>
      </p:sp>
      <p:sp>
        <p:nvSpPr>
          <p:cNvPr id="3" name="Notes Placeholder 2"/>
          <p:cNvSpPr>
            <a:spLocks noGrp="1"/>
          </p:cNvSpPr>
          <p:nvPr>
            <p:ph type="body" idx="1"/>
          </p:nvPr>
        </p:nvSpPr>
        <p:spPr/>
        <p:txBody>
          <a:bodyPr/>
          <a:lstStyle/>
          <a:p>
            <a:pPr marL="158750" indent="0">
              <a:buNone/>
            </a:pPr>
            <a:r>
              <a:rPr lang="en-US"/>
              <a:t>KER</a:t>
            </a:r>
          </a:p>
          <a:p>
            <a:pPr marL="158750" indent="0">
              <a:buNone/>
            </a:pPr>
            <a:endParaRPr lang="en-US"/>
          </a:p>
          <a:p>
            <a:r>
              <a:rPr lang="en-US"/>
              <a:t>Exec. Sponsors update- </a:t>
            </a:r>
          </a:p>
          <a:p>
            <a:r>
              <a:rPr lang="en-US"/>
              <a:t>This is from the Town Hall, refer to Town Hall and latest newsletter- mention that workforce planning is separate</a:t>
            </a:r>
          </a:p>
          <a:p>
            <a:endParaRPr lang="en-US"/>
          </a:p>
        </p:txBody>
      </p:sp>
    </p:spTree>
    <p:extLst>
      <p:ext uri="{BB962C8B-B14F-4D97-AF65-F5344CB8AC3E}">
        <p14:creationId xmlns:p14="http://schemas.microsoft.com/office/powerpoint/2010/main" val="3577404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681038"/>
            <a:ext cx="6051550" cy="3405187"/>
          </a:xfrm>
        </p:spPr>
      </p:sp>
      <p:sp>
        <p:nvSpPr>
          <p:cNvPr id="3" name="Notes Placeholder 2"/>
          <p:cNvSpPr>
            <a:spLocks noGrp="1"/>
          </p:cNvSpPr>
          <p:nvPr>
            <p:ph type="body" idx="1"/>
          </p:nvPr>
        </p:nvSpPr>
        <p:spPr/>
        <p:txBody>
          <a:bodyPr/>
          <a:lstStyle/>
          <a:p>
            <a:pPr marL="158750" indent="0">
              <a:buNone/>
            </a:pPr>
            <a:r>
              <a:rPr lang="en-US"/>
              <a:t>KER</a:t>
            </a:r>
          </a:p>
          <a:p>
            <a:pPr marL="158750" indent="0">
              <a:buNone/>
            </a:pPr>
            <a:endParaRPr lang="en-US"/>
          </a:p>
          <a:p>
            <a:pPr marL="158750" indent="0">
              <a:buNone/>
            </a:pPr>
            <a:r>
              <a:rPr lang="en-US"/>
              <a:t>Ker “more info – breakdown in appendix</a:t>
            </a:r>
          </a:p>
        </p:txBody>
      </p:sp>
    </p:spTree>
    <p:extLst>
      <p:ext uri="{BB962C8B-B14F-4D97-AF65-F5344CB8AC3E}">
        <p14:creationId xmlns:p14="http://schemas.microsoft.com/office/powerpoint/2010/main" val="3485454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7b8addbd5d_0_276:notes"/>
          <p:cNvSpPr txBox="1">
            <a:spLocks noGrp="1"/>
          </p:cNvSpPr>
          <p:nvPr>
            <p:ph type="body" idx="1"/>
          </p:nvPr>
        </p:nvSpPr>
        <p:spPr>
          <a:xfrm>
            <a:off x="694435" y="4442034"/>
            <a:ext cx="5555483" cy="3634543"/>
          </a:xfrm>
          <a:prstGeom prst="rect">
            <a:avLst/>
          </a:prstGeom>
          <a:noFill/>
          <a:ln>
            <a:noFill/>
          </a:ln>
        </p:spPr>
        <p:txBody>
          <a:bodyPr spcFirstLastPara="1" wrap="square" lIns="92398" tIns="46186" rIns="92398" bIns="46186" anchor="t" anchorCtr="0">
            <a:noAutofit/>
          </a:bodyPr>
          <a:lstStyle/>
          <a:p>
            <a:pPr marL="0" indent="0">
              <a:buSzPts val="1400"/>
              <a:buNone/>
            </a:pPr>
            <a:r>
              <a:rPr lang="en-US"/>
              <a:t>KER</a:t>
            </a:r>
          </a:p>
        </p:txBody>
      </p:sp>
      <p:sp>
        <p:nvSpPr>
          <p:cNvPr id="177" name="Google Shape;177;g27b8addbd5d_0_276:notes"/>
          <p:cNvSpPr>
            <a:spLocks noGrp="1" noRot="1" noChangeAspect="1"/>
          </p:cNvSpPr>
          <p:nvPr>
            <p:ph type="sldImg" idx="2"/>
          </p:nvPr>
        </p:nvSpPr>
        <p:spPr>
          <a:xfrm>
            <a:off x="704850" y="1154113"/>
            <a:ext cx="5535613" cy="3114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453675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ad2d740b15_0_23:notes"/>
          <p:cNvSpPr>
            <a:spLocks noGrp="1" noRot="1" noChangeAspect="1"/>
          </p:cNvSpPr>
          <p:nvPr>
            <p:ph type="sldImg" idx="2"/>
          </p:nvPr>
        </p:nvSpPr>
        <p:spPr>
          <a:xfrm>
            <a:off x="673100" y="1135063"/>
            <a:ext cx="5446713" cy="3063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2ad2d740b15_0_23:notes"/>
          <p:cNvSpPr txBox="1">
            <a:spLocks noGrp="1"/>
          </p:cNvSpPr>
          <p:nvPr>
            <p:ph type="body" idx="1"/>
          </p:nvPr>
        </p:nvSpPr>
        <p:spPr>
          <a:xfrm>
            <a:off x="679339" y="4369213"/>
            <a:ext cx="5434711" cy="3574960"/>
          </a:xfrm>
          <a:prstGeom prst="rect">
            <a:avLst/>
          </a:prstGeom>
          <a:noFill/>
          <a:ln>
            <a:noFill/>
          </a:ln>
        </p:spPr>
        <p:txBody>
          <a:bodyPr spcFirstLastPara="1" wrap="square" lIns="90675" tIns="45325" rIns="90675" bIns="45325" anchor="t" anchorCtr="0">
            <a:noAutofit/>
          </a:bodyPr>
          <a:lstStyle/>
          <a:p>
            <a:pPr marL="0" indent="0">
              <a:buSzPts val="1400"/>
              <a:buNone/>
            </a:pPr>
            <a:r>
              <a:rPr lang="en-US"/>
              <a:t>HINA</a:t>
            </a:r>
          </a:p>
        </p:txBody>
      </p:sp>
      <p:sp>
        <p:nvSpPr>
          <p:cNvPr id="348" name="Google Shape;348;g2ad2d740b15_0_23:notes"/>
          <p:cNvSpPr txBox="1">
            <a:spLocks noGrp="1"/>
          </p:cNvSpPr>
          <p:nvPr>
            <p:ph type="sldNum" idx="12"/>
          </p:nvPr>
        </p:nvSpPr>
        <p:spPr>
          <a:xfrm>
            <a:off x="3848015" y="8623365"/>
            <a:ext cx="2943802" cy="455434"/>
          </a:xfrm>
          <a:prstGeom prst="rect">
            <a:avLst/>
          </a:prstGeom>
          <a:noFill/>
          <a:ln>
            <a:noFill/>
          </a:ln>
        </p:spPr>
        <p:txBody>
          <a:bodyPr spcFirstLastPara="1" wrap="square" lIns="90675" tIns="45325" rIns="90675" bIns="45325" anchor="b" anchorCtr="0">
            <a:noAutofit/>
          </a:bodyPr>
          <a:lstStyle/>
          <a:p>
            <a:pPr algn="r">
              <a:buSzPts val="1400"/>
            </a:pPr>
            <a:fld id="{00000000-1234-1234-1234-123412341234}" type="slidenum">
              <a:rPr lang="en"/>
              <a:pPr algn="r">
                <a:buSzPts val="1400"/>
              </a:pPr>
              <a:t>25</a:t>
            </a:fld>
            <a:endParaRPr/>
          </a:p>
        </p:txBody>
      </p:sp>
    </p:spTree>
    <p:extLst>
      <p:ext uri="{BB962C8B-B14F-4D97-AF65-F5344CB8AC3E}">
        <p14:creationId xmlns:p14="http://schemas.microsoft.com/office/powerpoint/2010/main" val="659760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58750" indent="0">
              <a:buNone/>
            </a:pPr>
            <a:endParaRPr lang="en-US"/>
          </a:p>
          <a:p>
            <a:pPr marL="158750" indent="0">
              <a:buNone/>
            </a:pPr>
            <a:endParaRPr lang="en-US"/>
          </a:p>
          <a:p>
            <a:pPr marL="158750" indent="0">
              <a:buNone/>
            </a:pPr>
            <a:r>
              <a:rPr lang="en-US"/>
              <a:t>Journey = </a:t>
            </a:r>
            <a:r>
              <a:rPr lang="en-US" b="0" i="0">
                <a:solidFill>
                  <a:srgbClr val="000000"/>
                </a:solidFill>
                <a:effectLst/>
                <a:latin typeface="Effra"/>
              </a:rPr>
              <a:t> list of tasks (similar to a checklist) that require the user’s completion in order to reach a goal, or business process. For example, a ‘Name Change Journey’ might include tasks such as uploading required documentation, approval from a supervisor, steps to update the name in our various systems across campus that the user accesses. </a:t>
            </a:r>
            <a:endParaRPr lang="en-US"/>
          </a:p>
        </p:txBody>
      </p:sp>
      <p:sp>
        <p:nvSpPr>
          <p:cNvPr id="4" name="Slide Number Placeholder 3"/>
          <p:cNvSpPr>
            <a:spLocks noGrp="1"/>
          </p:cNvSpPr>
          <p:nvPr>
            <p:ph type="sldNum" sz="quarter" idx="5"/>
          </p:nvPr>
        </p:nvSpPr>
        <p:spPr/>
        <p:txBody>
          <a:bodyPr lIns="93177" tIns="46589" rIns="93177" bIns="46589"/>
          <a:lstStyle/>
          <a:p>
            <a:fld id="{B96A2031-C75C-4D05-B195-E58E9FC19D61}" type="slidenum">
              <a:rPr lang="en-US" smtClean="0"/>
              <a:t>26</a:t>
            </a:fld>
            <a:endParaRPr lang="en-US"/>
          </a:p>
        </p:txBody>
      </p:sp>
    </p:spTree>
    <p:extLst>
      <p:ext uri="{BB962C8B-B14F-4D97-AF65-F5344CB8AC3E}">
        <p14:creationId xmlns:p14="http://schemas.microsoft.com/office/powerpoint/2010/main" val="937049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1450" marR="0" lvl="0" indent="-171450" algn="l">
              <a:lnSpc>
                <a:spcPct val="100000"/>
              </a:lnSpc>
              <a:spcBef>
                <a:spcPts val="0"/>
              </a:spcBef>
              <a:spcAft>
                <a:spcPts val="0"/>
              </a:spcAft>
              <a:buClrTx/>
              <a:buSzTx/>
              <a:buFont typeface="Arial"/>
              <a:buChar char="•"/>
            </a:pPr>
            <a:r>
              <a:rPr lang="en-US" sz="1100" b="0" i="0" u="none" strike="noStrike" kern="1200" baseline="0" noProof="0">
                <a:solidFill>
                  <a:srgbClr val="000000"/>
                </a:solidFill>
                <a:latin typeface="Montserrat"/>
              </a:rPr>
              <a:t>Using Position Management at the start of the Recruiting Process and no longer using Requisition Templates.</a:t>
            </a:r>
          </a:p>
          <a:p>
            <a:pPr marL="171450" marR="0" lvl="0" indent="-171450" algn="l">
              <a:lnSpc>
                <a:spcPct val="100000"/>
              </a:lnSpc>
              <a:spcBef>
                <a:spcPts val="0"/>
              </a:spcBef>
              <a:spcAft>
                <a:spcPts val="0"/>
              </a:spcAft>
              <a:buClrTx/>
              <a:buSzTx/>
              <a:buFont typeface="Arial"/>
              <a:buChar char="•"/>
            </a:pPr>
            <a:r>
              <a:rPr lang="en-US" sz="1100" b="0" i="0" u="none" strike="noStrike" kern="1200" baseline="0" noProof="0">
                <a:solidFill>
                  <a:srgbClr val="000000"/>
                </a:solidFill>
                <a:latin typeface="Montserrat"/>
              </a:rPr>
              <a:t>Offers are the most important data source for candidate's new assignment. </a:t>
            </a:r>
          </a:p>
          <a:p>
            <a:pPr marL="171450" marR="0" lvl="0" indent="-171450" algn="l">
              <a:lnSpc>
                <a:spcPct val="100000"/>
              </a:lnSpc>
              <a:spcBef>
                <a:spcPts val="0"/>
              </a:spcBef>
              <a:spcAft>
                <a:spcPts val="0"/>
              </a:spcAft>
              <a:buClrTx/>
              <a:buSzTx/>
              <a:buFont typeface="Arial"/>
              <a:buChar char="•"/>
            </a:pPr>
            <a:r>
              <a:rPr lang="en-US" sz="1100" b="0" i="0" u="none" strike="noStrike" kern="1200" baseline="0" noProof="0">
                <a:solidFill>
                  <a:srgbClr val="000000"/>
                </a:solidFill>
                <a:latin typeface="Montserrat"/>
              </a:rPr>
              <a:t>Using Manage Job Offers screen and Pending Worker screen </a:t>
            </a:r>
          </a:p>
          <a:p>
            <a:pPr marL="171450" marR="0" lvl="0" indent="-171450" algn="l">
              <a:lnSpc>
                <a:spcPct val="100000"/>
              </a:lnSpc>
              <a:spcBef>
                <a:spcPts val="0"/>
              </a:spcBef>
              <a:spcAft>
                <a:spcPts val="0"/>
              </a:spcAft>
              <a:buClrTx/>
              <a:buSzTx/>
              <a:buFont typeface="Arial"/>
              <a:buChar char="•"/>
            </a:pPr>
            <a:r>
              <a:rPr lang="en-US" sz="1100" b="0" i="0" u="none" strike="noStrike" kern="1200" baseline="0" noProof="0">
                <a:solidFill>
                  <a:srgbClr val="000000"/>
                </a:solidFill>
                <a:latin typeface="Montserrat"/>
              </a:rPr>
              <a:t>Use of Manager Self-Service and Employee Self-Service; including ESS to view internal jobs. </a:t>
            </a:r>
          </a:p>
          <a:p>
            <a:pPr marL="171450" marR="0" lvl="0" indent="-171450" algn="l">
              <a:lnSpc>
                <a:spcPct val="100000"/>
              </a:lnSpc>
              <a:spcBef>
                <a:spcPts val="0"/>
              </a:spcBef>
              <a:spcAft>
                <a:spcPts val="0"/>
              </a:spcAft>
              <a:buClrTx/>
              <a:buSzTx/>
              <a:buFont typeface="Arial"/>
              <a:buChar char="•"/>
            </a:pPr>
            <a:r>
              <a:rPr lang="en-US" sz="1100" b="0" i="0" u="none" strike="noStrike" baseline="0" noProof="0">
                <a:solidFill>
                  <a:schemeClr val="tx1"/>
                </a:solidFill>
                <a:latin typeface="Montserrat"/>
              </a:rPr>
              <a:t>University recruiting uses “ACE questions” in Taleo. Change and training needed to acclimate to future state: using filtering and grid view to select candidates. </a:t>
            </a:r>
            <a:endParaRPr lang="en-US" sz="1100" b="0" i="0" u="none" strike="noStrike" kern="1200" baseline="0" noProof="0">
              <a:solidFill>
                <a:srgbClr val="000000"/>
              </a:solidFill>
              <a:latin typeface="Montserrat"/>
            </a:endParaRPr>
          </a:p>
          <a:p>
            <a:pPr marL="158750" indent="0">
              <a:buNone/>
            </a:pPr>
            <a:endParaRPr lang="en-US"/>
          </a:p>
        </p:txBody>
      </p:sp>
      <p:sp>
        <p:nvSpPr>
          <p:cNvPr id="4" name="Slide Number Placeholder 3"/>
          <p:cNvSpPr>
            <a:spLocks noGrp="1"/>
          </p:cNvSpPr>
          <p:nvPr>
            <p:ph type="sldNum" sz="quarter" idx="5"/>
          </p:nvPr>
        </p:nvSpPr>
        <p:spPr/>
        <p:txBody>
          <a:bodyPr lIns="93177" tIns="46589" rIns="93177" bIns="46589"/>
          <a:lstStyle/>
          <a:p>
            <a:fld id="{B96A2031-C75C-4D05-B195-E58E9FC19D61}" type="slidenum">
              <a:rPr lang="en-US" smtClean="0"/>
              <a:t>27</a:t>
            </a:fld>
            <a:endParaRPr lang="en-US"/>
          </a:p>
        </p:txBody>
      </p:sp>
    </p:spTree>
    <p:extLst>
      <p:ext uri="{BB962C8B-B14F-4D97-AF65-F5344CB8AC3E}">
        <p14:creationId xmlns:p14="http://schemas.microsoft.com/office/powerpoint/2010/main" val="2646287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a:lnSpc>
                <a:spcPct val="100000"/>
              </a:lnSpc>
              <a:spcBef>
                <a:spcPts val="0"/>
              </a:spcBef>
              <a:spcAft>
                <a:spcPts val="0"/>
              </a:spcAft>
              <a:buClrTx/>
              <a:buSzTx/>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lIns="93177" tIns="46589" rIns="93177" bIns="46589"/>
          <a:lstStyle/>
          <a:p>
            <a:fld id="{B96A2031-C75C-4D05-B195-E58E9FC19D61}" type="slidenum">
              <a:rPr lang="en-US" smtClean="0"/>
              <a:t>28</a:t>
            </a:fld>
            <a:endParaRPr lang="en-US"/>
          </a:p>
        </p:txBody>
      </p:sp>
    </p:spTree>
    <p:extLst>
      <p:ext uri="{BB962C8B-B14F-4D97-AF65-F5344CB8AC3E}">
        <p14:creationId xmlns:p14="http://schemas.microsoft.com/office/powerpoint/2010/main" val="9879609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58750" indent="0">
              <a:buNone/>
            </a:pPr>
            <a:r>
              <a:rPr lang="en-US"/>
              <a:t>Still have to reconcile and check: ORC. Checked all the others.</a:t>
            </a:r>
          </a:p>
          <a:p>
            <a:pPr marL="158750" indent="0">
              <a:buNone/>
            </a:pPr>
            <a:r>
              <a:rPr lang="en-US" sz="1100" b="0" i="0" u="none" strike="noStrike" kern="1200" cap="none" normalizeH="0" baseline="0">
                <a:ln>
                  <a:noFill/>
                </a:ln>
                <a:solidFill>
                  <a:schemeClr val="tx1"/>
                </a:solidFill>
                <a:effectLst/>
                <a:latin typeface="Montserrat"/>
                <a:ea typeface="+mn-ea"/>
                <a:cs typeface="+mn-cs"/>
              </a:rPr>
              <a:t>Comp administration: Less manual work for HR Administrators + total comp statement; training needed on ICP, new Oracle concept. </a:t>
            </a:r>
            <a:endParaRPr lang="en-US"/>
          </a:p>
          <a:p>
            <a:pPr marL="158750" indent="0">
              <a:buNone/>
            </a:pPr>
            <a:endParaRPr lang="en-US"/>
          </a:p>
        </p:txBody>
      </p:sp>
      <p:sp>
        <p:nvSpPr>
          <p:cNvPr id="4" name="Slide Number Placeholder 3"/>
          <p:cNvSpPr>
            <a:spLocks noGrp="1"/>
          </p:cNvSpPr>
          <p:nvPr>
            <p:ph type="sldNum" sz="quarter" idx="5"/>
          </p:nvPr>
        </p:nvSpPr>
        <p:spPr/>
        <p:txBody>
          <a:bodyPr lIns="93177" tIns="46589" rIns="93177" bIns="46589"/>
          <a:lstStyle/>
          <a:p>
            <a:fld id="{B96A2031-C75C-4D05-B195-E58E9FC19D61}" type="slidenum">
              <a:rPr lang="en-US" smtClean="0"/>
              <a:t>29</a:t>
            </a:fld>
            <a:endParaRPr lang="en-US"/>
          </a:p>
        </p:txBody>
      </p:sp>
    </p:spTree>
    <p:extLst>
      <p:ext uri="{BB962C8B-B14F-4D97-AF65-F5344CB8AC3E}">
        <p14:creationId xmlns:p14="http://schemas.microsoft.com/office/powerpoint/2010/main" val="3952429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CA4BBC42-A2A5-9789-0077-82F2E3B28456}"/>
            </a:ext>
          </a:extLst>
        </p:cNvPr>
        <p:cNvGrpSpPr/>
        <p:nvPr/>
      </p:nvGrpSpPr>
      <p:grpSpPr>
        <a:xfrm>
          <a:off x="0" y="0"/>
          <a:ext cx="0" cy="0"/>
          <a:chOff x="0" y="0"/>
          <a:chExt cx="0" cy="0"/>
        </a:xfrm>
      </p:grpSpPr>
      <p:sp>
        <p:nvSpPr>
          <p:cNvPr id="176" name="Google Shape;176;g27b8addbd5d_0_276:notes">
            <a:extLst>
              <a:ext uri="{FF2B5EF4-FFF2-40B4-BE49-F238E27FC236}">
                <a16:creationId xmlns:a16="http://schemas.microsoft.com/office/drawing/2014/main" id="{1655408F-31A7-FEE3-F8BA-D32161A978CA}"/>
              </a:ext>
            </a:extLst>
          </p:cNvPr>
          <p:cNvSpPr txBox="1">
            <a:spLocks noGrp="1"/>
          </p:cNvSpPr>
          <p:nvPr>
            <p:ph type="body" idx="1"/>
          </p:nvPr>
        </p:nvSpPr>
        <p:spPr>
          <a:xfrm>
            <a:off x="694435" y="4442034"/>
            <a:ext cx="5555483" cy="3634543"/>
          </a:xfrm>
          <a:prstGeom prst="rect">
            <a:avLst/>
          </a:prstGeom>
          <a:noFill/>
          <a:ln>
            <a:noFill/>
          </a:ln>
        </p:spPr>
        <p:txBody>
          <a:bodyPr spcFirstLastPara="1" wrap="square" lIns="92398" tIns="46186" rIns="92398" bIns="46186" anchor="t" anchorCtr="0">
            <a:noAutofit/>
          </a:bodyPr>
          <a:lstStyle/>
          <a:p>
            <a:pPr marL="0" indent="0">
              <a:buSzPts val="1400"/>
              <a:buNone/>
            </a:pPr>
            <a:r>
              <a:rPr lang="en-US"/>
              <a:t>HINA</a:t>
            </a:r>
          </a:p>
        </p:txBody>
      </p:sp>
      <p:sp>
        <p:nvSpPr>
          <p:cNvPr id="177" name="Google Shape;177;g27b8addbd5d_0_276:notes">
            <a:extLst>
              <a:ext uri="{FF2B5EF4-FFF2-40B4-BE49-F238E27FC236}">
                <a16:creationId xmlns:a16="http://schemas.microsoft.com/office/drawing/2014/main" id="{3191940F-6E31-B461-798F-7A2BDA36F5B4}"/>
              </a:ext>
            </a:extLst>
          </p:cNvPr>
          <p:cNvSpPr>
            <a:spLocks noGrp="1" noRot="1" noChangeAspect="1"/>
          </p:cNvSpPr>
          <p:nvPr>
            <p:ph type="sldImg" idx="2"/>
          </p:nvPr>
        </p:nvSpPr>
        <p:spPr>
          <a:xfrm>
            <a:off x="704850" y="1154113"/>
            <a:ext cx="5535613" cy="3114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449850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28600" marR="0" lvl="0" indent="-228600" algn="l">
              <a:lnSpc>
                <a:spcPct val="100000"/>
              </a:lnSpc>
              <a:spcBef>
                <a:spcPts val="0"/>
              </a:spcBef>
              <a:spcAft>
                <a:spcPts val="0"/>
              </a:spcAft>
              <a:buClrTx/>
              <a:buSzTx/>
              <a:buFont typeface="Arial" panose="020B0604020202020204" pitchFamily="34" charset="0"/>
              <a:buChar char="•"/>
            </a:pPr>
            <a:r>
              <a:rPr lang="en-US" sz="1100" b="0" i="0" u="none" strike="noStrike" kern="1200" cap="none" baseline="0">
                <a:solidFill>
                  <a:srgbClr val="000000"/>
                </a:solidFill>
                <a:latin typeface="Montserrat"/>
                <a:ea typeface="+mn-ea"/>
                <a:cs typeface="+mn-cs"/>
                <a:sym typeface="Arial"/>
              </a:rPr>
              <a:t>Training for all exempt employees on </a:t>
            </a:r>
            <a:r>
              <a:rPr lang="en-US" sz="1100" b="1" i="0" u="none" strike="noStrike" kern="1200" cap="none" baseline="0" noProof="0">
                <a:solidFill>
                  <a:srgbClr val="000000"/>
                </a:solidFill>
                <a:latin typeface="Montserrat"/>
                <a:ea typeface="+mn-ea"/>
                <a:cs typeface="+mn-cs"/>
                <a:sym typeface="Arial"/>
              </a:rPr>
              <a:t>absence certificate </a:t>
            </a:r>
            <a:r>
              <a:rPr lang="en-US" sz="1100" b="0" i="0" u="none" strike="noStrike" kern="1200" cap="none" baseline="0" noProof="0">
                <a:solidFill>
                  <a:srgbClr val="000000"/>
                </a:solidFill>
                <a:latin typeface="Montserrat"/>
                <a:ea typeface="+mn-ea"/>
                <a:cs typeface="+mn-cs"/>
                <a:sym typeface="Arial"/>
              </a:rPr>
              <a:t>(employee self-service for their absences). NOTE: </a:t>
            </a:r>
            <a:r>
              <a:rPr lang="en-US" sz="1100" b="0" i="0" u="none" strike="noStrike" kern="1200" cap="none" baseline="0">
                <a:solidFill>
                  <a:srgbClr val="000000"/>
                </a:solidFill>
                <a:latin typeface="Montserrat"/>
                <a:ea typeface="+mn-ea"/>
                <a:cs typeface="+mn-cs"/>
                <a:sym typeface="Arial"/>
              </a:rPr>
              <a:t>MC and UUP nonexempt employees will continue to absence report along with exempt employees. </a:t>
            </a:r>
            <a:r>
              <a:rPr lang="en-US" sz="1100" b="1" i="0" u="none" strike="noStrike" kern="1200" cap="none" baseline="0">
                <a:solidFill>
                  <a:srgbClr val="000000"/>
                </a:solidFill>
                <a:latin typeface="Montserrat"/>
                <a:ea typeface="+mn-ea"/>
                <a:cs typeface="+mn-cs"/>
                <a:sym typeface="Arial"/>
              </a:rPr>
              <a:t>No change </a:t>
            </a:r>
            <a:r>
              <a:rPr lang="en-US" sz="1100" b="0" i="0" u="none" strike="noStrike" kern="1200" cap="none" baseline="0">
                <a:solidFill>
                  <a:srgbClr val="000000"/>
                </a:solidFill>
                <a:latin typeface="Montserrat"/>
                <a:ea typeface="+mn-ea"/>
                <a:cs typeface="+mn-cs"/>
                <a:sym typeface="Arial"/>
              </a:rPr>
              <a:t>from the current state.</a:t>
            </a:r>
            <a:endParaRPr lang="en-US" sz="1100" b="0" i="0" u="none" strike="noStrike" kern="1200" cap="none" baseline="0" noProof="0">
              <a:solidFill>
                <a:srgbClr val="000000"/>
              </a:solidFill>
              <a:latin typeface="Montserrat"/>
              <a:ea typeface="+mn-ea"/>
              <a:cs typeface="+mn-cs"/>
              <a:sym typeface="Arial"/>
            </a:endParaRPr>
          </a:p>
          <a:p>
            <a:pPr marL="171450" marR="0" lvl="0" indent="-171450" algn="l">
              <a:lnSpc>
                <a:spcPct val="100000"/>
              </a:lnSpc>
              <a:spcBef>
                <a:spcPts val="0"/>
              </a:spcBef>
              <a:spcAft>
                <a:spcPts val="0"/>
              </a:spcAft>
              <a:buClrTx/>
              <a:buSzTx/>
              <a:buFont typeface="Arial" panose="020B0604020202020204" pitchFamily="34" charset="0"/>
              <a:buChar char="•"/>
            </a:pPr>
            <a:r>
              <a:rPr lang="en-US" sz="800" kern="1200" baseline="0">
                <a:solidFill>
                  <a:srgbClr val="000000"/>
                </a:solidFill>
                <a:latin typeface="Montserrat"/>
                <a:ea typeface="+mn-ea"/>
                <a:cs typeface="Calibri"/>
              </a:rPr>
              <a:t>Integration with payroll processing entities (current state of PeopleSoft is not connected to RF EBS for payroll data, such as a W-4 or bank details)</a:t>
            </a:r>
            <a:endParaRPr lang="en-US" sz="800">
              <a:latin typeface="Montserrat"/>
            </a:endParaRPr>
          </a:p>
          <a:p>
            <a:pPr marL="628650" marR="0" lvl="1" indent="-171450" algn="l">
              <a:lnSpc>
                <a:spcPct val="100000"/>
              </a:lnSpc>
              <a:spcBef>
                <a:spcPts val="0"/>
              </a:spcBef>
              <a:spcAft>
                <a:spcPts val="0"/>
              </a:spcAft>
              <a:buClrTx/>
              <a:buSzTx/>
              <a:buFont typeface="Courier New" panose="020B0604020202020204" pitchFamily="34" charset="0"/>
              <a:buChar char="o"/>
            </a:pPr>
            <a:r>
              <a:rPr lang="en-US" sz="800" kern="1200" baseline="0">
                <a:solidFill>
                  <a:srgbClr val="000000"/>
                </a:solidFill>
                <a:latin typeface="Montserrat"/>
                <a:ea typeface="+mn-ea"/>
                <a:cs typeface="Calibri"/>
              </a:rPr>
              <a:t>RF ORACLE EBS -HCM Extract </a:t>
            </a:r>
          </a:p>
          <a:p>
            <a:pPr marL="158750" indent="0">
              <a:buNone/>
            </a:pPr>
            <a:endParaRPr lang="en-US"/>
          </a:p>
        </p:txBody>
      </p:sp>
      <p:sp>
        <p:nvSpPr>
          <p:cNvPr id="4" name="Slide Number Placeholder 3"/>
          <p:cNvSpPr>
            <a:spLocks noGrp="1"/>
          </p:cNvSpPr>
          <p:nvPr>
            <p:ph type="sldNum" sz="quarter" idx="5"/>
          </p:nvPr>
        </p:nvSpPr>
        <p:spPr/>
        <p:txBody>
          <a:bodyPr lIns="93177" tIns="46589" rIns="93177" bIns="46589"/>
          <a:lstStyle/>
          <a:p>
            <a:fld id="{B96A2031-C75C-4D05-B195-E58E9FC19D61}" type="slidenum">
              <a:rPr lang="en-US" smtClean="0"/>
              <a:t>30</a:t>
            </a:fld>
            <a:endParaRPr lang="en-US"/>
          </a:p>
        </p:txBody>
      </p:sp>
    </p:spTree>
    <p:extLst>
      <p:ext uri="{BB962C8B-B14F-4D97-AF65-F5344CB8AC3E}">
        <p14:creationId xmlns:p14="http://schemas.microsoft.com/office/powerpoint/2010/main" val="34136245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883364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149273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12002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842276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857248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7b8addbd5d_0_276:notes"/>
          <p:cNvSpPr txBox="1">
            <a:spLocks noGrp="1"/>
          </p:cNvSpPr>
          <p:nvPr>
            <p:ph type="body" idx="1"/>
          </p:nvPr>
        </p:nvSpPr>
        <p:spPr>
          <a:xfrm>
            <a:off x="694435" y="4442034"/>
            <a:ext cx="5555483" cy="3634543"/>
          </a:xfrm>
          <a:prstGeom prst="rect">
            <a:avLst/>
          </a:prstGeom>
          <a:noFill/>
          <a:ln>
            <a:noFill/>
          </a:ln>
        </p:spPr>
        <p:txBody>
          <a:bodyPr spcFirstLastPara="1" wrap="square" lIns="92398" tIns="46186" rIns="92398" bIns="46186" anchor="t" anchorCtr="0">
            <a:noAutofit/>
          </a:bodyPr>
          <a:lstStyle/>
          <a:p>
            <a:pPr marL="0" indent="0">
              <a:buSzPts val="1400"/>
              <a:buNone/>
            </a:pPr>
            <a:r>
              <a:rPr lang="en-US"/>
              <a:t>KER</a:t>
            </a:r>
          </a:p>
        </p:txBody>
      </p:sp>
      <p:sp>
        <p:nvSpPr>
          <p:cNvPr id="177" name="Google Shape;177;g27b8addbd5d_0_276:notes"/>
          <p:cNvSpPr>
            <a:spLocks noGrp="1" noRot="1" noChangeAspect="1"/>
          </p:cNvSpPr>
          <p:nvPr>
            <p:ph type="sldImg" idx="2"/>
          </p:nvPr>
        </p:nvSpPr>
        <p:spPr>
          <a:xfrm>
            <a:off x="704850" y="1154113"/>
            <a:ext cx="5535613" cy="3114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303882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7448" indent="0">
              <a:buNone/>
            </a:pPr>
            <a:r>
              <a:rPr lang="en-US" dirty="0"/>
              <a:t>KER and HINA</a:t>
            </a:r>
          </a:p>
          <a:p>
            <a:pPr marL="157448" indent="0">
              <a:buNone/>
            </a:pPr>
            <a:endParaRPr lang="en-US" dirty="0"/>
          </a:p>
          <a:p>
            <a:pPr marL="157448" indent="0">
              <a:buNone/>
            </a:pPr>
            <a:r>
              <a:rPr lang="en-US" dirty="0"/>
              <a:t>Hina to speak to the newsletter point (how to choose something and make it meaningful)</a:t>
            </a:r>
          </a:p>
        </p:txBody>
      </p:sp>
      <p:sp>
        <p:nvSpPr>
          <p:cNvPr id="4" name="Slide Number Placeholder 3"/>
          <p:cNvSpPr>
            <a:spLocks noGrp="1"/>
          </p:cNvSpPr>
          <p:nvPr>
            <p:ph type="sldNum" sz="quarter" idx="5"/>
          </p:nvPr>
        </p:nvSpPr>
        <p:spPr/>
        <p:txBody>
          <a:bodyPr lIns="90690" tIns="45345" rIns="90690" bIns="45345"/>
          <a:lstStyle/>
          <a:p>
            <a:pPr algn="r" defTabSz="906902">
              <a:buClrTx/>
              <a:defRPr/>
            </a:pPr>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8801727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7b8addbd5d_0_276:notes"/>
          <p:cNvSpPr txBox="1">
            <a:spLocks noGrp="1"/>
          </p:cNvSpPr>
          <p:nvPr>
            <p:ph type="body" idx="1"/>
          </p:nvPr>
        </p:nvSpPr>
        <p:spPr>
          <a:xfrm>
            <a:off x="694435" y="4442034"/>
            <a:ext cx="5555483" cy="3634543"/>
          </a:xfrm>
          <a:prstGeom prst="rect">
            <a:avLst/>
          </a:prstGeom>
          <a:noFill/>
          <a:ln>
            <a:noFill/>
          </a:ln>
        </p:spPr>
        <p:txBody>
          <a:bodyPr spcFirstLastPara="1" wrap="square" lIns="92398" tIns="46186" rIns="92398" bIns="46186" anchor="t" anchorCtr="0">
            <a:noAutofit/>
          </a:bodyPr>
          <a:lstStyle/>
          <a:p>
            <a:pPr marL="0" indent="0">
              <a:buSzPts val="1400"/>
              <a:buNone/>
            </a:pPr>
            <a:endParaRPr lang="en-US"/>
          </a:p>
        </p:txBody>
      </p:sp>
      <p:sp>
        <p:nvSpPr>
          <p:cNvPr id="177" name="Google Shape;177;g27b8addbd5d_0_276:notes"/>
          <p:cNvSpPr>
            <a:spLocks noGrp="1" noRot="1" noChangeAspect="1"/>
          </p:cNvSpPr>
          <p:nvPr>
            <p:ph type="sldImg" idx="2"/>
          </p:nvPr>
        </p:nvSpPr>
        <p:spPr>
          <a:xfrm>
            <a:off x="704850" y="1154113"/>
            <a:ext cx="5535613" cy="3114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550111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DB784-523D-E5E5-5B68-3C88896131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DA7AF9-4FFA-021D-6B54-CE3C06AFD7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0E348D-6151-E338-8974-59CE8404909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2269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4E695-D375-8C23-FFF8-3B39C949DC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853C2A-0164-DF30-F786-3459D6B48A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8E1625-9BB8-D0FD-65E7-8B290CAE7F3D}"/>
              </a:ext>
            </a:extLst>
          </p:cNvPr>
          <p:cNvSpPr>
            <a:spLocks noGrp="1"/>
          </p:cNvSpPr>
          <p:nvPr>
            <p:ph type="body" idx="1"/>
          </p:nvPr>
        </p:nvSpPr>
        <p:spPr/>
        <p:txBody>
          <a:bodyPr/>
          <a:lstStyle/>
          <a:p>
            <a:pPr marL="157448" indent="0">
              <a:buNone/>
            </a:pPr>
            <a:r>
              <a:rPr lang="en-US"/>
              <a:t>HINA</a:t>
            </a:r>
          </a:p>
        </p:txBody>
      </p:sp>
    </p:spTree>
    <p:extLst>
      <p:ext uri="{BB962C8B-B14F-4D97-AF65-F5344CB8AC3E}">
        <p14:creationId xmlns:p14="http://schemas.microsoft.com/office/powerpoint/2010/main" val="26600826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ad2d740b15_0_23:notes"/>
          <p:cNvSpPr>
            <a:spLocks noGrp="1" noRot="1" noChangeAspect="1"/>
          </p:cNvSpPr>
          <p:nvPr>
            <p:ph type="sldImg" idx="2"/>
          </p:nvPr>
        </p:nvSpPr>
        <p:spPr>
          <a:xfrm>
            <a:off x="673100" y="1135063"/>
            <a:ext cx="5446713" cy="3063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2ad2d740b15_0_23:notes"/>
          <p:cNvSpPr txBox="1">
            <a:spLocks noGrp="1"/>
          </p:cNvSpPr>
          <p:nvPr>
            <p:ph type="body" idx="1"/>
          </p:nvPr>
        </p:nvSpPr>
        <p:spPr>
          <a:xfrm>
            <a:off x="679339" y="4369213"/>
            <a:ext cx="5434711" cy="3574960"/>
          </a:xfrm>
          <a:prstGeom prst="rect">
            <a:avLst/>
          </a:prstGeom>
          <a:noFill/>
          <a:ln>
            <a:noFill/>
          </a:ln>
        </p:spPr>
        <p:txBody>
          <a:bodyPr spcFirstLastPara="1" wrap="square" lIns="90675" tIns="45325" rIns="90675" bIns="45325" anchor="t" anchorCtr="0">
            <a:noAutofit/>
          </a:bodyPr>
          <a:lstStyle/>
          <a:p>
            <a:pPr marL="0" indent="0">
              <a:lnSpc>
                <a:spcPct val="114999"/>
              </a:lnSpc>
              <a:buNone/>
            </a:pPr>
            <a:endParaRPr lang="en"/>
          </a:p>
        </p:txBody>
      </p:sp>
      <p:sp>
        <p:nvSpPr>
          <p:cNvPr id="348" name="Google Shape;348;g2ad2d740b15_0_23:notes"/>
          <p:cNvSpPr txBox="1">
            <a:spLocks noGrp="1"/>
          </p:cNvSpPr>
          <p:nvPr>
            <p:ph type="sldNum" idx="12"/>
          </p:nvPr>
        </p:nvSpPr>
        <p:spPr>
          <a:xfrm>
            <a:off x="3848015" y="8623365"/>
            <a:ext cx="2943802" cy="455434"/>
          </a:xfrm>
          <a:prstGeom prst="rect">
            <a:avLst/>
          </a:prstGeom>
          <a:noFill/>
          <a:ln>
            <a:noFill/>
          </a:ln>
        </p:spPr>
        <p:txBody>
          <a:bodyPr spcFirstLastPara="1" wrap="square" lIns="90675" tIns="45325" rIns="90675" bIns="45325" anchor="b" anchorCtr="0">
            <a:noAutofit/>
          </a:bodyPr>
          <a:lstStyle/>
          <a:p>
            <a:pPr algn="r">
              <a:buSzPts val="1400"/>
            </a:pPr>
            <a:fld id="{00000000-1234-1234-1234-123412341234}" type="slidenum">
              <a:rPr lang="en"/>
              <a:pPr algn="r">
                <a:buSzPts val="1400"/>
              </a:pPr>
              <a:t>41</a:t>
            </a:fld>
            <a:endParaRPr/>
          </a:p>
        </p:txBody>
      </p:sp>
    </p:spTree>
    <p:extLst>
      <p:ext uri="{BB962C8B-B14F-4D97-AF65-F5344CB8AC3E}">
        <p14:creationId xmlns:p14="http://schemas.microsoft.com/office/powerpoint/2010/main" val="28584845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797129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43859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5E4326FE-4D63-C951-00F5-DDCB13D7FD11}"/>
            </a:ext>
          </a:extLst>
        </p:cNvPr>
        <p:cNvGrpSpPr/>
        <p:nvPr/>
      </p:nvGrpSpPr>
      <p:grpSpPr>
        <a:xfrm>
          <a:off x="0" y="0"/>
          <a:ext cx="0" cy="0"/>
          <a:chOff x="0" y="0"/>
          <a:chExt cx="0" cy="0"/>
        </a:xfrm>
      </p:grpSpPr>
      <p:sp>
        <p:nvSpPr>
          <p:cNvPr id="176" name="Google Shape;176;g27b8addbd5d_0_276:notes">
            <a:extLst>
              <a:ext uri="{FF2B5EF4-FFF2-40B4-BE49-F238E27FC236}">
                <a16:creationId xmlns:a16="http://schemas.microsoft.com/office/drawing/2014/main" id="{516AD15A-0813-4793-BCE1-851D7D0F43AB}"/>
              </a:ext>
            </a:extLst>
          </p:cNvPr>
          <p:cNvSpPr txBox="1">
            <a:spLocks noGrp="1"/>
          </p:cNvSpPr>
          <p:nvPr>
            <p:ph type="body" idx="1"/>
          </p:nvPr>
        </p:nvSpPr>
        <p:spPr>
          <a:xfrm>
            <a:off x="694435" y="4442034"/>
            <a:ext cx="5555483" cy="3634543"/>
          </a:xfrm>
          <a:prstGeom prst="rect">
            <a:avLst/>
          </a:prstGeom>
          <a:noFill/>
          <a:ln>
            <a:noFill/>
          </a:ln>
        </p:spPr>
        <p:txBody>
          <a:bodyPr spcFirstLastPara="1" wrap="square" lIns="92398" tIns="46186" rIns="92398" bIns="46186" anchor="t" anchorCtr="0">
            <a:noAutofit/>
          </a:bodyPr>
          <a:lstStyle/>
          <a:p>
            <a:pPr marL="0" indent="0">
              <a:buSzPts val="1400"/>
              <a:buNone/>
            </a:pPr>
            <a:r>
              <a:rPr lang="en-US"/>
              <a:t>HINA</a:t>
            </a:r>
          </a:p>
        </p:txBody>
      </p:sp>
      <p:sp>
        <p:nvSpPr>
          <p:cNvPr id="177" name="Google Shape;177;g27b8addbd5d_0_276:notes">
            <a:extLst>
              <a:ext uri="{FF2B5EF4-FFF2-40B4-BE49-F238E27FC236}">
                <a16:creationId xmlns:a16="http://schemas.microsoft.com/office/drawing/2014/main" id="{618AE179-14BC-B85B-D651-97BC3C74198B}"/>
              </a:ext>
            </a:extLst>
          </p:cNvPr>
          <p:cNvSpPr>
            <a:spLocks noGrp="1" noRot="1" noChangeAspect="1"/>
          </p:cNvSpPr>
          <p:nvPr>
            <p:ph type="sldImg" idx="2"/>
          </p:nvPr>
        </p:nvSpPr>
        <p:spPr>
          <a:xfrm>
            <a:off x="704850" y="1154113"/>
            <a:ext cx="5535613" cy="3114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78556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HINA</a:t>
            </a:r>
          </a:p>
        </p:txBody>
      </p:sp>
      <p:sp>
        <p:nvSpPr>
          <p:cNvPr id="4" name="Slide Number Placeholder 3"/>
          <p:cNvSpPr>
            <a:spLocks noGrp="1"/>
          </p:cNvSpPr>
          <p:nvPr>
            <p:ph type="sldNum" sz="quarter" idx="5"/>
          </p:nvPr>
        </p:nvSpPr>
        <p:spPr/>
        <p:txBody>
          <a:bodyPr lIns="90690" tIns="45345" rIns="90690" bIns="45345"/>
          <a:lstStyle/>
          <a:p>
            <a:fld id="{E45BE491-9445-D640-A8B7-1CE7702A407F}" type="slidenum">
              <a:rPr lang="en-US" smtClean="0"/>
              <a:t>6</a:t>
            </a:fld>
            <a:endParaRPr lang="en-US"/>
          </a:p>
        </p:txBody>
      </p:sp>
    </p:spTree>
    <p:extLst>
      <p:ext uri="{BB962C8B-B14F-4D97-AF65-F5344CB8AC3E}">
        <p14:creationId xmlns:p14="http://schemas.microsoft.com/office/powerpoint/2010/main" val="1284922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a76656f0a9_0_174:notes"/>
          <p:cNvSpPr>
            <a:spLocks noGrp="1" noRot="1" noChangeAspect="1"/>
          </p:cNvSpPr>
          <p:nvPr>
            <p:ph type="sldImg" idx="2"/>
          </p:nvPr>
        </p:nvSpPr>
        <p:spPr>
          <a:xfrm>
            <a:off x="673100" y="1135063"/>
            <a:ext cx="5446713" cy="3063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2a76656f0a9_0_174:notes"/>
          <p:cNvSpPr txBox="1">
            <a:spLocks noGrp="1"/>
          </p:cNvSpPr>
          <p:nvPr>
            <p:ph type="body" idx="1"/>
          </p:nvPr>
        </p:nvSpPr>
        <p:spPr>
          <a:xfrm>
            <a:off x="679339" y="4369213"/>
            <a:ext cx="5434711" cy="3574960"/>
          </a:xfrm>
          <a:prstGeom prst="rect">
            <a:avLst/>
          </a:prstGeom>
          <a:noFill/>
          <a:ln>
            <a:noFill/>
          </a:ln>
        </p:spPr>
        <p:txBody>
          <a:bodyPr spcFirstLastPara="1" wrap="square" lIns="90675" tIns="45325" rIns="90675" bIns="45325" anchor="t" anchorCtr="0">
            <a:noAutofit/>
          </a:bodyPr>
          <a:lstStyle/>
          <a:p>
            <a:pPr marL="0" indent="0">
              <a:lnSpc>
                <a:spcPct val="115000"/>
              </a:lnSpc>
              <a:buClr>
                <a:schemeClr val="dk1"/>
              </a:buClr>
              <a:buNone/>
            </a:pPr>
            <a:r>
              <a:rPr lang="en" sz="1200" b="1">
                <a:solidFill>
                  <a:schemeClr val="dk1"/>
                </a:solidFill>
                <a:latin typeface="Calibri"/>
                <a:ea typeface="Calibri"/>
                <a:cs typeface="Calibri"/>
                <a:sym typeface="Calibri"/>
              </a:rPr>
              <a:t>HINA</a:t>
            </a:r>
            <a:endParaRPr sz="1200" b="1">
              <a:latin typeface="Calibri"/>
              <a:ea typeface="Calibri"/>
              <a:cs typeface="Calibri"/>
              <a:sym typeface="Calibri"/>
            </a:endParaRPr>
          </a:p>
        </p:txBody>
      </p:sp>
      <p:sp>
        <p:nvSpPr>
          <p:cNvPr id="340" name="Google Shape;340;g2a76656f0a9_0_174:notes"/>
          <p:cNvSpPr txBox="1">
            <a:spLocks noGrp="1"/>
          </p:cNvSpPr>
          <p:nvPr>
            <p:ph type="sldNum" idx="12"/>
          </p:nvPr>
        </p:nvSpPr>
        <p:spPr>
          <a:xfrm>
            <a:off x="3848015" y="8623365"/>
            <a:ext cx="2943802" cy="455434"/>
          </a:xfrm>
          <a:prstGeom prst="rect">
            <a:avLst/>
          </a:prstGeom>
          <a:noFill/>
          <a:ln>
            <a:noFill/>
          </a:ln>
        </p:spPr>
        <p:txBody>
          <a:bodyPr spcFirstLastPara="1" wrap="square" lIns="90675" tIns="45325" rIns="90675" bIns="45325" anchor="b" anchorCtr="0">
            <a:noAutofit/>
          </a:bodyPr>
          <a:lstStyle/>
          <a:p>
            <a:pPr algn="r">
              <a:buSzPts val="1400"/>
            </a:pPr>
            <a:fld id="{00000000-1234-1234-1234-123412341234}" type="slidenum">
              <a:rPr lang="en"/>
              <a:pPr algn="r">
                <a:buSzPts val="1400"/>
              </a:pPr>
              <a:t>7</a:t>
            </a:fld>
            <a:endParaRPr/>
          </a:p>
        </p:txBody>
      </p:sp>
    </p:spTree>
    <p:extLst>
      <p:ext uri="{BB962C8B-B14F-4D97-AF65-F5344CB8AC3E}">
        <p14:creationId xmlns:p14="http://schemas.microsoft.com/office/powerpoint/2010/main" val="182781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a92f397e1c_1_20:notes"/>
          <p:cNvSpPr>
            <a:spLocks noGrp="1" noRot="1" noChangeAspect="1"/>
          </p:cNvSpPr>
          <p:nvPr>
            <p:ph type="sldImg" idx="2"/>
          </p:nvPr>
        </p:nvSpPr>
        <p:spPr>
          <a:xfrm>
            <a:off x="673100" y="1135063"/>
            <a:ext cx="5446713" cy="3063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2a92f397e1c_1_20:notes"/>
          <p:cNvSpPr txBox="1">
            <a:spLocks noGrp="1"/>
          </p:cNvSpPr>
          <p:nvPr>
            <p:ph type="body" idx="1"/>
          </p:nvPr>
        </p:nvSpPr>
        <p:spPr>
          <a:xfrm>
            <a:off x="679339" y="4369213"/>
            <a:ext cx="5434711" cy="3574960"/>
          </a:xfrm>
          <a:prstGeom prst="rect">
            <a:avLst/>
          </a:prstGeom>
          <a:noFill/>
          <a:ln>
            <a:noFill/>
          </a:ln>
        </p:spPr>
        <p:txBody>
          <a:bodyPr spcFirstLastPara="1" wrap="square" lIns="90675" tIns="45325" rIns="90675" bIns="45325" anchor="t" anchorCtr="0">
            <a:noAutofit/>
          </a:bodyPr>
          <a:lstStyle/>
          <a:p>
            <a:pPr marL="0" indent="0">
              <a:lnSpc>
                <a:spcPct val="115000"/>
              </a:lnSpc>
              <a:buClr>
                <a:schemeClr val="dk1"/>
              </a:buClr>
              <a:buNone/>
            </a:pPr>
            <a:r>
              <a:rPr lang="en" sz="1200" b="1">
                <a:solidFill>
                  <a:schemeClr val="dk1"/>
                </a:solidFill>
                <a:latin typeface="Calibri"/>
                <a:ea typeface="Calibri"/>
                <a:cs typeface="Calibri"/>
                <a:sym typeface="Calibri"/>
              </a:rPr>
              <a:t>HINA</a:t>
            </a:r>
            <a:endParaRPr sz="1200" b="1">
              <a:latin typeface="Calibri"/>
              <a:ea typeface="Calibri"/>
              <a:cs typeface="Calibri"/>
              <a:sym typeface="Calibri"/>
            </a:endParaRPr>
          </a:p>
        </p:txBody>
      </p:sp>
      <p:sp>
        <p:nvSpPr>
          <p:cNvPr id="374" name="Google Shape;374;g2a92f397e1c_1_20:notes"/>
          <p:cNvSpPr txBox="1">
            <a:spLocks noGrp="1"/>
          </p:cNvSpPr>
          <p:nvPr>
            <p:ph type="sldNum" idx="12"/>
          </p:nvPr>
        </p:nvSpPr>
        <p:spPr>
          <a:xfrm>
            <a:off x="3848015" y="8623365"/>
            <a:ext cx="2943802" cy="455434"/>
          </a:xfrm>
          <a:prstGeom prst="rect">
            <a:avLst/>
          </a:prstGeom>
          <a:noFill/>
          <a:ln>
            <a:noFill/>
          </a:ln>
        </p:spPr>
        <p:txBody>
          <a:bodyPr spcFirstLastPara="1" wrap="square" lIns="90675" tIns="45325" rIns="90675" bIns="45325" anchor="b" anchorCtr="0">
            <a:noAutofit/>
          </a:bodyPr>
          <a:lstStyle/>
          <a:p>
            <a:pPr algn="r">
              <a:buSzPts val="1400"/>
            </a:pPr>
            <a:fld id="{00000000-1234-1234-1234-123412341234}" type="slidenum">
              <a:rPr lang="en"/>
              <a:pPr algn="r">
                <a:buSzPts val="1400"/>
              </a:pPr>
              <a:t>8</a:t>
            </a:fld>
            <a:endParaRPr/>
          </a:p>
        </p:txBody>
      </p:sp>
    </p:spTree>
    <p:extLst>
      <p:ext uri="{BB962C8B-B14F-4D97-AF65-F5344CB8AC3E}">
        <p14:creationId xmlns:p14="http://schemas.microsoft.com/office/powerpoint/2010/main" val="87270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ad2d740b15_0_23:notes"/>
          <p:cNvSpPr>
            <a:spLocks noGrp="1" noRot="1" noChangeAspect="1"/>
          </p:cNvSpPr>
          <p:nvPr>
            <p:ph type="sldImg" idx="2"/>
          </p:nvPr>
        </p:nvSpPr>
        <p:spPr>
          <a:xfrm>
            <a:off x="673100" y="1135063"/>
            <a:ext cx="5446713" cy="3063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2ad2d740b15_0_23:notes"/>
          <p:cNvSpPr txBox="1">
            <a:spLocks noGrp="1"/>
          </p:cNvSpPr>
          <p:nvPr>
            <p:ph type="body" idx="1"/>
          </p:nvPr>
        </p:nvSpPr>
        <p:spPr>
          <a:xfrm>
            <a:off x="679339" y="4369213"/>
            <a:ext cx="5434711" cy="3574960"/>
          </a:xfrm>
          <a:prstGeom prst="rect">
            <a:avLst/>
          </a:prstGeom>
          <a:noFill/>
          <a:ln>
            <a:noFill/>
          </a:ln>
        </p:spPr>
        <p:txBody>
          <a:bodyPr spcFirstLastPara="1" wrap="square" lIns="90675" tIns="45325" rIns="90675" bIns="45325" anchor="t" anchorCtr="0">
            <a:noAutofit/>
          </a:bodyPr>
          <a:lstStyle/>
          <a:p>
            <a:pPr marL="0" indent="0">
              <a:lnSpc>
                <a:spcPct val="114999"/>
              </a:lnSpc>
              <a:buNone/>
            </a:pPr>
            <a:r>
              <a:rPr lang="en" b="1">
                <a:sym typeface="Calibri"/>
              </a:rPr>
              <a:t>HINA</a:t>
            </a:r>
            <a:endParaRPr lang="en"/>
          </a:p>
        </p:txBody>
      </p:sp>
      <p:sp>
        <p:nvSpPr>
          <p:cNvPr id="348" name="Google Shape;348;g2ad2d740b15_0_23:notes"/>
          <p:cNvSpPr txBox="1">
            <a:spLocks noGrp="1"/>
          </p:cNvSpPr>
          <p:nvPr>
            <p:ph type="sldNum" idx="12"/>
          </p:nvPr>
        </p:nvSpPr>
        <p:spPr>
          <a:xfrm>
            <a:off x="3848015" y="8623365"/>
            <a:ext cx="2943802" cy="455434"/>
          </a:xfrm>
          <a:prstGeom prst="rect">
            <a:avLst/>
          </a:prstGeom>
          <a:noFill/>
          <a:ln>
            <a:noFill/>
          </a:ln>
        </p:spPr>
        <p:txBody>
          <a:bodyPr spcFirstLastPara="1" wrap="square" lIns="90675" tIns="45325" rIns="90675" bIns="45325" anchor="b" anchorCtr="0">
            <a:noAutofit/>
          </a:bodyPr>
          <a:lstStyle/>
          <a:p>
            <a:pPr algn="r">
              <a:buSzPts val="1400"/>
            </a:pPr>
            <a:fld id="{00000000-1234-1234-1234-123412341234}" type="slidenum">
              <a:rPr lang="en"/>
              <a:pPr algn="r">
                <a:buSzPts val="1400"/>
              </a:pPr>
              <a:t>9</a:t>
            </a:fld>
            <a:endParaRPr/>
          </a:p>
        </p:txBody>
      </p:sp>
    </p:spTree>
    <p:extLst>
      <p:ext uri="{BB962C8B-B14F-4D97-AF65-F5344CB8AC3E}">
        <p14:creationId xmlns:p14="http://schemas.microsoft.com/office/powerpoint/2010/main" val="2382820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BU Centered Bulleted Text" preserve="1" userDrawn="1">
  <p:cSld name="JR - SBU Centered Bulleted Text">
    <p:spTree>
      <p:nvGrpSpPr>
        <p:cNvPr id="1" name="Shape 96"/>
        <p:cNvGrpSpPr/>
        <p:nvPr/>
      </p:nvGrpSpPr>
      <p:grpSpPr>
        <a:xfrm>
          <a:off x="0" y="0"/>
          <a:ext cx="0" cy="0"/>
          <a:chOff x="0" y="0"/>
          <a:chExt cx="0" cy="0"/>
        </a:xfrm>
      </p:grpSpPr>
      <p:sp>
        <p:nvSpPr>
          <p:cNvPr id="100" name="Google Shape;100;p21"/>
          <p:cNvSpPr txBox="1">
            <a:spLocks noGrp="1"/>
          </p:cNvSpPr>
          <p:nvPr>
            <p:ph type="body" idx="3" hasCustomPrompt="1"/>
          </p:nvPr>
        </p:nvSpPr>
        <p:spPr>
          <a:xfrm>
            <a:off x="879566" y="1027611"/>
            <a:ext cx="7382884" cy="3292589"/>
          </a:xfrm>
          <a:prstGeom prst="rect">
            <a:avLst/>
          </a:prstGeom>
          <a:noFill/>
          <a:ln>
            <a:noFill/>
          </a:ln>
        </p:spPr>
        <p:txBody>
          <a:bodyPr spcFirstLastPara="1" wrap="square" lIns="91425" tIns="91425" rIns="91425" bIns="91425" anchor="t" anchorCtr="0">
            <a:noAutofit/>
          </a:bodyPr>
          <a:lstStyle>
            <a:lvl1pPr marL="457200" marR="0" lvl="0" indent="-336550" algn="l" rtl="0">
              <a:lnSpc>
                <a:spcPct val="100000"/>
              </a:lnSpc>
              <a:spcBef>
                <a:spcPts val="0"/>
              </a:spcBef>
              <a:spcAft>
                <a:spcPts val="0"/>
              </a:spcAft>
              <a:buClr>
                <a:srgbClr val="000000"/>
              </a:buClr>
              <a:buSzPts val="1700"/>
              <a:buFont typeface="Zilla Slab Medium"/>
              <a:buChar char="●"/>
              <a:defRPr sz="1700" b="1" i="0" u="none" strike="noStrike" cap="none">
                <a:solidFill>
                  <a:srgbClr val="000000"/>
                </a:solidFill>
                <a:latin typeface="Zilla Slab" pitchFamily="2" charset="0"/>
                <a:ea typeface="Zilla Slab" pitchFamily="2" charset="0"/>
                <a:cs typeface="Zilla Slab" pitchFamily="2" charset="0"/>
                <a:sym typeface="Zilla Slab Medium"/>
              </a:defRPr>
            </a:lvl1pPr>
            <a:lvl2pPr marL="914400" marR="0" lvl="1" indent="-336550" algn="l" rtl="0">
              <a:lnSpc>
                <a:spcPct val="100000"/>
              </a:lnSpc>
              <a:spcBef>
                <a:spcPts val="0"/>
              </a:spcBef>
              <a:spcAft>
                <a:spcPts val="0"/>
              </a:spcAft>
              <a:buClr>
                <a:srgbClr val="000000"/>
              </a:buClr>
              <a:buSzPts val="1700"/>
              <a:buFont typeface="Zilla Slab Medium"/>
              <a:buChar char="○"/>
              <a:defRPr sz="1700" b="0" i="0" u="none" strike="noStrike" cap="none">
                <a:solidFill>
                  <a:srgbClr val="000000"/>
                </a:solidFill>
                <a:latin typeface="Zilla Slab Medium"/>
                <a:ea typeface="Zilla Slab Medium"/>
                <a:cs typeface="Zilla Slab Medium"/>
                <a:sym typeface="Zilla Slab Medium"/>
              </a:defRPr>
            </a:lvl2pPr>
            <a:lvl3pPr marL="1371600" marR="0" lvl="2" indent="-336550" algn="l" rtl="0">
              <a:lnSpc>
                <a:spcPct val="100000"/>
              </a:lnSpc>
              <a:spcBef>
                <a:spcPts val="0"/>
              </a:spcBef>
              <a:spcAft>
                <a:spcPts val="0"/>
              </a:spcAft>
              <a:buClr>
                <a:srgbClr val="000000"/>
              </a:buClr>
              <a:buSzPts val="1700"/>
              <a:buFont typeface="Zilla Slab Medium"/>
              <a:buChar char="■"/>
              <a:defRPr sz="1700" b="0" i="0" u="none" strike="noStrike" cap="none">
                <a:solidFill>
                  <a:srgbClr val="000000"/>
                </a:solidFill>
                <a:latin typeface="Zilla Slab Medium"/>
                <a:ea typeface="Zilla Slab Medium"/>
                <a:cs typeface="Zilla Slab Medium"/>
                <a:sym typeface="Zilla Slab Medium"/>
              </a:defRPr>
            </a:lvl3pPr>
            <a:lvl4pPr marL="1828800" marR="0" lvl="3" indent="-336550" algn="l" rtl="0">
              <a:lnSpc>
                <a:spcPct val="100000"/>
              </a:lnSpc>
              <a:spcBef>
                <a:spcPts val="0"/>
              </a:spcBef>
              <a:spcAft>
                <a:spcPts val="0"/>
              </a:spcAft>
              <a:buClr>
                <a:srgbClr val="000000"/>
              </a:buClr>
              <a:buSzPts val="1700"/>
              <a:buFont typeface="Zilla Slab Medium"/>
              <a:buChar char="●"/>
              <a:defRPr sz="1700" b="0" i="0" u="none" strike="noStrike" cap="none">
                <a:solidFill>
                  <a:srgbClr val="000000"/>
                </a:solidFill>
                <a:latin typeface="Zilla Slab Medium"/>
                <a:ea typeface="Zilla Slab Medium"/>
                <a:cs typeface="Zilla Slab Medium"/>
                <a:sym typeface="Zilla Slab Medium"/>
              </a:defRPr>
            </a:lvl4pPr>
            <a:lvl5pPr marL="2286000" marR="0" lvl="4" indent="-336550" algn="l" rtl="0">
              <a:lnSpc>
                <a:spcPct val="100000"/>
              </a:lnSpc>
              <a:spcBef>
                <a:spcPts val="0"/>
              </a:spcBef>
              <a:spcAft>
                <a:spcPts val="0"/>
              </a:spcAft>
              <a:buClr>
                <a:srgbClr val="000000"/>
              </a:buClr>
              <a:buSzPts val="1700"/>
              <a:buFont typeface="Zilla Slab Medium"/>
              <a:buChar char="○"/>
              <a:defRPr sz="1700" b="0" i="0" u="none" strike="noStrike" cap="none">
                <a:solidFill>
                  <a:srgbClr val="000000"/>
                </a:solidFill>
                <a:latin typeface="Zilla Slab Medium"/>
                <a:ea typeface="Zilla Slab Medium"/>
                <a:cs typeface="Zilla Slab Medium"/>
                <a:sym typeface="Zilla Slab Medium"/>
              </a:defRPr>
            </a:lvl5pPr>
            <a:lvl6pPr marL="2743200" marR="0" lvl="5" indent="-336550" algn="l" rtl="0">
              <a:lnSpc>
                <a:spcPct val="100000"/>
              </a:lnSpc>
              <a:spcBef>
                <a:spcPts val="0"/>
              </a:spcBef>
              <a:spcAft>
                <a:spcPts val="0"/>
              </a:spcAft>
              <a:buClr>
                <a:srgbClr val="000000"/>
              </a:buClr>
              <a:buSzPts val="1700"/>
              <a:buFont typeface="Zilla Slab Medium"/>
              <a:buChar char="■"/>
              <a:defRPr sz="1700" b="0" i="0" u="none" strike="noStrike" cap="none">
                <a:solidFill>
                  <a:srgbClr val="000000"/>
                </a:solidFill>
                <a:latin typeface="Zilla Slab Medium"/>
                <a:ea typeface="Zilla Slab Medium"/>
                <a:cs typeface="Zilla Slab Medium"/>
                <a:sym typeface="Zilla Slab Medium"/>
              </a:defRPr>
            </a:lvl6pPr>
            <a:lvl7pPr marL="3200400" marR="0" lvl="6" indent="-336550" algn="l" rtl="0">
              <a:lnSpc>
                <a:spcPct val="100000"/>
              </a:lnSpc>
              <a:spcBef>
                <a:spcPts val="0"/>
              </a:spcBef>
              <a:spcAft>
                <a:spcPts val="0"/>
              </a:spcAft>
              <a:buClr>
                <a:srgbClr val="000000"/>
              </a:buClr>
              <a:buSzPts val="1700"/>
              <a:buFont typeface="Zilla Slab Medium"/>
              <a:buChar char="●"/>
              <a:defRPr sz="1700" b="0" i="0" u="none" strike="noStrike" cap="none">
                <a:solidFill>
                  <a:srgbClr val="000000"/>
                </a:solidFill>
                <a:latin typeface="Zilla Slab Medium"/>
                <a:ea typeface="Zilla Slab Medium"/>
                <a:cs typeface="Zilla Slab Medium"/>
                <a:sym typeface="Zilla Slab Medium"/>
              </a:defRPr>
            </a:lvl7pPr>
            <a:lvl8pPr marL="3657600" marR="0" lvl="7" indent="-336550" algn="l" rtl="0">
              <a:lnSpc>
                <a:spcPct val="100000"/>
              </a:lnSpc>
              <a:spcBef>
                <a:spcPts val="0"/>
              </a:spcBef>
              <a:spcAft>
                <a:spcPts val="0"/>
              </a:spcAft>
              <a:buClr>
                <a:srgbClr val="000000"/>
              </a:buClr>
              <a:buSzPts val="1700"/>
              <a:buFont typeface="Zilla Slab Medium"/>
              <a:buChar char="○"/>
              <a:defRPr sz="1700" b="0" i="0" u="none" strike="noStrike" cap="none">
                <a:solidFill>
                  <a:srgbClr val="000000"/>
                </a:solidFill>
                <a:latin typeface="Zilla Slab Medium"/>
                <a:ea typeface="Zilla Slab Medium"/>
                <a:cs typeface="Zilla Slab Medium"/>
                <a:sym typeface="Zilla Slab Medium"/>
              </a:defRPr>
            </a:lvl8pPr>
            <a:lvl9pPr marL="4114800" marR="0" lvl="8" indent="-336550" algn="l" rtl="0">
              <a:lnSpc>
                <a:spcPct val="100000"/>
              </a:lnSpc>
              <a:spcBef>
                <a:spcPts val="0"/>
              </a:spcBef>
              <a:spcAft>
                <a:spcPts val="0"/>
              </a:spcAft>
              <a:buClr>
                <a:srgbClr val="000000"/>
              </a:buClr>
              <a:buSzPts val="1700"/>
              <a:buFont typeface="Zilla Slab Medium"/>
              <a:buChar char="■"/>
              <a:defRPr sz="1700" b="0" i="0" u="none" strike="noStrike" cap="none">
                <a:solidFill>
                  <a:srgbClr val="000000"/>
                </a:solidFill>
                <a:latin typeface="Zilla Slab Medium"/>
                <a:ea typeface="Zilla Slab Medium"/>
                <a:cs typeface="Zilla Slab Medium"/>
                <a:sym typeface="Zilla Slab Medium"/>
              </a:defRPr>
            </a:lvl9pPr>
          </a:lstStyle>
          <a:p>
            <a:r>
              <a:rPr lang="en-US" b="0"/>
              <a:t>SDF</a:t>
            </a:r>
            <a:endParaRPr/>
          </a:p>
        </p:txBody>
      </p:sp>
      <p:sp>
        <p:nvSpPr>
          <p:cNvPr id="102" name="Google Shape;102;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000000"/>
                </a:solidFill>
                <a:latin typeface="Zilla Slab Medium"/>
                <a:ea typeface="Zilla Slab Medium"/>
                <a:cs typeface="Zilla Slab Medium"/>
                <a:sym typeface="Zilla Slab Medium"/>
              </a:defRPr>
            </a:lvl1pPr>
            <a:lvl2pPr lvl="1" rtl="0">
              <a:buNone/>
              <a:defRPr>
                <a:solidFill>
                  <a:srgbClr val="000000"/>
                </a:solidFill>
                <a:latin typeface="Zilla Slab Medium"/>
                <a:ea typeface="Zilla Slab Medium"/>
                <a:cs typeface="Zilla Slab Medium"/>
                <a:sym typeface="Zilla Slab Medium"/>
              </a:defRPr>
            </a:lvl2pPr>
            <a:lvl3pPr lvl="2" rtl="0">
              <a:buNone/>
              <a:defRPr>
                <a:solidFill>
                  <a:srgbClr val="000000"/>
                </a:solidFill>
                <a:latin typeface="Zilla Slab Medium"/>
                <a:ea typeface="Zilla Slab Medium"/>
                <a:cs typeface="Zilla Slab Medium"/>
                <a:sym typeface="Zilla Slab Medium"/>
              </a:defRPr>
            </a:lvl3pPr>
            <a:lvl4pPr lvl="3" rtl="0">
              <a:buNone/>
              <a:defRPr>
                <a:solidFill>
                  <a:srgbClr val="000000"/>
                </a:solidFill>
                <a:latin typeface="Zilla Slab Medium"/>
                <a:ea typeface="Zilla Slab Medium"/>
                <a:cs typeface="Zilla Slab Medium"/>
                <a:sym typeface="Zilla Slab Medium"/>
              </a:defRPr>
            </a:lvl4pPr>
            <a:lvl5pPr lvl="4" rtl="0">
              <a:buNone/>
              <a:defRPr>
                <a:solidFill>
                  <a:srgbClr val="000000"/>
                </a:solidFill>
                <a:latin typeface="Zilla Slab Medium"/>
                <a:ea typeface="Zilla Slab Medium"/>
                <a:cs typeface="Zilla Slab Medium"/>
                <a:sym typeface="Zilla Slab Medium"/>
              </a:defRPr>
            </a:lvl5pPr>
            <a:lvl6pPr lvl="5" rtl="0">
              <a:buNone/>
              <a:defRPr>
                <a:solidFill>
                  <a:srgbClr val="000000"/>
                </a:solidFill>
                <a:latin typeface="Zilla Slab Medium"/>
                <a:ea typeface="Zilla Slab Medium"/>
                <a:cs typeface="Zilla Slab Medium"/>
                <a:sym typeface="Zilla Slab Medium"/>
              </a:defRPr>
            </a:lvl6pPr>
            <a:lvl7pPr lvl="6" rtl="0">
              <a:buNone/>
              <a:defRPr>
                <a:solidFill>
                  <a:srgbClr val="000000"/>
                </a:solidFill>
                <a:latin typeface="Zilla Slab Medium"/>
                <a:ea typeface="Zilla Slab Medium"/>
                <a:cs typeface="Zilla Slab Medium"/>
                <a:sym typeface="Zilla Slab Medium"/>
              </a:defRPr>
            </a:lvl7pPr>
            <a:lvl8pPr lvl="7" rtl="0">
              <a:buNone/>
              <a:defRPr>
                <a:solidFill>
                  <a:srgbClr val="000000"/>
                </a:solidFill>
                <a:latin typeface="Zilla Slab Medium"/>
                <a:ea typeface="Zilla Slab Medium"/>
                <a:cs typeface="Zilla Slab Medium"/>
                <a:sym typeface="Zilla Slab Medium"/>
              </a:defRPr>
            </a:lvl8pPr>
            <a:lvl9pPr lvl="8" rtl="0">
              <a:buNone/>
              <a:defRPr>
                <a:solidFill>
                  <a:srgbClr val="000000"/>
                </a:solidFill>
                <a:latin typeface="Zilla Slab Medium"/>
                <a:ea typeface="Zilla Slab Medium"/>
                <a:cs typeface="Zilla Slab Medium"/>
                <a:sym typeface="Zilla Slab Medium"/>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40100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352425" y="552517"/>
            <a:ext cx="8439150" cy="567941"/>
          </a:xfrm>
          <a:prstGeom prst="rect">
            <a:avLst/>
          </a:prstGeom>
        </p:spPr>
        <p:txBody>
          <a:bodyPr lIns="0" tIns="0" rIns="0" bIns="0">
            <a:noAutofit/>
          </a:bodyPr>
          <a:lstStyle>
            <a:lvl1pPr marL="0" indent="0">
              <a:buNone/>
              <a:defRPr sz="900" b="0" i="1">
                <a:solidFill>
                  <a:srgbClr val="575757"/>
                </a:solidFill>
              </a:defRPr>
            </a:lvl1pPr>
          </a:lstStyle>
          <a:p>
            <a:pPr lvl="0"/>
            <a:r>
              <a:rPr lang="en-US" noProof="0"/>
              <a:t>Click to add subtitle</a:t>
            </a:r>
          </a:p>
        </p:txBody>
      </p:sp>
      <p:sp>
        <p:nvSpPr>
          <p:cNvPr id="5" name="Title Placeholder 1"/>
          <p:cNvSpPr>
            <a:spLocks noGrp="1"/>
          </p:cNvSpPr>
          <p:nvPr>
            <p:ph type="title"/>
          </p:nvPr>
        </p:nvSpPr>
        <p:spPr>
          <a:xfrm>
            <a:off x="352425" y="301940"/>
            <a:ext cx="8439150" cy="250577"/>
          </a:xfrm>
          <a:prstGeom prst="rect">
            <a:avLst/>
          </a:prstGeom>
        </p:spPr>
        <p:txBody>
          <a:bodyPr vert="horz" lIns="0" tIns="0" rIns="0" bIns="0" rtlCol="0" anchor="t" anchorCtr="0">
            <a:noAutofit/>
          </a:bodyPr>
          <a:lstStyle>
            <a:lvl1pPr>
              <a:defRPr sz="1500"/>
            </a:lvl1pPr>
          </a:lstStyle>
          <a:p>
            <a:r>
              <a:rPr lang="en-US" noProof="0"/>
              <a:t>Click to edit Master title style</a:t>
            </a:r>
          </a:p>
        </p:txBody>
      </p:sp>
    </p:spTree>
    <p:extLst>
      <p:ext uri="{BB962C8B-B14F-4D97-AF65-F5344CB8AC3E}">
        <p14:creationId xmlns:p14="http://schemas.microsoft.com/office/powerpoint/2010/main" val="35542572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BU Title Slide">
  <p:cSld name="SBU Title Slide">
    <p:spTree>
      <p:nvGrpSpPr>
        <p:cNvPr id="1" name="Shape 50"/>
        <p:cNvGrpSpPr/>
        <p:nvPr/>
      </p:nvGrpSpPr>
      <p:grpSpPr>
        <a:xfrm>
          <a:off x="0" y="0"/>
          <a:ext cx="0" cy="0"/>
          <a:chOff x="0" y="0"/>
          <a:chExt cx="0" cy="0"/>
        </a:xfrm>
      </p:grpSpPr>
      <p:pic>
        <p:nvPicPr>
          <p:cNvPr id="51" name="Google Shape;51;p1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2" name="Google Shape;52;p13"/>
          <p:cNvSpPr txBox="1"/>
          <p:nvPr/>
        </p:nvSpPr>
        <p:spPr>
          <a:xfrm>
            <a:off x="6554163" y="4774697"/>
            <a:ext cx="20574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chemeClr val="lt1"/>
                </a:solidFill>
                <a:latin typeface="Montserrat ExtraBold"/>
                <a:ea typeface="Montserrat ExtraBold"/>
                <a:cs typeface="Montserrat ExtraBold"/>
                <a:sym typeface="Montserrat ExtraBold"/>
              </a:rPr>
              <a:t>‹#›</a:t>
            </a:fld>
            <a:endParaRPr sz="1000" b="0" i="0" u="none" strike="noStrike" cap="none">
              <a:solidFill>
                <a:schemeClr val="lt1"/>
              </a:solidFill>
              <a:latin typeface="Montserrat ExtraBold"/>
              <a:ea typeface="Montserrat ExtraBold"/>
              <a:cs typeface="Montserrat ExtraBold"/>
              <a:sym typeface="Montserrat ExtraBold"/>
            </a:endParaRPr>
          </a:p>
        </p:txBody>
      </p:sp>
      <p:pic>
        <p:nvPicPr>
          <p:cNvPr id="53" name="Google Shape;53;p13"/>
          <p:cNvPicPr preferRelativeResize="0"/>
          <p:nvPr/>
        </p:nvPicPr>
        <p:blipFill rotWithShape="1">
          <a:blip r:embed="rId3">
            <a:alphaModFix/>
          </a:blip>
          <a:srcRect/>
          <a:stretch/>
        </p:blipFill>
        <p:spPr>
          <a:xfrm>
            <a:off x="623222" y="4677677"/>
            <a:ext cx="780725" cy="292043"/>
          </a:xfrm>
          <a:prstGeom prst="rect">
            <a:avLst/>
          </a:prstGeom>
          <a:noFill/>
          <a:ln>
            <a:noFill/>
          </a:ln>
        </p:spPr>
      </p:pic>
      <p:pic>
        <p:nvPicPr>
          <p:cNvPr id="54" name="Google Shape;54;p13"/>
          <p:cNvPicPr preferRelativeResize="0"/>
          <p:nvPr/>
        </p:nvPicPr>
        <p:blipFill rotWithShape="1">
          <a:blip r:embed="rId4">
            <a:alphaModFix/>
          </a:blip>
          <a:srcRect/>
          <a:stretch/>
        </p:blipFill>
        <p:spPr>
          <a:xfrm>
            <a:off x="623226" y="197972"/>
            <a:ext cx="1961452" cy="335425"/>
          </a:xfrm>
          <a:prstGeom prst="rect">
            <a:avLst/>
          </a:prstGeom>
          <a:noFill/>
          <a:ln>
            <a:noFill/>
          </a:ln>
        </p:spPr>
      </p:pic>
      <p:cxnSp>
        <p:nvCxnSpPr>
          <p:cNvPr id="55" name="Google Shape;55;p13"/>
          <p:cNvCxnSpPr/>
          <p:nvPr/>
        </p:nvCxnSpPr>
        <p:spPr>
          <a:xfrm>
            <a:off x="623222" y="4567041"/>
            <a:ext cx="7896000" cy="0"/>
          </a:xfrm>
          <a:prstGeom prst="straightConnector1">
            <a:avLst/>
          </a:prstGeom>
          <a:noFill/>
          <a:ln w="19050" cap="flat" cmpd="sng">
            <a:solidFill>
              <a:schemeClr val="lt1"/>
            </a:solidFill>
            <a:prstDash val="dot"/>
            <a:miter lim="800000"/>
            <a:headEnd type="none" w="sm" len="sm"/>
            <a:tailEnd type="none" w="sm" len="sm"/>
          </a:ln>
        </p:spPr>
      </p:cxnSp>
      <p:sp>
        <p:nvSpPr>
          <p:cNvPr id="56" name="Google Shape;56;p13"/>
          <p:cNvSpPr txBox="1">
            <a:spLocks noGrp="1"/>
          </p:cNvSpPr>
          <p:nvPr>
            <p:ph type="body" idx="1"/>
          </p:nvPr>
        </p:nvSpPr>
        <p:spPr>
          <a:xfrm>
            <a:off x="520792" y="1365447"/>
            <a:ext cx="7886700" cy="2835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80000"/>
              </a:lnSpc>
              <a:spcBef>
                <a:spcPts val="0"/>
              </a:spcBef>
              <a:spcAft>
                <a:spcPts val="0"/>
              </a:spcAft>
              <a:buClr>
                <a:schemeClr val="lt1"/>
              </a:buClr>
              <a:buSzPts val="5000"/>
              <a:buFont typeface="Montserrat ExtraBold"/>
              <a:buNone/>
              <a:defRPr sz="5000" b="0" i="0" u="none" strike="noStrike" cap="none">
                <a:solidFill>
                  <a:schemeClr val="lt1"/>
                </a:solidFill>
                <a:latin typeface="Montserrat ExtraBold"/>
                <a:ea typeface="Montserrat ExtraBold"/>
                <a:cs typeface="Montserrat ExtraBold"/>
                <a:sym typeface="Montserrat ExtraBold"/>
              </a:defRPr>
            </a:lvl1pPr>
            <a:lvl2pPr marL="914400" marR="0" lvl="1" indent="-228600" algn="l" rtl="0">
              <a:lnSpc>
                <a:spcPct val="115000"/>
              </a:lnSpc>
              <a:spcBef>
                <a:spcPts val="375"/>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2pPr>
            <a:lvl3pPr marL="1371600" marR="0" lvl="2" indent="-228600" algn="l" rtl="0">
              <a:lnSpc>
                <a:spcPct val="115000"/>
              </a:lnSpc>
              <a:spcBef>
                <a:spcPts val="375"/>
              </a:spcBef>
              <a:spcAft>
                <a:spcPts val="0"/>
              </a:spcAft>
              <a:buClr>
                <a:schemeClr val="lt1"/>
              </a:buClr>
              <a:buSzPts val="2450"/>
              <a:buFont typeface="Zilla Slab"/>
              <a:buNone/>
              <a:defRPr sz="2450" b="1" i="0" u="none" strike="noStrike" cap="none">
                <a:solidFill>
                  <a:schemeClr val="lt1"/>
                </a:solidFill>
                <a:latin typeface="Zilla Slab"/>
                <a:ea typeface="Zilla Slab"/>
                <a:cs typeface="Zilla Slab"/>
                <a:sym typeface="Zilla Slab"/>
              </a:defRPr>
            </a:lvl3pPr>
            <a:lvl4pPr marL="1828800" marR="0" lvl="3" indent="-228600" algn="l" rtl="0">
              <a:lnSpc>
                <a:spcPct val="115000"/>
              </a:lnSpc>
              <a:spcBef>
                <a:spcPts val="375"/>
              </a:spcBef>
              <a:spcAft>
                <a:spcPts val="0"/>
              </a:spcAft>
              <a:buClr>
                <a:schemeClr val="lt1"/>
              </a:buClr>
              <a:buSzPts val="2100"/>
              <a:buFont typeface="Zilla Slab SemiBold"/>
              <a:buNone/>
              <a:defRPr sz="2100" b="0" i="0" u="none" strike="noStrike" cap="none">
                <a:solidFill>
                  <a:schemeClr val="lt1"/>
                </a:solidFill>
                <a:latin typeface="Zilla Slab SemiBold"/>
                <a:ea typeface="Zilla Slab SemiBold"/>
                <a:cs typeface="Zilla Slab SemiBold"/>
                <a:sym typeface="Zilla Slab SemiBold"/>
              </a:defRPr>
            </a:lvl4pPr>
            <a:lvl5pPr marL="2286000" marR="0" lvl="4" indent="-228600" algn="l" rtl="0">
              <a:lnSpc>
                <a:spcPct val="115000"/>
              </a:lnSpc>
              <a:spcBef>
                <a:spcPts val="375"/>
              </a:spcBef>
              <a:spcAft>
                <a:spcPts val="0"/>
              </a:spcAft>
              <a:buClr>
                <a:schemeClr val="lt1"/>
              </a:buClr>
              <a:buSzPts val="1200"/>
              <a:buFont typeface="Zilla Slab"/>
              <a:buNone/>
              <a:defRPr sz="1200" b="1" i="0" u="none" strike="noStrike" cap="none">
                <a:solidFill>
                  <a:schemeClr val="lt1"/>
                </a:solidFill>
                <a:latin typeface="Zilla Slab"/>
                <a:ea typeface="Zilla Slab"/>
                <a:cs typeface="Zilla Slab"/>
                <a:sym typeface="Zilla Slab"/>
              </a:defRPr>
            </a:lvl5pPr>
            <a:lvl6pPr marL="2743200" marR="0" lvl="5" indent="-228600" algn="l" rtl="0">
              <a:lnSpc>
                <a:spcPct val="115000"/>
              </a:lnSpc>
              <a:spcBef>
                <a:spcPts val="375"/>
              </a:spcBef>
              <a:spcAft>
                <a:spcPts val="0"/>
              </a:spcAft>
              <a:buClr>
                <a:schemeClr val="lt1"/>
              </a:buClr>
              <a:buSzPts val="1200"/>
              <a:buFont typeface="Zilla Slab"/>
              <a:buNone/>
              <a:defRPr sz="1200" b="1" i="0" u="none" strike="noStrike" cap="none">
                <a:solidFill>
                  <a:schemeClr val="lt1"/>
                </a:solidFill>
                <a:latin typeface="Zilla Slab"/>
                <a:ea typeface="Zilla Slab"/>
                <a:cs typeface="Zilla Slab"/>
                <a:sym typeface="Zilla Slab"/>
              </a:defRPr>
            </a:lvl6pPr>
            <a:lvl7pPr marL="3200400" marR="0" lvl="6" indent="-228600" algn="l" rtl="0">
              <a:lnSpc>
                <a:spcPct val="115000"/>
              </a:lnSpc>
              <a:spcBef>
                <a:spcPts val="375"/>
              </a:spcBef>
              <a:spcAft>
                <a:spcPts val="0"/>
              </a:spcAft>
              <a:buClr>
                <a:schemeClr val="lt1"/>
              </a:buClr>
              <a:buSzPts val="1200"/>
              <a:buFont typeface="Zilla Slab"/>
              <a:buNone/>
              <a:defRPr sz="1200" b="1" i="0" u="none" strike="noStrike" cap="none">
                <a:solidFill>
                  <a:schemeClr val="lt1"/>
                </a:solidFill>
                <a:latin typeface="Zilla Slab"/>
                <a:ea typeface="Zilla Slab"/>
                <a:cs typeface="Zilla Slab"/>
                <a:sym typeface="Zilla Slab"/>
              </a:defRPr>
            </a:lvl7pPr>
            <a:lvl8pPr marL="3657600" marR="0" lvl="7" indent="-228600" algn="l" rtl="0">
              <a:lnSpc>
                <a:spcPct val="115000"/>
              </a:lnSpc>
              <a:spcBef>
                <a:spcPts val="375"/>
              </a:spcBef>
              <a:spcAft>
                <a:spcPts val="0"/>
              </a:spcAft>
              <a:buClr>
                <a:schemeClr val="lt1"/>
              </a:buClr>
              <a:buSzPts val="1200"/>
              <a:buFont typeface="Zilla Slab"/>
              <a:buNone/>
              <a:defRPr sz="1200" b="1" i="0" u="none" strike="noStrike" cap="none">
                <a:solidFill>
                  <a:schemeClr val="lt1"/>
                </a:solidFill>
                <a:latin typeface="Zilla Slab"/>
                <a:ea typeface="Zilla Slab"/>
                <a:cs typeface="Zilla Slab"/>
                <a:sym typeface="Zilla Slab"/>
              </a:defRPr>
            </a:lvl8pPr>
            <a:lvl9pPr marL="4114800" marR="0" lvl="8" indent="-228600" algn="l" rtl="0">
              <a:lnSpc>
                <a:spcPct val="115000"/>
              </a:lnSpc>
              <a:spcBef>
                <a:spcPts val="375"/>
              </a:spcBef>
              <a:spcAft>
                <a:spcPts val="0"/>
              </a:spcAft>
              <a:buClr>
                <a:schemeClr val="lt1"/>
              </a:buClr>
              <a:buSzPts val="1200"/>
              <a:buFont typeface="Zilla Slab"/>
              <a:buNone/>
              <a:defRPr sz="1200" b="1" i="0" u="none" strike="noStrike" cap="none">
                <a:solidFill>
                  <a:schemeClr val="lt1"/>
                </a:solidFill>
                <a:latin typeface="Zilla Slab"/>
                <a:ea typeface="Zilla Slab"/>
                <a:cs typeface="Zilla Slab"/>
                <a:sym typeface="Zilla Slab"/>
              </a:defRPr>
            </a:lvl9pPr>
          </a:lstStyle>
          <a:p>
            <a:endParaRPr/>
          </a:p>
        </p:txBody>
      </p:sp>
      <p:sp>
        <p:nvSpPr>
          <p:cNvPr id="57" name="Google Shape;57;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solidFill>
                  <a:schemeClr val="lt1"/>
                </a:solidFill>
                <a:latin typeface="Montserrat ExtraBold"/>
                <a:ea typeface="Montserrat ExtraBold"/>
                <a:cs typeface="Montserrat ExtraBold"/>
                <a:sym typeface="Montserrat ExtraBold"/>
              </a:defRPr>
            </a:lvl1pPr>
            <a:lvl2pPr lvl="1" rtl="0">
              <a:buNone/>
              <a:defRPr sz="1300">
                <a:solidFill>
                  <a:schemeClr val="lt1"/>
                </a:solidFill>
                <a:latin typeface="Montserrat ExtraBold"/>
                <a:ea typeface="Montserrat ExtraBold"/>
                <a:cs typeface="Montserrat ExtraBold"/>
                <a:sym typeface="Montserrat ExtraBold"/>
              </a:defRPr>
            </a:lvl2pPr>
            <a:lvl3pPr lvl="2" rtl="0">
              <a:buNone/>
              <a:defRPr sz="1300">
                <a:solidFill>
                  <a:schemeClr val="lt1"/>
                </a:solidFill>
                <a:latin typeface="Montserrat ExtraBold"/>
                <a:ea typeface="Montserrat ExtraBold"/>
                <a:cs typeface="Montserrat ExtraBold"/>
                <a:sym typeface="Montserrat ExtraBold"/>
              </a:defRPr>
            </a:lvl3pPr>
            <a:lvl4pPr lvl="3" rtl="0">
              <a:buNone/>
              <a:defRPr sz="1300">
                <a:solidFill>
                  <a:schemeClr val="lt1"/>
                </a:solidFill>
                <a:latin typeface="Montserrat ExtraBold"/>
                <a:ea typeface="Montserrat ExtraBold"/>
                <a:cs typeface="Montserrat ExtraBold"/>
                <a:sym typeface="Montserrat ExtraBold"/>
              </a:defRPr>
            </a:lvl4pPr>
            <a:lvl5pPr lvl="4" rtl="0">
              <a:buNone/>
              <a:defRPr sz="1300">
                <a:solidFill>
                  <a:schemeClr val="lt1"/>
                </a:solidFill>
                <a:latin typeface="Montserrat ExtraBold"/>
                <a:ea typeface="Montserrat ExtraBold"/>
                <a:cs typeface="Montserrat ExtraBold"/>
                <a:sym typeface="Montserrat ExtraBold"/>
              </a:defRPr>
            </a:lvl5pPr>
            <a:lvl6pPr lvl="5" rtl="0">
              <a:buNone/>
              <a:defRPr sz="1300">
                <a:solidFill>
                  <a:schemeClr val="lt1"/>
                </a:solidFill>
                <a:latin typeface="Montserrat ExtraBold"/>
                <a:ea typeface="Montserrat ExtraBold"/>
                <a:cs typeface="Montserrat ExtraBold"/>
                <a:sym typeface="Montserrat ExtraBold"/>
              </a:defRPr>
            </a:lvl6pPr>
            <a:lvl7pPr lvl="6" rtl="0">
              <a:buNone/>
              <a:defRPr sz="1300">
                <a:solidFill>
                  <a:schemeClr val="lt1"/>
                </a:solidFill>
                <a:latin typeface="Montserrat ExtraBold"/>
                <a:ea typeface="Montserrat ExtraBold"/>
                <a:cs typeface="Montserrat ExtraBold"/>
                <a:sym typeface="Montserrat ExtraBold"/>
              </a:defRPr>
            </a:lvl7pPr>
            <a:lvl8pPr lvl="7" rtl="0">
              <a:buNone/>
              <a:defRPr sz="1300">
                <a:solidFill>
                  <a:schemeClr val="lt1"/>
                </a:solidFill>
                <a:latin typeface="Montserrat ExtraBold"/>
                <a:ea typeface="Montserrat ExtraBold"/>
                <a:cs typeface="Montserrat ExtraBold"/>
                <a:sym typeface="Montserrat ExtraBold"/>
              </a:defRPr>
            </a:lvl8pPr>
            <a:lvl9pPr lvl="8" rtl="0">
              <a:buNone/>
              <a:defRPr sz="1300">
                <a:solidFill>
                  <a:schemeClr val="lt1"/>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1281082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3"/>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54019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 Headlines">
  <p:cSld name="CAP Headlines">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1534333" y="767947"/>
            <a:ext cx="6418200" cy="10521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chemeClr val="dk2"/>
              </a:buClr>
              <a:buSzPts val="3000"/>
              <a:buFont typeface="Montserrat ExtraBold"/>
              <a:buNone/>
              <a:defRPr sz="30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1" name="Google Shape;91;p19"/>
          <p:cNvSpPr txBox="1">
            <a:spLocks noGrp="1"/>
          </p:cNvSpPr>
          <p:nvPr>
            <p:ph type="body" idx="1"/>
          </p:nvPr>
        </p:nvSpPr>
        <p:spPr>
          <a:xfrm>
            <a:off x="1534333" y="1382641"/>
            <a:ext cx="6418200" cy="2308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chemeClr val="dk1"/>
              </a:buClr>
              <a:buSzPts val="2600"/>
              <a:buFont typeface="Montserrat"/>
              <a:buNone/>
              <a:defRPr sz="2600" b="1" i="0" u="none" strike="noStrike" cap="none">
                <a:solidFill>
                  <a:schemeClr val="dk1"/>
                </a:solidFill>
                <a:latin typeface="Montserrat"/>
                <a:ea typeface="Montserrat"/>
                <a:cs typeface="Montserrat"/>
                <a:sym typeface="Montserrat"/>
              </a:defRPr>
            </a:lvl1pPr>
            <a:lvl2pPr marL="914400" marR="0" lvl="1" indent="-228600" algn="l" rtl="0">
              <a:lnSpc>
                <a:spcPct val="100000"/>
              </a:lnSpc>
              <a:spcBef>
                <a:spcPts val="375"/>
              </a:spcBef>
              <a:spcAft>
                <a:spcPts val="0"/>
              </a:spcAft>
              <a:buClr>
                <a:schemeClr val="dk1"/>
              </a:buClr>
              <a:buSzPts val="2500"/>
              <a:buFont typeface="Zilla Slab"/>
              <a:buNone/>
              <a:defRPr sz="2500" b="1" i="0" u="none" strike="noStrike" cap="none">
                <a:solidFill>
                  <a:schemeClr val="dk1"/>
                </a:solidFill>
                <a:latin typeface="Zilla Slab"/>
                <a:ea typeface="Zilla Slab"/>
                <a:cs typeface="Zilla Slab"/>
                <a:sym typeface="Zilla Slab"/>
              </a:defRPr>
            </a:lvl2pPr>
            <a:lvl3pPr marL="1371600" marR="0" lvl="2" indent="-228600" algn="l" rtl="0">
              <a:lnSpc>
                <a:spcPct val="100000"/>
              </a:lnSpc>
              <a:spcBef>
                <a:spcPts val="375"/>
              </a:spcBef>
              <a:spcAft>
                <a:spcPts val="0"/>
              </a:spcAft>
              <a:buClr>
                <a:schemeClr val="dk1"/>
              </a:buClr>
              <a:buSzPts val="2250"/>
              <a:buFont typeface="Zilla Slab Medium"/>
              <a:buNone/>
              <a:defRPr sz="2250" b="0" i="0" u="none" strike="noStrike" cap="none">
                <a:solidFill>
                  <a:schemeClr val="dk1"/>
                </a:solidFill>
                <a:latin typeface="Zilla Slab Medium"/>
                <a:ea typeface="Zilla Slab Medium"/>
                <a:cs typeface="Zilla Slab Medium"/>
                <a:sym typeface="Zilla Slab Medium"/>
              </a:defRPr>
            </a:lvl3pPr>
            <a:lvl4pPr marL="1828800" marR="0" lvl="3" indent="-228600" algn="l" rtl="0">
              <a:lnSpc>
                <a:spcPct val="100000"/>
              </a:lnSpc>
              <a:spcBef>
                <a:spcPts val="375"/>
              </a:spcBef>
              <a:spcAft>
                <a:spcPts val="0"/>
              </a:spcAft>
              <a:buClr>
                <a:schemeClr val="dk1"/>
              </a:buClr>
              <a:buSzPts val="1800"/>
              <a:buFont typeface="Zilla Slab Medium"/>
              <a:buNone/>
              <a:defRPr sz="1800" b="0" i="0" u="none" strike="noStrike" cap="none">
                <a:solidFill>
                  <a:schemeClr val="dk1"/>
                </a:solidFill>
                <a:latin typeface="Zilla Slab Medium"/>
                <a:ea typeface="Zilla Slab Medium"/>
                <a:cs typeface="Zilla Slab Medium"/>
                <a:sym typeface="Zilla Slab Medium"/>
              </a:defRPr>
            </a:lvl4pPr>
            <a:lvl5pPr marL="2286000" marR="0" lvl="4" indent="-228600" algn="l" rtl="0">
              <a:lnSpc>
                <a:spcPct val="10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5pPr>
            <a:lvl6pPr marL="2743200" marR="0" lvl="5" indent="-228600" algn="l" rtl="0">
              <a:lnSpc>
                <a:spcPct val="10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6pPr>
            <a:lvl7pPr marL="3200400" marR="0" lvl="6" indent="-228600" algn="l" rtl="0">
              <a:lnSpc>
                <a:spcPct val="10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7pPr>
            <a:lvl8pPr marL="3657600" marR="0" lvl="7" indent="-228600" algn="l" rtl="0">
              <a:lnSpc>
                <a:spcPct val="10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8pPr>
            <a:lvl9pPr marL="4114800" marR="0" lvl="8" indent="-228600" algn="l" rtl="0">
              <a:lnSpc>
                <a:spcPct val="10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9pPr>
          </a:lstStyle>
          <a:p>
            <a:endParaRPr/>
          </a:p>
        </p:txBody>
      </p:sp>
      <p:sp>
        <p:nvSpPr>
          <p:cNvPr id="92" name="Google Shape;92;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chemeClr val="dk1"/>
                </a:solidFill>
                <a:latin typeface="Montserrat"/>
                <a:ea typeface="Montserrat"/>
                <a:cs typeface="Montserrat"/>
                <a:sym typeface="Montserrat"/>
              </a:defRPr>
            </a:lvl1pPr>
            <a:lvl2pPr lvl="1" rtl="0">
              <a:buNone/>
              <a:defRPr>
                <a:solidFill>
                  <a:schemeClr val="dk1"/>
                </a:solidFill>
                <a:latin typeface="Montserrat"/>
                <a:ea typeface="Montserrat"/>
                <a:cs typeface="Montserrat"/>
                <a:sym typeface="Montserrat"/>
              </a:defRPr>
            </a:lvl2pPr>
            <a:lvl3pPr lvl="2" rtl="0">
              <a:buNone/>
              <a:defRPr>
                <a:solidFill>
                  <a:schemeClr val="dk1"/>
                </a:solidFill>
                <a:latin typeface="Montserrat"/>
                <a:ea typeface="Montserrat"/>
                <a:cs typeface="Montserrat"/>
                <a:sym typeface="Montserrat"/>
              </a:defRPr>
            </a:lvl3pPr>
            <a:lvl4pPr lvl="3" rtl="0">
              <a:buNone/>
              <a:defRPr>
                <a:solidFill>
                  <a:schemeClr val="dk1"/>
                </a:solidFill>
                <a:latin typeface="Montserrat"/>
                <a:ea typeface="Montserrat"/>
                <a:cs typeface="Montserrat"/>
                <a:sym typeface="Montserrat"/>
              </a:defRPr>
            </a:lvl4pPr>
            <a:lvl5pPr lvl="4" rtl="0">
              <a:buNone/>
              <a:defRPr>
                <a:solidFill>
                  <a:schemeClr val="dk1"/>
                </a:solidFill>
                <a:latin typeface="Montserrat"/>
                <a:ea typeface="Montserrat"/>
                <a:cs typeface="Montserrat"/>
                <a:sym typeface="Montserrat"/>
              </a:defRPr>
            </a:lvl5pPr>
            <a:lvl6pPr lvl="5" rtl="0">
              <a:buNone/>
              <a:defRPr>
                <a:solidFill>
                  <a:schemeClr val="dk1"/>
                </a:solidFill>
                <a:latin typeface="Montserrat"/>
                <a:ea typeface="Montserrat"/>
                <a:cs typeface="Montserrat"/>
                <a:sym typeface="Montserrat"/>
              </a:defRPr>
            </a:lvl6pPr>
            <a:lvl7pPr lvl="6" rtl="0">
              <a:buNone/>
              <a:defRPr>
                <a:solidFill>
                  <a:schemeClr val="dk1"/>
                </a:solidFill>
                <a:latin typeface="Montserrat"/>
                <a:ea typeface="Montserrat"/>
                <a:cs typeface="Montserrat"/>
                <a:sym typeface="Montserrat"/>
              </a:defRPr>
            </a:lvl7pPr>
            <a:lvl8pPr lvl="7" rtl="0">
              <a:buNone/>
              <a:defRPr>
                <a:solidFill>
                  <a:schemeClr val="dk1"/>
                </a:solidFill>
                <a:latin typeface="Montserrat"/>
                <a:ea typeface="Montserrat"/>
                <a:cs typeface="Montserrat"/>
                <a:sym typeface="Montserrat"/>
              </a:defRPr>
            </a:lvl8pPr>
            <a:lvl9pPr lvl="8" rtl="0">
              <a:buNone/>
              <a:defRPr>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7104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Title and Content ">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1C5A328-7F6A-F4A2-21B4-FC4EEE01D3F7}"/>
              </a:ext>
            </a:extLst>
          </p:cNvPr>
          <p:cNvSpPr/>
          <p:nvPr/>
        </p:nvSpPr>
        <p:spPr>
          <a:xfrm>
            <a:off x="0" y="1"/>
            <a:ext cx="9144000" cy="734291"/>
          </a:xfrm>
          <a:prstGeom prst="rect">
            <a:avLst/>
          </a:prstGeom>
          <a:solidFill>
            <a:srgbClr val="204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Text Placeholder 6">
            <a:extLst>
              <a:ext uri="{FF2B5EF4-FFF2-40B4-BE49-F238E27FC236}">
                <a16:creationId xmlns:a16="http://schemas.microsoft.com/office/drawing/2014/main" id="{030BE226-9380-3D3B-D35E-7B654F162744}"/>
              </a:ext>
            </a:extLst>
          </p:cNvPr>
          <p:cNvSpPr>
            <a:spLocks noGrp="1"/>
          </p:cNvSpPr>
          <p:nvPr>
            <p:ph type="body" sz="quarter" idx="10"/>
          </p:nvPr>
        </p:nvSpPr>
        <p:spPr>
          <a:xfrm>
            <a:off x="342901" y="171450"/>
            <a:ext cx="8041481" cy="457200"/>
          </a:xfrm>
        </p:spPr>
        <p:txBody>
          <a:bodyPr>
            <a:noAutofit/>
          </a:bodyPr>
          <a:lstStyle>
            <a:lvl1pPr marL="0" indent="0">
              <a:buNone/>
              <a:defRPr sz="2700">
                <a:solidFill>
                  <a:schemeClr val="bg1"/>
                </a:solidFill>
                <a:latin typeface="+mj-lt"/>
              </a:defRPr>
            </a:lvl1pPr>
            <a:lvl2pPr>
              <a:defRPr sz="1500">
                <a:solidFill>
                  <a:schemeClr val="bg1"/>
                </a:solidFill>
                <a:latin typeface="+mj-lt"/>
              </a:defRPr>
            </a:lvl2pPr>
            <a:lvl3pPr>
              <a:defRPr sz="1500">
                <a:solidFill>
                  <a:schemeClr val="bg1"/>
                </a:solidFill>
                <a:latin typeface="+mj-lt"/>
              </a:defRPr>
            </a:lvl3pPr>
            <a:lvl4pPr>
              <a:defRPr sz="1500">
                <a:solidFill>
                  <a:schemeClr val="bg1"/>
                </a:solidFill>
                <a:latin typeface="+mj-lt"/>
              </a:defRPr>
            </a:lvl4pPr>
            <a:lvl5pPr>
              <a:defRPr sz="1500">
                <a:solidFill>
                  <a:schemeClr val="bg1"/>
                </a:solidFill>
                <a:latin typeface="+mj-lt"/>
              </a:defRPr>
            </a:lvl5pPr>
          </a:lstStyle>
          <a:p>
            <a:pPr lvl="0"/>
            <a:r>
              <a:rPr lang="en-US"/>
              <a:t>Click to edit Master text styles</a:t>
            </a:r>
          </a:p>
        </p:txBody>
      </p:sp>
      <p:pic>
        <p:nvPicPr>
          <p:cNvPr id="3" name="Picture 2" descr="A close-up of a logo&#10;&#10;Description automatically generated">
            <a:extLst>
              <a:ext uri="{FF2B5EF4-FFF2-40B4-BE49-F238E27FC236}">
                <a16:creationId xmlns:a16="http://schemas.microsoft.com/office/drawing/2014/main" id="{5BD60BF8-A7C0-C4F6-1AAC-ECDCD7C817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86" y="4471842"/>
            <a:ext cx="1295915" cy="597190"/>
          </a:xfrm>
          <a:prstGeom prst="rect">
            <a:avLst/>
          </a:prstGeom>
        </p:spPr>
      </p:pic>
      <p:sp>
        <p:nvSpPr>
          <p:cNvPr id="5" name="Content Placeholder 4">
            <a:extLst>
              <a:ext uri="{FF2B5EF4-FFF2-40B4-BE49-F238E27FC236}">
                <a16:creationId xmlns:a16="http://schemas.microsoft.com/office/drawing/2014/main" id="{053C4CEF-B016-A1D9-7F21-C55D09DDB67C}"/>
              </a:ext>
            </a:extLst>
          </p:cNvPr>
          <p:cNvSpPr>
            <a:spLocks noGrp="1"/>
          </p:cNvSpPr>
          <p:nvPr>
            <p:ph sz="quarter" idx="11"/>
          </p:nvPr>
        </p:nvSpPr>
        <p:spPr>
          <a:xfrm>
            <a:off x="457201" y="1039416"/>
            <a:ext cx="7927181" cy="3432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4032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1-Line Hed &amp; Para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9BAF-7D99-A249-AFC7-E47DCB504B21}"/>
              </a:ext>
            </a:extLst>
          </p:cNvPr>
          <p:cNvSpPr>
            <a:spLocks noGrp="1"/>
          </p:cNvSpPr>
          <p:nvPr>
            <p:ph type="title" hasCustomPrompt="1"/>
          </p:nvPr>
        </p:nvSpPr>
        <p:spPr>
          <a:xfrm>
            <a:off x="777240" y="1021080"/>
            <a:ext cx="7543800" cy="793138"/>
          </a:xfrm>
          <a:prstGeom prst="rect">
            <a:avLst/>
          </a:prstGeom>
        </p:spPr>
        <p:txBody>
          <a:bodyPr lIns="0" tIns="0" rIns="0" bIns="0" anchor="t" anchorCtr="0"/>
          <a:lstStyle>
            <a:lvl1pPr>
              <a:lnSpc>
                <a:spcPct val="70000"/>
              </a:lnSpc>
              <a:defRPr sz="3000" b="1" i="0">
                <a:latin typeface="Verdana Bold"/>
              </a:defRPr>
            </a:lvl1pPr>
          </a:lstStyle>
          <a:p>
            <a:r>
              <a:rPr lang="en-US"/>
              <a:t>1-Line Headline Here</a:t>
            </a:r>
          </a:p>
        </p:txBody>
      </p:sp>
      <p:sp>
        <p:nvSpPr>
          <p:cNvPr id="3" name="Text Placeholder 2">
            <a:extLst>
              <a:ext uri="{FF2B5EF4-FFF2-40B4-BE49-F238E27FC236}">
                <a16:creationId xmlns:a16="http://schemas.microsoft.com/office/drawing/2014/main" id="{EBCB719A-F0E0-FD49-8262-6EEBC0D59516}"/>
              </a:ext>
            </a:extLst>
          </p:cNvPr>
          <p:cNvSpPr>
            <a:spLocks noGrp="1"/>
          </p:cNvSpPr>
          <p:nvPr>
            <p:ph type="body" idx="1" hasCustomPrompt="1"/>
          </p:nvPr>
        </p:nvSpPr>
        <p:spPr>
          <a:xfrm>
            <a:off x="800100" y="1642596"/>
            <a:ext cx="7543800" cy="1964144"/>
          </a:xfrm>
          <a:prstGeom prst="rect">
            <a:avLst/>
          </a:prstGeom>
        </p:spPr>
        <p:txBody>
          <a:bodyPr lIns="0" tIns="0" rIns="0" bIns="0"/>
          <a:lstStyle>
            <a:lvl1pPr marL="0" indent="0">
              <a:lnSpc>
                <a:spcPct val="100000"/>
              </a:lnSpc>
              <a:buNone/>
              <a:defRPr sz="1500" b="0" i="0">
                <a:solidFill>
                  <a:schemeClr val="tx1"/>
                </a:solidFill>
                <a:latin typeface="Georgia Regular" panose="02040502050405020303" pitchFamily="18"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US"/>
              <a:t>Type copy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a:t>
            </a:r>
            <a:r>
              <a:rPr lang="en-US" err="1"/>
              <a:t>vehicula</a:t>
            </a:r>
            <a:r>
              <a:rPr lang="en-US"/>
              <a:t> dui in </a:t>
            </a:r>
            <a:r>
              <a:rPr lang="en-US" err="1"/>
              <a:t>neque</a:t>
            </a:r>
            <a:r>
              <a:rPr lang="en-US"/>
              <a:t> </a:t>
            </a:r>
            <a:r>
              <a:rPr lang="en-US" err="1"/>
              <a:t>dignissim</a:t>
            </a:r>
            <a:r>
              <a:rPr lang="en-US"/>
              <a:t>, in </a:t>
            </a:r>
            <a:r>
              <a:rPr lang="en-US" err="1"/>
              <a:t>aliquet</a:t>
            </a:r>
            <a:r>
              <a:rPr lang="en-US"/>
              <a:t> </a:t>
            </a:r>
            <a:r>
              <a:rPr lang="en-US" err="1"/>
              <a:t>nisl</a:t>
            </a:r>
            <a:r>
              <a:rPr lang="en-US"/>
              <a:t> </a:t>
            </a:r>
            <a:r>
              <a:rPr lang="en-US" err="1"/>
              <a:t>varius</a:t>
            </a:r>
            <a:r>
              <a:rPr lang="en-US"/>
              <a:t>. </a:t>
            </a:r>
            <a:r>
              <a:rPr lang="en-US" err="1"/>
              <a:t>Sed</a:t>
            </a:r>
            <a:r>
              <a:rPr lang="en-US"/>
              <a:t> a </a:t>
            </a:r>
            <a:r>
              <a:rPr lang="en-US" err="1"/>
              <a:t>erat</a:t>
            </a:r>
            <a:r>
              <a:rPr lang="en-US"/>
              <a:t> </a:t>
            </a:r>
            <a:r>
              <a:rPr lang="en-US" err="1"/>
              <a:t>ut</a:t>
            </a:r>
            <a:r>
              <a:rPr lang="en-US"/>
              <a:t> magna </a:t>
            </a:r>
            <a:r>
              <a:rPr lang="en-US" err="1"/>
              <a:t>vulputate</a:t>
            </a:r>
            <a:r>
              <a:rPr lang="en-US"/>
              <a:t> </a:t>
            </a:r>
            <a:r>
              <a:rPr lang="en-US" err="1"/>
              <a:t>feugiat</a:t>
            </a:r>
            <a:r>
              <a:rPr lang="en-US"/>
              <a:t>. </a:t>
            </a:r>
            <a:r>
              <a:rPr lang="en-US" err="1"/>
              <a:t>Quisque</a:t>
            </a:r>
            <a:r>
              <a:rPr lang="en-US"/>
              <a:t> </a:t>
            </a:r>
            <a:r>
              <a:rPr lang="en-US" err="1"/>
              <a:t>varius</a:t>
            </a:r>
            <a:r>
              <a:rPr lang="en-US"/>
              <a:t> libero </a:t>
            </a:r>
            <a:r>
              <a:rPr lang="en-US" err="1"/>
              <a:t>placerat</a:t>
            </a:r>
            <a:r>
              <a:rPr lang="en-US"/>
              <a:t> </a:t>
            </a:r>
            <a:r>
              <a:rPr lang="en-US" err="1"/>
              <a:t>erat</a:t>
            </a:r>
            <a:r>
              <a:rPr lang="en-US"/>
              <a:t> </a:t>
            </a:r>
            <a:r>
              <a:rPr lang="en-US" err="1"/>
              <a:t>lobortis</a:t>
            </a:r>
            <a:r>
              <a:rPr lang="en-US"/>
              <a:t> </a:t>
            </a:r>
            <a:r>
              <a:rPr lang="en-US" err="1"/>
              <a:t>congue</a:t>
            </a:r>
            <a:r>
              <a:rPr lang="en-US"/>
              <a:t>. Integer a </a:t>
            </a:r>
            <a:r>
              <a:rPr lang="en-US" err="1"/>
              <a:t>arcu</a:t>
            </a:r>
            <a:r>
              <a:rPr lang="en-US"/>
              <a:t> </a:t>
            </a:r>
            <a:r>
              <a:rPr lang="en-US" err="1"/>
              <a:t>vel</a:t>
            </a:r>
            <a:r>
              <a:rPr lang="en-US"/>
              <a:t> ante </a:t>
            </a:r>
            <a:r>
              <a:rPr lang="en-US" err="1"/>
              <a:t>bibendum</a:t>
            </a:r>
            <a:r>
              <a:rPr lang="en-US"/>
              <a:t> </a:t>
            </a:r>
            <a:r>
              <a:rPr lang="en-US" err="1"/>
              <a:t>scelerisque</a:t>
            </a:r>
            <a:r>
              <a:rPr lang="en-US"/>
              <a:t>. </a:t>
            </a:r>
          </a:p>
          <a:p>
            <a:r>
              <a:rPr lang="en-US"/>
              <a:t>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Integer ante </a:t>
            </a:r>
            <a:r>
              <a:rPr lang="en-US" err="1"/>
              <a:t>eros</a:t>
            </a:r>
            <a:r>
              <a:rPr lang="en-US"/>
              <a:t>, </a:t>
            </a:r>
            <a:r>
              <a:rPr lang="en-US" err="1"/>
              <a:t>lobortis</a:t>
            </a:r>
            <a:r>
              <a:rPr lang="en-US"/>
              <a:t> </a:t>
            </a:r>
            <a:r>
              <a:rPr lang="en-US" err="1"/>
              <a:t>ultrices</a:t>
            </a:r>
            <a:r>
              <a:rPr lang="en-US"/>
              <a:t> libero id, </a:t>
            </a:r>
            <a:r>
              <a:rPr lang="en-US" err="1"/>
              <a:t>fringilla</a:t>
            </a:r>
            <a:r>
              <a:rPr lang="en-US"/>
              <a:t> </a:t>
            </a:r>
            <a:r>
              <a:rPr lang="en-US" err="1"/>
              <a:t>congue</a:t>
            </a:r>
            <a:r>
              <a:rPr lang="en-US"/>
              <a:t> dolor. </a:t>
            </a:r>
            <a:r>
              <a:rPr lang="en-US" err="1"/>
              <a:t>Sed</a:t>
            </a:r>
            <a:r>
              <a:rPr lang="en-US"/>
              <a:t> </a:t>
            </a:r>
            <a:r>
              <a:rPr lang="en-US" err="1"/>
              <a:t>nec</a:t>
            </a:r>
            <a:r>
              <a:rPr lang="en-US"/>
              <a:t> </a:t>
            </a:r>
            <a:r>
              <a:rPr lang="en-US" err="1"/>
              <a:t>lectus</a:t>
            </a:r>
            <a:r>
              <a:rPr lang="en-US"/>
              <a:t> </a:t>
            </a:r>
            <a:r>
              <a:rPr lang="en-US" err="1"/>
              <a:t>tellus</a:t>
            </a:r>
            <a:r>
              <a:rPr lang="en-US"/>
              <a:t>. </a:t>
            </a:r>
            <a:r>
              <a:rPr lang="en-US" err="1"/>
              <a:t>Curabitur</a:t>
            </a:r>
            <a:r>
              <a:rPr lang="en-US"/>
              <a:t> </a:t>
            </a:r>
            <a:r>
              <a:rPr lang="en-US" err="1"/>
              <a:t>eu</a:t>
            </a:r>
            <a:r>
              <a:rPr lang="en-US"/>
              <a:t> </a:t>
            </a:r>
            <a:r>
              <a:rPr lang="en-US" err="1"/>
              <a:t>lectus</a:t>
            </a:r>
            <a:r>
              <a:rPr lang="en-US"/>
              <a:t> </a:t>
            </a:r>
            <a:r>
              <a:rPr lang="en-US" err="1"/>
              <a:t>vel</a:t>
            </a:r>
            <a:r>
              <a:rPr lang="en-US"/>
              <a:t> ante </a:t>
            </a:r>
            <a:r>
              <a:rPr lang="en-US" err="1"/>
              <a:t>luctus</a:t>
            </a:r>
            <a:r>
              <a:rPr lang="en-US"/>
              <a:t> </a:t>
            </a:r>
            <a:r>
              <a:rPr lang="en-US" err="1"/>
              <a:t>condimentum</a:t>
            </a:r>
            <a:r>
              <a:rPr lang="en-US"/>
              <a:t>. </a:t>
            </a:r>
          </a:p>
        </p:txBody>
      </p:sp>
      <p:sp>
        <p:nvSpPr>
          <p:cNvPr id="4" name="Slide Number Placeholder 3">
            <a:extLst>
              <a:ext uri="{FF2B5EF4-FFF2-40B4-BE49-F238E27FC236}">
                <a16:creationId xmlns:a16="http://schemas.microsoft.com/office/drawing/2014/main" id="{7BEAAA66-D45D-F344-B196-AC141CC3F799}"/>
              </a:ext>
            </a:extLst>
          </p:cNvPr>
          <p:cNvSpPr>
            <a:spLocks noGrp="1"/>
          </p:cNvSpPr>
          <p:nvPr>
            <p:ph type="sldNum" sz="quarter" idx="10"/>
          </p:nvPr>
        </p:nvSpPr>
        <p:spPr/>
        <p:txBody>
          <a:bodyPr/>
          <a:lstStyle/>
          <a:p>
            <a:fld id="{88AEDF26-E5C1-7243-A0E0-6304CF8365AC}" type="slidenum">
              <a:rPr lang="en-US" smtClean="0"/>
              <a:pPr/>
              <a:t>‹#›</a:t>
            </a:fld>
            <a:endParaRPr lang="en-US"/>
          </a:p>
        </p:txBody>
      </p:sp>
    </p:spTree>
    <p:extLst>
      <p:ext uri="{BB962C8B-B14F-4D97-AF65-F5344CB8AC3E}">
        <p14:creationId xmlns:p14="http://schemas.microsoft.com/office/powerpoint/2010/main" val="3163130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872674"/>
            <a:ext cx="8077200" cy="584776"/>
          </a:xfrm>
          <a:prstGeom prst="rect">
            <a:avLst/>
          </a:prstGeom>
        </p:spPr>
        <p:txBody>
          <a:bodyPr vert="horz" anchor="b">
            <a:spAutoFit/>
          </a:bodyPr>
          <a:lstStyle>
            <a:lvl1pPr>
              <a:defRPr sz="3200" b="0" i="0">
                <a:latin typeface="Helvetica Neue Bold Condensed"/>
                <a:cs typeface="Helvetica Neue Bold Condensed"/>
              </a:defRPr>
            </a:lvl1pPr>
          </a:lstStyle>
          <a:p>
            <a:r>
              <a:rPr lang="en-US"/>
              <a:t>Click to add Section Title</a:t>
            </a:r>
          </a:p>
        </p:txBody>
      </p:sp>
      <p:sp>
        <p:nvSpPr>
          <p:cNvPr id="5" name="Text Placeholder 3"/>
          <p:cNvSpPr>
            <a:spLocks noGrp="1"/>
          </p:cNvSpPr>
          <p:nvPr>
            <p:ph type="body" sz="half" idx="11" hasCustomPrompt="1"/>
          </p:nvPr>
        </p:nvSpPr>
        <p:spPr>
          <a:xfrm>
            <a:off x="2362200" y="114301"/>
            <a:ext cx="6172200" cy="628649"/>
          </a:xfrm>
          <a:prstGeom prst="rect">
            <a:avLst/>
          </a:prstGeom>
        </p:spPr>
        <p:txBody>
          <a:bodyPr anchor="b">
            <a:normAutofit/>
          </a:bodyPr>
          <a:lstStyle>
            <a:lvl1pPr marL="0" indent="0" algn="r">
              <a:buNone/>
              <a:defRPr sz="2200" b="0" i="0">
                <a:solidFill>
                  <a:srgbClr val="AD0000"/>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Presentation Title</a:t>
            </a:r>
          </a:p>
        </p:txBody>
      </p:sp>
    </p:spTree>
    <p:extLst>
      <p:ext uri="{BB962C8B-B14F-4D97-AF65-F5344CB8AC3E}">
        <p14:creationId xmlns:p14="http://schemas.microsoft.com/office/powerpoint/2010/main" val="767943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46E70B-651B-51FE-2C9F-97FF7C9924CB}"/>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4" name="Google Shape;187;p34">
            <a:extLst>
              <a:ext uri="{FF2B5EF4-FFF2-40B4-BE49-F238E27FC236}">
                <a16:creationId xmlns:a16="http://schemas.microsoft.com/office/drawing/2014/main" id="{C09FCCD0-6432-241D-EC03-2C0695927511}"/>
              </a:ext>
            </a:extLst>
          </p:cNvPr>
          <p:cNvPicPr preferRelativeResize="0"/>
          <p:nvPr userDrawn="1"/>
        </p:nvPicPr>
        <p:blipFill>
          <a:blip r:embed="rId2">
            <a:alphaModFix/>
          </a:blip>
          <a:stretch>
            <a:fillRect/>
          </a:stretch>
        </p:blipFill>
        <p:spPr>
          <a:xfrm>
            <a:off x="6984075" y="216075"/>
            <a:ext cx="1709174" cy="249525"/>
          </a:xfrm>
          <a:prstGeom prst="rect">
            <a:avLst/>
          </a:prstGeom>
          <a:noFill/>
          <a:ln>
            <a:noFill/>
          </a:ln>
        </p:spPr>
      </p:pic>
      <p:sp>
        <p:nvSpPr>
          <p:cNvPr id="7" name="Google Shape;90;p19">
            <a:extLst>
              <a:ext uri="{FF2B5EF4-FFF2-40B4-BE49-F238E27FC236}">
                <a16:creationId xmlns:a16="http://schemas.microsoft.com/office/drawing/2014/main" id="{FF111984-2FAD-EC7E-8AF5-BA5BC494F406}"/>
              </a:ext>
            </a:extLst>
          </p:cNvPr>
          <p:cNvSpPr txBox="1">
            <a:spLocks noGrp="1"/>
          </p:cNvSpPr>
          <p:nvPr>
            <p:ph type="title"/>
          </p:nvPr>
        </p:nvSpPr>
        <p:spPr>
          <a:xfrm>
            <a:off x="358339" y="138235"/>
            <a:ext cx="6302746" cy="402611"/>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chemeClr val="dk2"/>
              </a:buClr>
              <a:buSzPts val="30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91;p19">
            <a:extLst>
              <a:ext uri="{FF2B5EF4-FFF2-40B4-BE49-F238E27FC236}">
                <a16:creationId xmlns:a16="http://schemas.microsoft.com/office/drawing/2014/main" id="{3CD6EFA9-800D-88D6-FC19-CD369B7ED382}"/>
              </a:ext>
            </a:extLst>
          </p:cNvPr>
          <p:cNvSpPr txBox="1">
            <a:spLocks noGrp="1"/>
          </p:cNvSpPr>
          <p:nvPr>
            <p:ph type="body" idx="1"/>
          </p:nvPr>
        </p:nvSpPr>
        <p:spPr>
          <a:xfrm>
            <a:off x="358339" y="409573"/>
            <a:ext cx="8334910" cy="629039"/>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750"/>
              </a:spcBef>
              <a:spcAft>
                <a:spcPts val="0"/>
              </a:spcAft>
              <a:buClr>
                <a:schemeClr val="dk1"/>
              </a:buClr>
              <a:buSzPts val="2600"/>
              <a:buFont typeface="Montserrat"/>
              <a:buNone/>
              <a:defRPr sz="1200" b="0" i="0" u="none" strike="noStrike" cap="none">
                <a:solidFill>
                  <a:schemeClr val="dk1"/>
                </a:solidFill>
                <a:latin typeface="Montserrat"/>
                <a:ea typeface="Montserrat"/>
                <a:cs typeface="Montserrat"/>
                <a:sym typeface="Montserrat"/>
              </a:defRPr>
            </a:lvl1pPr>
            <a:lvl2pPr marL="914400" marR="0" lvl="1" indent="-228600" algn="l" rtl="0">
              <a:lnSpc>
                <a:spcPct val="100000"/>
              </a:lnSpc>
              <a:spcBef>
                <a:spcPts val="375"/>
              </a:spcBef>
              <a:spcAft>
                <a:spcPts val="0"/>
              </a:spcAft>
              <a:buClr>
                <a:schemeClr val="dk1"/>
              </a:buClr>
              <a:buSzPts val="2500"/>
              <a:buFont typeface="Zilla Slab"/>
              <a:buNone/>
              <a:defRPr sz="2500" b="1" i="0" u="none" strike="noStrike" cap="none">
                <a:solidFill>
                  <a:schemeClr val="dk1"/>
                </a:solidFill>
                <a:latin typeface="Zilla Slab"/>
                <a:ea typeface="Zilla Slab"/>
                <a:cs typeface="Zilla Slab"/>
                <a:sym typeface="Zilla Slab"/>
              </a:defRPr>
            </a:lvl2pPr>
            <a:lvl3pPr marL="1371600" marR="0" lvl="2" indent="-228600" algn="l" rtl="0">
              <a:lnSpc>
                <a:spcPct val="100000"/>
              </a:lnSpc>
              <a:spcBef>
                <a:spcPts val="375"/>
              </a:spcBef>
              <a:spcAft>
                <a:spcPts val="0"/>
              </a:spcAft>
              <a:buClr>
                <a:schemeClr val="dk1"/>
              </a:buClr>
              <a:buSzPts val="2250"/>
              <a:buFont typeface="Zilla Slab Medium"/>
              <a:buNone/>
              <a:defRPr sz="2250" b="0" i="0" u="none" strike="noStrike" cap="none">
                <a:solidFill>
                  <a:schemeClr val="dk1"/>
                </a:solidFill>
                <a:latin typeface="Zilla Slab Medium"/>
                <a:ea typeface="Zilla Slab Medium"/>
                <a:cs typeface="Zilla Slab Medium"/>
                <a:sym typeface="Zilla Slab Medium"/>
              </a:defRPr>
            </a:lvl3pPr>
            <a:lvl4pPr marL="1828800" marR="0" lvl="3" indent="-228600" algn="l" rtl="0">
              <a:lnSpc>
                <a:spcPct val="100000"/>
              </a:lnSpc>
              <a:spcBef>
                <a:spcPts val="375"/>
              </a:spcBef>
              <a:spcAft>
                <a:spcPts val="0"/>
              </a:spcAft>
              <a:buClr>
                <a:schemeClr val="dk1"/>
              </a:buClr>
              <a:buSzPts val="1800"/>
              <a:buFont typeface="Zilla Slab Medium"/>
              <a:buNone/>
              <a:defRPr sz="1800" b="0" i="0" u="none" strike="noStrike" cap="none">
                <a:solidFill>
                  <a:schemeClr val="dk1"/>
                </a:solidFill>
                <a:latin typeface="Zilla Slab Medium"/>
                <a:ea typeface="Zilla Slab Medium"/>
                <a:cs typeface="Zilla Slab Medium"/>
                <a:sym typeface="Zilla Slab Medium"/>
              </a:defRPr>
            </a:lvl4pPr>
            <a:lvl5pPr marL="2286000" marR="0" lvl="4" indent="-228600" algn="l" rtl="0">
              <a:lnSpc>
                <a:spcPct val="10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5pPr>
            <a:lvl6pPr marL="2743200" marR="0" lvl="5" indent="-228600" algn="l" rtl="0">
              <a:lnSpc>
                <a:spcPct val="10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6pPr>
            <a:lvl7pPr marL="3200400" marR="0" lvl="6" indent="-228600" algn="l" rtl="0">
              <a:lnSpc>
                <a:spcPct val="10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7pPr>
            <a:lvl8pPr marL="3657600" marR="0" lvl="7" indent="-228600" algn="l" rtl="0">
              <a:lnSpc>
                <a:spcPct val="10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8pPr>
            <a:lvl9pPr marL="4114800" marR="0" lvl="8" indent="-228600" algn="l" rtl="0">
              <a:lnSpc>
                <a:spcPct val="10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9pPr>
          </a:lstStyle>
          <a:p>
            <a:endParaRPr/>
          </a:p>
        </p:txBody>
      </p:sp>
    </p:spTree>
    <p:extLst>
      <p:ext uri="{BB962C8B-B14F-4D97-AF65-F5344CB8AC3E}">
        <p14:creationId xmlns:p14="http://schemas.microsoft.com/office/powerpoint/2010/main" val="584115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896816"/>
      </p:ext>
    </p:extLst>
  </p:cSld>
  <p:clrMapOvr>
    <a:masterClrMapping/>
  </p:clrMapOvr>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BU Logo">
  <p:cSld name="SBU Logo">
    <p:spTree>
      <p:nvGrpSpPr>
        <p:cNvPr id="1" name="Shape 103"/>
        <p:cNvGrpSpPr/>
        <p:nvPr/>
      </p:nvGrpSpPr>
      <p:grpSpPr>
        <a:xfrm>
          <a:off x="0" y="0"/>
          <a:ext cx="0" cy="0"/>
          <a:chOff x="0" y="0"/>
          <a:chExt cx="0" cy="0"/>
        </a:xfrm>
      </p:grpSpPr>
      <p:pic>
        <p:nvPicPr>
          <p:cNvPr id="104" name="Google Shape;104;p22"/>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05" name="Google Shape;105;p22"/>
          <p:cNvPicPr preferRelativeResize="0"/>
          <p:nvPr/>
        </p:nvPicPr>
        <p:blipFill rotWithShape="1">
          <a:blip r:embed="rId3">
            <a:alphaModFix/>
          </a:blip>
          <a:srcRect/>
          <a:stretch/>
        </p:blipFill>
        <p:spPr>
          <a:xfrm>
            <a:off x="464900" y="4552725"/>
            <a:ext cx="1908875" cy="326400"/>
          </a:xfrm>
          <a:prstGeom prst="rect">
            <a:avLst/>
          </a:prstGeom>
          <a:noFill/>
          <a:ln>
            <a:noFill/>
          </a:ln>
        </p:spPr>
      </p:pic>
      <p:sp>
        <p:nvSpPr>
          <p:cNvPr id="106" name="Google Shape;106;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BU Centered Text-2 Column">
  <p:cSld name="SBU Centered Text-2 Column">
    <p:spTree>
      <p:nvGrpSpPr>
        <p:cNvPr id="1" name="Shape 111"/>
        <p:cNvGrpSpPr/>
        <p:nvPr/>
      </p:nvGrpSpPr>
      <p:grpSpPr>
        <a:xfrm>
          <a:off x="0" y="0"/>
          <a:ext cx="0" cy="0"/>
          <a:chOff x="0" y="0"/>
          <a:chExt cx="0" cy="0"/>
        </a:xfrm>
      </p:grpSpPr>
      <p:sp>
        <p:nvSpPr>
          <p:cNvPr id="112" name="Google Shape;112;p24"/>
          <p:cNvSpPr txBox="1"/>
          <p:nvPr/>
        </p:nvSpPr>
        <p:spPr>
          <a:xfrm>
            <a:off x="213850" y="37844"/>
            <a:ext cx="3242100" cy="5048100"/>
          </a:xfrm>
          <a:prstGeom prst="rect">
            <a:avLst/>
          </a:prstGeom>
          <a:noFill/>
          <a:ln>
            <a:noFill/>
          </a:ln>
        </p:spPr>
        <p:txBody>
          <a:bodyPr spcFirstLastPara="1" wrap="square" lIns="91425" tIns="0" rIns="0" bIns="0" anchor="ctr" anchorCtr="0">
            <a:normAutofit/>
          </a:bodyPr>
          <a:lstStyle/>
          <a:p>
            <a:pPr marL="0" marR="0" lvl="0" indent="0" algn="ctr" rtl="0">
              <a:lnSpc>
                <a:spcPct val="80000"/>
              </a:lnSpc>
              <a:spcBef>
                <a:spcPts val="0"/>
              </a:spcBef>
              <a:spcAft>
                <a:spcPts val="0"/>
              </a:spcAft>
              <a:buClr>
                <a:srgbClr val="000000"/>
              </a:buClr>
              <a:buSzPts val="2900"/>
              <a:buFont typeface="Arial"/>
              <a:buNone/>
            </a:pPr>
            <a:r>
              <a:rPr lang="en" sz="2900" b="0" i="0" u="none" strike="noStrike" cap="none">
                <a:solidFill>
                  <a:srgbClr val="FFFFFF"/>
                </a:solidFill>
                <a:latin typeface="Montserrat ExtraBold"/>
                <a:ea typeface="Montserrat ExtraBold"/>
                <a:cs typeface="Montserrat ExtraBold"/>
                <a:sym typeface="Montserrat ExtraBold"/>
              </a:rPr>
              <a:t>WHAT’S THIS ALL ABOUT, THEN?</a:t>
            </a:r>
            <a:endParaRPr sz="2900" b="0" i="0" u="none" strike="noStrike" cap="none">
              <a:solidFill>
                <a:srgbClr val="FFFFFF"/>
              </a:solidFill>
              <a:latin typeface="Montserrat ExtraBold"/>
              <a:ea typeface="Montserrat ExtraBold"/>
              <a:cs typeface="Montserrat ExtraBold"/>
              <a:sym typeface="Montserrat ExtraBold"/>
            </a:endParaRPr>
          </a:p>
        </p:txBody>
      </p:sp>
      <p:sp>
        <p:nvSpPr>
          <p:cNvPr id="113" name="Google Shape;113;p24"/>
          <p:cNvSpPr txBox="1">
            <a:spLocks noGrp="1"/>
          </p:cNvSpPr>
          <p:nvPr>
            <p:ph type="title"/>
          </p:nvPr>
        </p:nvSpPr>
        <p:spPr>
          <a:xfrm>
            <a:off x="137650" y="0"/>
            <a:ext cx="3312600" cy="5143500"/>
          </a:xfrm>
          <a:prstGeom prst="rect">
            <a:avLst/>
          </a:prstGeom>
          <a:solidFill>
            <a:schemeClr val="dk2"/>
          </a:solidFill>
          <a:ln>
            <a:noFill/>
          </a:ln>
        </p:spPr>
        <p:txBody>
          <a:bodyPr spcFirstLastPara="1" wrap="square" lIns="201150" tIns="91425" rIns="201150" bIns="91425" anchor="ctr" anchorCtr="0">
            <a:noAutofit/>
          </a:bodyPr>
          <a:lstStyle>
            <a:lvl1pPr marR="0" lvl="0" algn="ctr" rtl="0">
              <a:lnSpc>
                <a:spcPct val="80000"/>
              </a:lnSpc>
              <a:spcBef>
                <a:spcPts val="0"/>
              </a:spcBef>
              <a:spcAft>
                <a:spcPts val="0"/>
              </a:spcAft>
              <a:buClr>
                <a:schemeClr val="lt1"/>
              </a:buClr>
              <a:buSzPts val="3000"/>
              <a:buFont typeface="Montserrat ExtraBold"/>
              <a:buNone/>
              <a:defRPr sz="30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4" name="Google Shape;114;p24"/>
          <p:cNvSpPr txBox="1">
            <a:spLocks noGrp="1"/>
          </p:cNvSpPr>
          <p:nvPr>
            <p:ph type="subTitle" idx="1"/>
          </p:nvPr>
        </p:nvSpPr>
        <p:spPr>
          <a:xfrm>
            <a:off x="3816350" y="609425"/>
            <a:ext cx="4732200" cy="427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900"/>
              <a:buFont typeface="Montserrat ExtraBold"/>
              <a:buNone/>
              <a:defRPr sz="1900" b="0" i="0" u="none" strike="noStrike" cap="none">
                <a:solidFill>
                  <a:srgbClr val="000000"/>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5" name="Google Shape;115;p24"/>
          <p:cNvSpPr txBox="1">
            <a:spLocks noGrp="1"/>
          </p:cNvSpPr>
          <p:nvPr>
            <p:ph type="body" idx="2"/>
          </p:nvPr>
        </p:nvSpPr>
        <p:spPr>
          <a:xfrm>
            <a:off x="3938475" y="1120789"/>
            <a:ext cx="4495500" cy="3649800"/>
          </a:xfrm>
          <a:prstGeom prst="rect">
            <a:avLst/>
          </a:prstGeom>
          <a:noFill/>
          <a:ln>
            <a:noFill/>
          </a:ln>
        </p:spPr>
        <p:txBody>
          <a:bodyPr spcFirstLastPara="1" wrap="square" lIns="91425" tIns="91425" rIns="91425" bIns="91425" anchor="t" anchorCtr="0">
            <a:normAutofit/>
          </a:bodyPr>
          <a:lstStyle>
            <a:lvl1pPr marL="457200" marR="0" lvl="0" indent="-349250" algn="l" rtl="0">
              <a:lnSpc>
                <a:spcPct val="100000"/>
              </a:lnSpc>
              <a:spcBef>
                <a:spcPts val="0"/>
              </a:spcBef>
              <a:spcAft>
                <a:spcPts val="0"/>
              </a:spcAft>
              <a:buClr>
                <a:srgbClr val="000000"/>
              </a:buClr>
              <a:buSzPts val="1900"/>
              <a:buFont typeface="Zilla Slab Medium"/>
              <a:buChar char="●"/>
              <a:defRPr sz="1900" b="0" i="0" u="none" strike="noStrike" cap="none">
                <a:solidFill>
                  <a:srgbClr val="000000"/>
                </a:solidFill>
                <a:latin typeface="Zilla Slab Medium"/>
                <a:ea typeface="Zilla Slab Medium"/>
                <a:cs typeface="Zilla Slab Medium"/>
                <a:sym typeface="Zilla Slab Medium"/>
              </a:defRPr>
            </a:lvl1pPr>
            <a:lvl2pPr marL="914400" marR="0" lvl="1" indent="-349250" algn="l" rtl="0">
              <a:lnSpc>
                <a:spcPct val="100000"/>
              </a:lnSpc>
              <a:spcBef>
                <a:spcPts val="0"/>
              </a:spcBef>
              <a:spcAft>
                <a:spcPts val="0"/>
              </a:spcAft>
              <a:buClr>
                <a:srgbClr val="000000"/>
              </a:buClr>
              <a:buSzPts val="1900"/>
              <a:buFont typeface="Zilla Slab Medium"/>
              <a:buChar char="○"/>
              <a:defRPr sz="1900" b="0" i="0" u="none" strike="noStrike" cap="none">
                <a:solidFill>
                  <a:srgbClr val="000000"/>
                </a:solidFill>
                <a:latin typeface="Zilla Slab Medium"/>
                <a:ea typeface="Zilla Slab Medium"/>
                <a:cs typeface="Zilla Slab Medium"/>
                <a:sym typeface="Zilla Slab Medium"/>
              </a:defRPr>
            </a:lvl2pPr>
            <a:lvl3pPr marL="1371600" marR="0" lvl="2" indent="-330200" algn="l" rtl="0">
              <a:lnSpc>
                <a:spcPct val="100000"/>
              </a:lnSpc>
              <a:spcBef>
                <a:spcPts val="0"/>
              </a:spcBef>
              <a:spcAft>
                <a:spcPts val="0"/>
              </a:spcAft>
              <a:buClr>
                <a:srgbClr val="000000"/>
              </a:buClr>
              <a:buSzPts val="1600"/>
              <a:buFont typeface="Zilla Slab Medium"/>
              <a:buChar char="■"/>
              <a:defRPr sz="1600" b="0" i="0" u="none" strike="noStrike" cap="none">
                <a:solidFill>
                  <a:srgbClr val="000000"/>
                </a:solidFill>
                <a:latin typeface="Zilla Slab Medium"/>
                <a:ea typeface="Zilla Slab Medium"/>
                <a:cs typeface="Zilla Slab Medium"/>
                <a:sym typeface="Zilla Slab Medium"/>
              </a:defRPr>
            </a:lvl3pPr>
            <a:lvl4pPr marL="1828800" marR="0" lvl="3" indent="-317500" algn="l" rtl="0">
              <a:lnSpc>
                <a:spcPct val="100000"/>
              </a:lnSpc>
              <a:spcBef>
                <a:spcPts val="0"/>
              </a:spcBef>
              <a:spcAft>
                <a:spcPts val="0"/>
              </a:spcAft>
              <a:buClr>
                <a:srgbClr val="000000"/>
              </a:buClr>
              <a:buSzPts val="1400"/>
              <a:buFont typeface="Zilla Slab Medium"/>
              <a:buChar char="●"/>
              <a:defRPr sz="1400" b="0" i="0" u="none" strike="noStrike" cap="none">
                <a:solidFill>
                  <a:srgbClr val="000000"/>
                </a:solidFill>
                <a:latin typeface="Zilla Slab Medium"/>
                <a:ea typeface="Zilla Slab Medium"/>
                <a:cs typeface="Zilla Slab Medium"/>
                <a:sym typeface="Zilla Slab Medium"/>
              </a:defRPr>
            </a:lvl4pPr>
            <a:lvl5pPr marL="2286000" marR="0" lvl="4" indent="-317500" algn="l" rtl="0">
              <a:lnSpc>
                <a:spcPct val="100000"/>
              </a:lnSpc>
              <a:spcBef>
                <a:spcPts val="0"/>
              </a:spcBef>
              <a:spcAft>
                <a:spcPts val="0"/>
              </a:spcAft>
              <a:buClr>
                <a:srgbClr val="000000"/>
              </a:buClr>
              <a:buSzPts val="1400"/>
              <a:buFont typeface="Zilla Slab Medium"/>
              <a:buChar char="○"/>
              <a:defRPr sz="1400" b="0" i="0" u="none" strike="noStrike" cap="none">
                <a:solidFill>
                  <a:srgbClr val="000000"/>
                </a:solidFill>
                <a:latin typeface="Zilla Slab Medium"/>
                <a:ea typeface="Zilla Slab Medium"/>
                <a:cs typeface="Zilla Slab Medium"/>
                <a:sym typeface="Zilla Slab Medium"/>
              </a:defRPr>
            </a:lvl5pPr>
            <a:lvl6pPr marL="2743200" marR="0" lvl="5" indent="-317500" algn="l" rtl="0">
              <a:lnSpc>
                <a:spcPct val="100000"/>
              </a:lnSpc>
              <a:spcBef>
                <a:spcPts val="0"/>
              </a:spcBef>
              <a:spcAft>
                <a:spcPts val="0"/>
              </a:spcAft>
              <a:buClr>
                <a:srgbClr val="000000"/>
              </a:buClr>
              <a:buSzPts val="1400"/>
              <a:buFont typeface="Zilla Slab Medium"/>
              <a:buChar char="■"/>
              <a:defRPr sz="1400" b="0" i="0" u="none" strike="noStrike" cap="none">
                <a:solidFill>
                  <a:srgbClr val="000000"/>
                </a:solidFill>
                <a:latin typeface="Zilla Slab Medium"/>
                <a:ea typeface="Zilla Slab Medium"/>
                <a:cs typeface="Zilla Slab Medium"/>
                <a:sym typeface="Zilla Slab Medium"/>
              </a:defRPr>
            </a:lvl6pPr>
            <a:lvl7pPr marL="3200400" marR="0" lvl="6" indent="-317500" algn="l" rtl="0">
              <a:lnSpc>
                <a:spcPct val="100000"/>
              </a:lnSpc>
              <a:spcBef>
                <a:spcPts val="0"/>
              </a:spcBef>
              <a:spcAft>
                <a:spcPts val="0"/>
              </a:spcAft>
              <a:buClr>
                <a:srgbClr val="000000"/>
              </a:buClr>
              <a:buSzPts val="1400"/>
              <a:buFont typeface="Zilla Slab Medium"/>
              <a:buChar char="●"/>
              <a:defRPr sz="1400" b="0" i="0" u="none" strike="noStrike" cap="none">
                <a:solidFill>
                  <a:srgbClr val="000000"/>
                </a:solidFill>
                <a:latin typeface="Zilla Slab Medium"/>
                <a:ea typeface="Zilla Slab Medium"/>
                <a:cs typeface="Zilla Slab Medium"/>
                <a:sym typeface="Zilla Slab Medium"/>
              </a:defRPr>
            </a:lvl7pPr>
            <a:lvl8pPr marL="3657600" marR="0" lvl="7" indent="-317500" algn="l" rtl="0">
              <a:lnSpc>
                <a:spcPct val="100000"/>
              </a:lnSpc>
              <a:spcBef>
                <a:spcPts val="0"/>
              </a:spcBef>
              <a:spcAft>
                <a:spcPts val="0"/>
              </a:spcAft>
              <a:buClr>
                <a:srgbClr val="000000"/>
              </a:buClr>
              <a:buSzPts val="1400"/>
              <a:buFont typeface="Zilla Slab Medium"/>
              <a:buChar char="○"/>
              <a:defRPr sz="1400" b="0" i="0" u="none" strike="noStrike" cap="none">
                <a:solidFill>
                  <a:srgbClr val="000000"/>
                </a:solidFill>
                <a:latin typeface="Zilla Slab Medium"/>
                <a:ea typeface="Zilla Slab Medium"/>
                <a:cs typeface="Zilla Slab Medium"/>
                <a:sym typeface="Zilla Slab Medium"/>
              </a:defRPr>
            </a:lvl8pPr>
            <a:lvl9pPr marL="4114800" marR="0" lvl="8" indent="-317500" algn="l" rtl="0">
              <a:lnSpc>
                <a:spcPct val="100000"/>
              </a:lnSpc>
              <a:spcBef>
                <a:spcPts val="0"/>
              </a:spcBef>
              <a:spcAft>
                <a:spcPts val="0"/>
              </a:spcAft>
              <a:buClr>
                <a:srgbClr val="000000"/>
              </a:buClr>
              <a:buSzPts val="1400"/>
              <a:buFont typeface="Zilla Slab Medium"/>
              <a:buChar char="■"/>
              <a:defRPr sz="1400" b="0" i="0" u="none" strike="noStrike" cap="none">
                <a:solidFill>
                  <a:srgbClr val="000000"/>
                </a:solidFill>
                <a:latin typeface="Zilla Slab Medium"/>
                <a:ea typeface="Zilla Slab Medium"/>
                <a:cs typeface="Zilla Slab Medium"/>
                <a:sym typeface="Zilla Slab Medium"/>
              </a:defRPr>
            </a:lvl9pPr>
          </a:lstStyle>
          <a:p>
            <a:endParaRPr/>
          </a:p>
        </p:txBody>
      </p:sp>
      <p:sp>
        <p:nvSpPr>
          <p:cNvPr id="116" name="Google Shape;116;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000000"/>
                </a:solidFill>
                <a:latin typeface="Zilla Slab Medium"/>
                <a:ea typeface="Zilla Slab Medium"/>
                <a:cs typeface="Zilla Slab Medium"/>
                <a:sym typeface="Zilla Slab Medium"/>
              </a:defRPr>
            </a:lvl1pPr>
            <a:lvl2pPr lvl="1" rtl="0">
              <a:buNone/>
              <a:defRPr>
                <a:solidFill>
                  <a:srgbClr val="000000"/>
                </a:solidFill>
                <a:latin typeface="Zilla Slab Medium"/>
                <a:ea typeface="Zilla Slab Medium"/>
                <a:cs typeface="Zilla Slab Medium"/>
                <a:sym typeface="Zilla Slab Medium"/>
              </a:defRPr>
            </a:lvl2pPr>
            <a:lvl3pPr lvl="2" rtl="0">
              <a:buNone/>
              <a:defRPr>
                <a:solidFill>
                  <a:srgbClr val="000000"/>
                </a:solidFill>
                <a:latin typeface="Zilla Slab Medium"/>
                <a:ea typeface="Zilla Slab Medium"/>
                <a:cs typeface="Zilla Slab Medium"/>
                <a:sym typeface="Zilla Slab Medium"/>
              </a:defRPr>
            </a:lvl3pPr>
            <a:lvl4pPr lvl="3" rtl="0">
              <a:buNone/>
              <a:defRPr>
                <a:solidFill>
                  <a:srgbClr val="000000"/>
                </a:solidFill>
                <a:latin typeface="Zilla Slab Medium"/>
                <a:ea typeface="Zilla Slab Medium"/>
                <a:cs typeface="Zilla Slab Medium"/>
                <a:sym typeface="Zilla Slab Medium"/>
              </a:defRPr>
            </a:lvl4pPr>
            <a:lvl5pPr lvl="4" rtl="0">
              <a:buNone/>
              <a:defRPr>
                <a:solidFill>
                  <a:srgbClr val="000000"/>
                </a:solidFill>
                <a:latin typeface="Zilla Slab Medium"/>
                <a:ea typeface="Zilla Slab Medium"/>
                <a:cs typeface="Zilla Slab Medium"/>
                <a:sym typeface="Zilla Slab Medium"/>
              </a:defRPr>
            </a:lvl5pPr>
            <a:lvl6pPr lvl="5" rtl="0">
              <a:buNone/>
              <a:defRPr>
                <a:solidFill>
                  <a:srgbClr val="000000"/>
                </a:solidFill>
                <a:latin typeface="Zilla Slab Medium"/>
                <a:ea typeface="Zilla Slab Medium"/>
                <a:cs typeface="Zilla Slab Medium"/>
                <a:sym typeface="Zilla Slab Medium"/>
              </a:defRPr>
            </a:lvl6pPr>
            <a:lvl7pPr lvl="6" rtl="0">
              <a:buNone/>
              <a:defRPr>
                <a:solidFill>
                  <a:srgbClr val="000000"/>
                </a:solidFill>
                <a:latin typeface="Zilla Slab Medium"/>
                <a:ea typeface="Zilla Slab Medium"/>
                <a:cs typeface="Zilla Slab Medium"/>
                <a:sym typeface="Zilla Slab Medium"/>
              </a:defRPr>
            </a:lvl7pPr>
            <a:lvl8pPr lvl="7" rtl="0">
              <a:buNone/>
              <a:defRPr>
                <a:solidFill>
                  <a:srgbClr val="000000"/>
                </a:solidFill>
                <a:latin typeface="Zilla Slab Medium"/>
                <a:ea typeface="Zilla Slab Medium"/>
                <a:cs typeface="Zilla Slab Medium"/>
                <a:sym typeface="Zilla Slab Medium"/>
              </a:defRPr>
            </a:lvl8pPr>
            <a:lvl9pPr lvl="8" rtl="0">
              <a:buNone/>
              <a:defRPr>
                <a:solidFill>
                  <a:srgbClr val="000000"/>
                </a:solidFill>
                <a:latin typeface="Zilla Slab Medium"/>
                <a:ea typeface="Zilla Slab Medium"/>
                <a:cs typeface="Zilla Slab Medium"/>
                <a:sym typeface="Zilla Slab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BU Left Bulleted Text">
  <p:cSld name="SBU Left Bulleted Text">
    <p:spTree>
      <p:nvGrpSpPr>
        <p:cNvPr id="1" name="Shape 117"/>
        <p:cNvGrpSpPr/>
        <p:nvPr/>
      </p:nvGrpSpPr>
      <p:grpSpPr>
        <a:xfrm>
          <a:off x="0" y="0"/>
          <a:ext cx="0" cy="0"/>
          <a:chOff x="0" y="0"/>
          <a:chExt cx="0" cy="0"/>
        </a:xfrm>
      </p:grpSpPr>
      <p:sp>
        <p:nvSpPr>
          <p:cNvPr id="118" name="Google Shape;118;p25"/>
          <p:cNvSpPr>
            <a:spLocks noGrp="1"/>
          </p:cNvSpPr>
          <p:nvPr>
            <p:ph type="pic" idx="2"/>
          </p:nvPr>
        </p:nvSpPr>
        <p:spPr>
          <a:xfrm>
            <a:off x="4579625" y="0"/>
            <a:ext cx="4381200" cy="5143500"/>
          </a:xfrm>
          <a:prstGeom prst="rect">
            <a:avLst/>
          </a:prstGeom>
          <a:noFill/>
          <a:ln>
            <a:noFill/>
          </a:ln>
        </p:spPr>
      </p:sp>
      <p:sp>
        <p:nvSpPr>
          <p:cNvPr id="119" name="Google Shape;119;p25"/>
          <p:cNvSpPr txBox="1">
            <a:spLocks noGrp="1"/>
          </p:cNvSpPr>
          <p:nvPr>
            <p:ph type="title"/>
          </p:nvPr>
        </p:nvSpPr>
        <p:spPr>
          <a:xfrm>
            <a:off x="641150" y="768096"/>
            <a:ext cx="3488100" cy="1045800"/>
          </a:xfrm>
          <a:prstGeom prst="rect">
            <a:avLst/>
          </a:prstGeom>
          <a:noFill/>
          <a:ln>
            <a:noFill/>
          </a:ln>
        </p:spPr>
        <p:txBody>
          <a:bodyPr spcFirstLastPara="1" wrap="square" lIns="91425" tIns="91425" rIns="91425" bIns="91425" anchor="t" anchorCtr="0">
            <a:noAutofit/>
          </a:bodyPr>
          <a:lstStyle>
            <a:lvl1pPr marR="0" lvl="0" algn="l" rtl="0">
              <a:lnSpc>
                <a:spcPct val="80000"/>
              </a:lnSpc>
              <a:spcBef>
                <a:spcPts val="0"/>
              </a:spcBef>
              <a:spcAft>
                <a:spcPts val="0"/>
              </a:spcAft>
              <a:buClr>
                <a:schemeClr val="dk2"/>
              </a:buClr>
              <a:buSzPts val="3300"/>
              <a:buFont typeface="Montserrat ExtraBold"/>
              <a:buNone/>
              <a:defRPr sz="33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0" name="Google Shape;120;p25"/>
          <p:cNvSpPr txBox="1"/>
          <p:nvPr/>
        </p:nvSpPr>
        <p:spPr>
          <a:xfrm>
            <a:off x="740375" y="2129525"/>
            <a:ext cx="3182700" cy="477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000"/>
              </a:spcAft>
              <a:buClr>
                <a:srgbClr val="000000"/>
              </a:buClr>
              <a:buSzPts val="1900"/>
              <a:buFont typeface="Arial"/>
              <a:buNone/>
            </a:pPr>
            <a:endParaRPr sz="1900" b="0" i="0" u="none" strike="noStrike" cap="none">
              <a:solidFill>
                <a:srgbClr val="000000"/>
              </a:solidFill>
              <a:latin typeface="Zilla Slab Medium"/>
              <a:ea typeface="Zilla Slab Medium"/>
              <a:cs typeface="Zilla Slab Medium"/>
              <a:sym typeface="Zilla Slab Medium"/>
            </a:endParaRPr>
          </a:p>
        </p:txBody>
      </p:sp>
      <p:sp>
        <p:nvSpPr>
          <p:cNvPr id="121" name="Google Shape;121;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chemeClr val="dk2"/>
                </a:solidFill>
                <a:latin typeface="Montserrat ExtraBold"/>
                <a:ea typeface="Montserrat ExtraBold"/>
                <a:cs typeface="Montserrat ExtraBold"/>
                <a:sym typeface="Montserrat ExtraBold"/>
              </a:defRPr>
            </a:lvl1pPr>
            <a:lvl2pPr lvl="1" rtl="0">
              <a:buNone/>
              <a:defRPr>
                <a:solidFill>
                  <a:schemeClr val="dk2"/>
                </a:solidFill>
                <a:latin typeface="Montserrat ExtraBold"/>
                <a:ea typeface="Montserrat ExtraBold"/>
                <a:cs typeface="Montserrat ExtraBold"/>
                <a:sym typeface="Montserrat ExtraBold"/>
              </a:defRPr>
            </a:lvl2pPr>
            <a:lvl3pPr lvl="2" rtl="0">
              <a:buNone/>
              <a:defRPr>
                <a:solidFill>
                  <a:schemeClr val="dk2"/>
                </a:solidFill>
                <a:latin typeface="Montserrat ExtraBold"/>
                <a:ea typeface="Montserrat ExtraBold"/>
                <a:cs typeface="Montserrat ExtraBold"/>
                <a:sym typeface="Montserrat ExtraBold"/>
              </a:defRPr>
            </a:lvl3pPr>
            <a:lvl4pPr lvl="3" rtl="0">
              <a:buNone/>
              <a:defRPr>
                <a:solidFill>
                  <a:schemeClr val="dk2"/>
                </a:solidFill>
                <a:latin typeface="Montserrat ExtraBold"/>
                <a:ea typeface="Montserrat ExtraBold"/>
                <a:cs typeface="Montserrat ExtraBold"/>
                <a:sym typeface="Montserrat ExtraBold"/>
              </a:defRPr>
            </a:lvl4pPr>
            <a:lvl5pPr lvl="4" rtl="0">
              <a:buNone/>
              <a:defRPr>
                <a:solidFill>
                  <a:schemeClr val="dk2"/>
                </a:solidFill>
                <a:latin typeface="Montserrat ExtraBold"/>
                <a:ea typeface="Montserrat ExtraBold"/>
                <a:cs typeface="Montserrat ExtraBold"/>
                <a:sym typeface="Montserrat ExtraBold"/>
              </a:defRPr>
            </a:lvl5pPr>
            <a:lvl6pPr lvl="5" rtl="0">
              <a:buNone/>
              <a:defRPr>
                <a:solidFill>
                  <a:schemeClr val="dk2"/>
                </a:solidFill>
                <a:latin typeface="Montserrat ExtraBold"/>
                <a:ea typeface="Montserrat ExtraBold"/>
                <a:cs typeface="Montserrat ExtraBold"/>
                <a:sym typeface="Montserrat ExtraBold"/>
              </a:defRPr>
            </a:lvl6pPr>
            <a:lvl7pPr lvl="6" rtl="0">
              <a:buNone/>
              <a:defRPr>
                <a:solidFill>
                  <a:schemeClr val="dk2"/>
                </a:solidFill>
                <a:latin typeface="Montserrat ExtraBold"/>
                <a:ea typeface="Montserrat ExtraBold"/>
                <a:cs typeface="Montserrat ExtraBold"/>
                <a:sym typeface="Montserrat ExtraBold"/>
              </a:defRPr>
            </a:lvl7pPr>
            <a:lvl8pPr lvl="7" rtl="0">
              <a:buNone/>
              <a:defRPr>
                <a:solidFill>
                  <a:schemeClr val="dk2"/>
                </a:solidFill>
                <a:latin typeface="Montserrat ExtraBold"/>
                <a:ea typeface="Montserrat ExtraBold"/>
                <a:cs typeface="Montserrat ExtraBold"/>
                <a:sym typeface="Montserrat ExtraBold"/>
              </a:defRPr>
            </a:lvl8pPr>
            <a:lvl9pPr lvl="8" rtl="0">
              <a:buNone/>
              <a:defRPr>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BU Text 1 Photo">
  <p:cSld name="SBU Text 1 Photo">
    <p:spTree>
      <p:nvGrpSpPr>
        <p:cNvPr id="1" name="Shape 122"/>
        <p:cNvGrpSpPr/>
        <p:nvPr/>
      </p:nvGrpSpPr>
      <p:grpSpPr>
        <a:xfrm>
          <a:off x="0" y="0"/>
          <a:ext cx="0" cy="0"/>
          <a:chOff x="0" y="0"/>
          <a:chExt cx="0" cy="0"/>
        </a:xfrm>
      </p:grpSpPr>
      <p:sp>
        <p:nvSpPr>
          <p:cNvPr id="123" name="Google Shape;123;p26"/>
          <p:cNvSpPr txBox="1">
            <a:spLocks noGrp="1"/>
          </p:cNvSpPr>
          <p:nvPr>
            <p:ph type="title"/>
          </p:nvPr>
        </p:nvSpPr>
        <p:spPr>
          <a:xfrm>
            <a:off x="527844" y="767844"/>
            <a:ext cx="3134700" cy="745800"/>
          </a:xfrm>
          <a:prstGeom prst="rect">
            <a:avLst/>
          </a:prstGeom>
          <a:noFill/>
          <a:ln>
            <a:noFill/>
          </a:ln>
        </p:spPr>
        <p:txBody>
          <a:bodyPr spcFirstLastPara="1" wrap="square" lIns="91425" tIns="0" rIns="0" bIns="0" anchor="t" anchorCtr="0">
            <a:noAutofit/>
          </a:bodyPr>
          <a:lstStyle>
            <a:lvl1pPr marR="0" lvl="0" algn="l" rtl="0">
              <a:lnSpc>
                <a:spcPct val="80000"/>
              </a:lnSpc>
              <a:spcBef>
                <a:spcPts val="0"/>
              </a:spcBef>
              <a:spcAft>
                <a:spcPts val="0"/>
              </a:spcAft>
              <a:buClr>
                <a:schemeClr val="dk2"/>
              </a:buClr>
              <a:buSzPts val="3000"/>
              <a:buFont typeface="Montserrat ExtraBold"/>
              <a:buNone/>
              <a:defRPr sz="30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4" name="Google Shape;124;p26"/>
          <p:cNvSpPr>
            <a:spLocks noGrp="1"/>
          </p:cNvSpPr>
          <p:nvPr>
            <p:ph type="pic" idx="2"/>
          </p:nvPr>
        </p:nvSpPr>
        <p:spPr>
          <a:xfrm>
            <a:off x="3725949" y="825652"/>
            <a:ext cx="4791300" cy="3329100"/>
          </a:xfrm>
          <a:prstGeom prst="rect">
            <a:avLst/>
          </a:prstGeom>
          <a:solidFill>
            <a:srgbClr val="F2F2F2"/>
          </a:solidFill>
          <a:ln>
            <a:noFill/>
          </a:ln>
        </p:spPr>
      </p:sp>
      <p:sp>
        <p:nvSpPr>
          <p:cNvPr id="125" name="Google Shape;125;p26"/>
          <p:cNvSpPr txBox="1">
            <a:spLocks noGrp="1"/>
          </p:cNvSpPr>
          <p:nvPr>
            <p:ph type="body" idx="1"/>
          </p:nvPr>
        </p:nvSpPr>
        <p:spPr>
          <a:xfrm>
            <a:off x="527843" y="1895061"/>
            <a:ext cx="3134700" cy="2655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1pPr>
            <a:lvl2pPr marL="914400" marR="0" lvl="1" indent="-228600" algn="l" rtl="0">
              <a:lnSpc>
                <a:spcPct val="90000"/>
              </a:lnSpc>
              <a:spcBef>
                <a:spcPts val="375"/>
              </a:spcBef>
              <a:spcAft>
                <a:spcPts val="0"/>
              </a:spcAft>
              <a:buClr>
                <a:schemeClr val="dk1"/>
              </a:buClr>
              <a:buSzPts val="1500"/>
              <a:buFont typeface="Zilla Slab Medium"/>
              <a:buNone/>
              <a:defRPr sz="1500" b="0" i="0" u="none" strike="noStrike" cap="none">
                <a:solidFill>
                  <a:schemeClr val="dk1"/>
                </a:solidFill>
                <a:latin typeface="Zilla Slab Medium"/>
                <a:ea typeface="Zilla Slab Medium"/>
                <a:cs typeface="Zilla Slab Medium"/>
                <a:sym typeface="Zilla Slab Medium"/>
              </a:defRPr>
            </a:lvl2pPr>
            <a:lvl3pPr marL="1371600" marR="0" lvl="2" indent="-228600" algn="l" rtl="0">
              <a:lnSpc>
                <a:spcPct val="90000"/>
              </a:lnSpc>
              <a:spcBef>
                <a:spcPts val="375"/>
              </a:spcBef>
              <a:spcAft>
                <a:spcPts val="0"/>
              </a:spcAft>
              <a:buClr>
                <a:schemeClr val="dk1"/>
              </a:buClr>
              <a:buSzPts val="1350"/>
              <a:buFont typeface="Zilla Slab Medium"/>
              <a:buNone/>
              <a:defRPr sz="1350" b="0" i="0" u="none" strike="noStrike" cap="none">
                <a:solidFill>
                  <a:schemeClr val="dk1"/>
                </a:solidFill>
                <a:latin typeface="Zilla Slab Medium"/>
                <a:ea typeface="Zilla Slab Medium"/>
                <a:cs typeface="Zilla Slab Medium"/>
                <a:sym typeface="Zilla Slab Medium"/>
              </a:defRPr>
            </a:lvl3pPr>
            <a:lvl4pPr marL="1828800" marR="0" lvl="3"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4pPr>
            <a:lvl5pPr marL="2286000" marR="0" lvl="4"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5pPr>
            <a:lvl6pPr marL="2743200" marR="0" lvl="5"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6pPr>
            <a:lvl7pPr marL="3200400" marR="0" lvl="6"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7pPr>
            <a:lvl8pPr marL="3657600" marR="0" lvl="7"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8pPr>
            <a:lvl9pPr marL="4114800" marR="0" lvl="8"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9pPr>
          </a:lstStyle>
          <a:p>
            <a:endParaRPr/>
          </a:p>
        </p:txBody>
      </p:sp>
      <p:sp>
        <p:nvSpPr>
          <p:cNvPr id="126" name="Google Shape;126;p26"/>
          <p:cNvSpPr txBox="1">
            <a:spLocks noGrp="1"/>
          </p:cNvSpPr>
          <p:nvPr>
            <p:ph type="body" idx="3"/>
          </p:nvPr>
        </p:nvSpPr>
        <p:spPr>
          <a:xfrm>
            <a:off x="3725949" y="4194951"/>
            <a:ext cx="4791300" cy="254700"/>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chemeClr val="dk1"/>
              </a:buClr>
              <a:buSzPts val="800"/>
              <a:buFont typeface="Zilla Slab"/>
              <a:buNone/>
              <a:defRPr sz="800" b="0" i="0" u="none" strike="noStrike" cap="none">
                <a:solidFill>
                  <a:schemeClr val="dk1"/>
                </a:solidFill>
                <a:latin typeface="Zilla Slab"/>
                <a:ea typeface="Zilla Slab"/>
                <a:cs typeface="Zilla Slab"/>
                <a:sym typeface="Zilla Slab"/>
              </a:defRPr>
            </a:lvl1pPr>
            <a:lvl2pPr marL="914400" marR="0" lvl="1" indent="-228600" algn="l" rtl="0">
              <a:lnSpc>
                <a:spcPct val="90000"/>
              </a:lnSpc>
              <a:spcBef>
                <a:spcPts val="375"/>
              </a:spcBef>
              <a:spcAft>
                <a:spcPts val="0"/>
              </a:spcAft>
              <a:buClr>
                <a:schemeClr val="dk1"/>
              </a:buClr>
              <a:buSzPts val="1500"/>
              <a:buFont typeface="Zilla Slab"/>
              <a:buNone/>
              <a:defRPr sz="1500" b="0" i="0" u="none" strike="noStrike" cap="none">
                <a:solidFill>
                  <a:schemeClr val="dk1"/>
                </a:solidFill>
                <a:latin typeface="Zilla Slab"/>
                <a:ea typeface="Zilla Slab"/>
                <a:cs typeface="Zilla Slab"/>
                <a:sym typeface="Zilla Slab"/>
              </a:defRPr>
            </a:lvl2pPr>
            <a:lvl3pPr marL="1371600" marR="0" lvl="2" indent="-228600" algn="l" rtl="0">
              <a:lnSpc>
                <a:spcPct val="90000"/>
              </a:lnSpc>
              <a:spcBef>
                <a:spcPts val="375"/>
              </a:spcBef>
              <a:spcAft>
                <a:spcPts val="0"/>
              </a:spcAft>
              <a:buClr>
                <a:schemeClr val="dk1"/>
              </a:buClr>
              <a:buSzPts val="1350"/>
              <a:buFont typeface="Zilla Slab"/>
              <a:buNone/>
              <a:defRPr sz="1350" b="0" i="0" u="none" strike="noStrike" cap="none">
                <a:solidFill>
                  <a:schemeClr val="dk1"/>
                </a:solidFill>
                <a:latin typeface="Zilla Slab"/>
                <a:ea typeface="Zilla Slab"/>
                <a:cs typeface="Zilla Slab"/>
                <a:sym typeface="Zilla Slab"/>
              </a:defRPr>
            </a:lvl3pPr>
            <a:lvl4pPr marL="1828800" marR="0" lvl="3"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4pPr>
            <a:lvl5pPr marL="2286000" marR="0" lvl="4"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5pPr>
            <a:lvl6pPr marL="2743200" marR="0" lvl="5"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6pPr>
            <a:lvl7pPr marL="3200400" marR="0" lvl="6"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7pPr>
            <a:lvl8pPr marL="3657600" marR="0" lvl="7"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8pPr>
            <a:lvl9pPr marL="4114800" marR="0" lvl="8"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9pPr>
          </a:lstStyle>
          <a:p>
            <a:endParaRPr/>
          </a:p>
        </p:txBody>
      </p:sp>
      <p:sp>
        <p:nvSpPr>
          <p:cNvPr id="127" name="Google Shape;127;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chemeClr val="dk1"/>
                </a:solidFill>
                <a:latin typeface="Zilla Slab Medium"/>
                <a:ea typeface="Zilla Slab Medium"/>
                <a:cs typeface="Zilla Slab Medium"/>
                <a:sym typeface="Zilla Slab Medium"/>
              </a:defRPr>
            </a:lvl1pPr>
            <a:lvl2pPr lvl="1" rtl="0">
              <a:buNone/>
              <a:defRPr>
                <a:solidFill>
                  <a:schemeClr val="dk1"/>
                </a:solidFill>
                <a:latin typeface="Zilla Slab Medium"/>
                <a:ea typeface="Zilla Slab Medium"/>
                <a:cs typeface="Zilla Slab Medium"/>
                <a:sym typeface="Zilla Slab Medium"/>
              </a:defRPr>
            </a:lvl2pPr>
            <a:lvl3pPr lvl="2" rtl="0">
              <a:buNone/>
              <a:defRPr>
                <a:solidFill>
                  <a:schemeClr val="dk1"/>
                </a:solidFill>
                <a:latin typeface="Zilla Slab Medium"/>
                <a:ea typeface="Zilla Slab Medium"/>
                <a:cs typeface="Zilla Slab Medium"/>
                <a:sym typeface="Zilla Slab Medium"/>
              </a:defRPr>
            </a:lvl3pPr>
            <a:lvl4pPr lvl="3" rtl="0">
              <a:buNone/>
              <a:defRPr>
                <a:solidFill>
                  <a:schemeClr val="dk1"/>
                </a:solidFill>
                <a:latin typeface="Zilla Slab Medium"/>
                <a:ea typeface="Zilla Slab Medium"/>
                <a:cs typeface="Zilla Slab Medium"/>
                <a:sym typeface="Zilla Slab Medium"/>
              </a:defRPr>
            </a:lvl4pPr>
            <a:lvl5pPr lvl="4" rtl="0">
              <a:buNone/>
              <a:defRPr>
                <a:solidFill>
                  <a:schemeClr val="dk1"/>
                </a:solidFill>
                <a:latin typeface="Zilla Slab Medium"/>
                <a:ea typeface="Zilla Slab Medium"/>
                <a:cs typeface="Zilla Slab Medium"/>
                <a:sym typeface="Zilla Slab Medium"/>
              </a:defRPr>
            </a:lvl5pPr>
            <a:lvl6pPr lvl="5" rtl="0">
              <a:buNone/>
              <a:defRPr>
                <a:solidFill>
                  <a:schemeClr val="dk1"/>
                </a:solidFill>
                <a:latin typeface="Zilla Slab Medium"/>
                <a:ea typeface="Zilla Slab Medium"/>
                <a:cs typeface="Zilla Slab Medium"/>
                <a:sym typeface="Zilla Slab Medium"/>
              </a:defRPr>
            </a:lvl6pPr>
            <a:lvl7pPr lvl="6" rtl="0">
              <a:buNone/>
              <a:defRPr>
                <a:solidFill>
                  <a:schemeClr val="dk1"/>
                </a:solidFill>
                <a:latin typeface="Zilla Slab Medium"/>
                <a:ea typeface="Zilla Slab Medium"/>
                <a:cs typeface="Zilla Slab Medium"/>
                <a:sym typeface="Zilla Slab Medium"/>
              </a:defRPr>
            </a:lvl7pPr>
            <a:lvl8pPr lvl="7" rtl="0">
              <a:buNone/>
              <a:defRPr>
                <a:solidFill>
                  <a:schemeClr val="dk1"/>
                </a:solidFill>
                <a:latin typeface="Zilla Slab Medium"/>
                <a:ea typeface="Zilla Slab Medium"/>
                <a:cs typeface="Zilla Slab Medium"/>
                <a:sym typeface="Zilla Slab Medium"/>
              </a:defRPr>
            </a:lvl8pPr>
            <a:lvl9pPr lvl="8" rtl="0">
              <a:buNone/>
              <a:defRPr>
                <a:solidFill>
                  <a:schemeClr val="dk1"/>
                </a:solidFill>
                <a:latin typeface="Zilla Slab Medium"/>
                <a:ea typeface="Zilla Slab Medium"/>
                <a:cs typeface="Zilla Slab Medium"/>
                <a:sym typeface="Zilla Slab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BU Bulleted Text 1 Photo">
  <p:cSld name="SBU Bulleted Text 1 Photo">
    <p:spTree>
      <p:nvGrpSpPr>
        <p:cNvPr id="1" name="Shape 128"/>
        <p:cNvGrpSpPr/>
        <p:nvPr/>
      </p:nvGrpSpPr>
      <p:grpSpPr>
        <a:xfrm>
          <a:off x="0" y="0"/>
          <a:ext cx="0" cy="0"/>
          <a:chOff x="0" y="0"/>
          <a:chExt cx="0" cy="0"/>
        </a:xfrm>
      </p:grpSpPr>
      <p:sp>
        <p:nvSpPr>
          <p:cNvPr id="129" name="Google Shape;129;p27"/>
          <p:cNvSpPr txBox="1">
            <a:spLocks noGrp="1"/>
          </p:cNvSpPr>
          <p:nvPr>
            <p:ph type="title"/>
          </p:nvPr>
        </p:nvSpPr>
        <p:spPr>
          <a:xfrm>
            <a:off x="527844" y="767844"/>
            <a:ext cx="3134700" cy="745800"/>
          </a:xfrm>
          <a:prstGeom prst="rect">
            <a:avLst/>
          </a:prstGeom>
          <a:noFill/>
          <a:ln>
            <a:noFill/>
          </a:ln>
        </p:spPr>
        <p:txBody>
          <a:bodyPr spcFirstLastPara="1" wrap="square" lIns="91425" tIns="0" rIns="0" bIns="0" anchor="t" anchorCtr="0">
            <a:noAutofit/>
          </a:bodyPr>
          <a:lstStyle>
            <a:lvl1pPr marR="0" lvl="0" algn="l" rtl="0">
              <a:lnSpc>
                <a:spcPct val="90000"/>
              </a:lnSpc>
              <a:spcBef>
                <a:spcPts val="0"/>
              </a:spcBef>
              <a:spcAft>
                <a:spcPts val="0"/>
              </a:spcAft>
              <a:buClr>
                <a:schemeClr val="dk2"/>
              </a:buClr>
              <a:buSzPts val="3000"/>
              <a:buFont typeface="Montserrat ExtraBold"/>
              <a:buNone/>
              <a:defRPr sz="30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0" name="Google Shape;130;p27"/>
          <p:cNvSpPr txBox="1">
            <a:spLocks noGrp="1"/>
          </p:cNvSpPr>
          <p:nvPr>
            <p:ph type="body" idx="1"/>
          </p:nvPr>
        </p:nvSpPr>
        <p:spPr>
          <a:xfrm>
            <a:off x="527843" y="1709469"/>
            <a:ext cx="3134700" cy="23424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750"/>
              </a:spcBef>
              <a:spcAft>
                <a:spcPts val="0"/>
              </a:spcAft>
              <a:buClr>
                <a:schemeClr val="dk1"/>
              </a:buClr>
              <a:buSzPts val="1200"/>
              <a:buFont typeface="Zilla Slab Medium"/>
              <a:buChar char="•"/>
              <a:defRPr sz="1200" b="0" i="0" u="none" strike="noStrike" cap="none">
                <a:solidFill>
                  <a:schemeClr val="dk1"/>
                </a:solidFill>
                <a:latin typeface="Zilla Slab Medium"/>
                <a:ea typeface="Zilla Slab Medium"/>
                <a:cs typeface="Zilla Slab Medium"/>
                <a:sym typeface="Zilla Slab Medium"/>
              </a:defRPr>
            </a:lvl1pPr>
            <a:lvl2pPr marL="914400" marR="0" lvl="1" indent="-228600" algn="l" rtl="0">
              <a:lnSpc>
                <a:spcPct val="90000"/>
              </a:lnSpc>
              <a:spcBef>
                <a:spcPts val="375"/>
              </a:spcBef>
              <a:spcAft>
                <a:spcPts val="0"/>
              </a:spcAft>
              <a:buClr>
                <a:schemeClr val="dk1"/>
              </a:buClr>
              <a:buSzPts val="1500"/>
              <a:buFont typeface="Zilla Slab Medium"/>
              <a:buNone/>
              <a:defRPr sz="1500" b="0" i="0" u="none" strike="noStrike" cap="none">
                <a:solidFill>
                  <a:schemeClr val="dk1"/>
                </a:solidFill>
                <a:latin typeface="Zilla Slab Medium"/>
                <a:ea typeface="Zilla Slab Medium"/>
                <a:cs typeface="Zilla Slab Medium"/>
                <a:sym typeface="Zilla Slab Medium"/>
              </a:defRPr>
            </a:lvl2pPr>
            <a:lvl3pPr marL="1371600" marR="0" lvl="2" indent="-228600" algn="l" rtl="0">
              <a:lnSpc>
                <a:spcPct val="90000"/>
              </a:lnSpc>
              <a:spcBef>
                <a:spcPts val="375"/>
              </a:spcBef>
              <a:spcAft>
                <a:spcPts val="0"/>
              </a:spcAft>
              <a:buClr>
                <a:schemeClr val="dk1"/>
              </a:buClr>
              <a:buSzPts val="1350"/>
              <a:buFont typeface="Zilla Slab Medium"/>
              <a:buNone/>
              <a:defRPr sz="1350" b="0" i="0" u="none" strike="noStrike" cap="none">
                <a:solidFill>
                  <a:schemeClr val="dk1"/>
                </a:solidFill>
                <a:latin typeface="Zilla Slab Medium"/>
                <a:ea typeface="Zilla Slab Medium"/>
                <a:cs typeface="Zilla Slab Medium"/>
                <a:sym typeface="Zilla Slab Medium"/>
              </a:defRPr>
            </a:lvl3pPr>
            <a:lvl4pPr marL="1828800" marR="0" lvl="3"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4pPr>
            <a:lvl5pPr marL="2286000" marR="0" lvl="4"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5pPr>
            <a:lvl6pPr marL="2743200" marR="0" lvl="5"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6pPr>
            <a:lvl7pPr marL="3200400" marR="0" lvl="6"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7pPr>
            <a:lvl8pPr marL="3657600" marR="0" lvl="7"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8pPr>
            <a:lvl9pPr marL="4114800" marR="0" lvl="8"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9pPr>
          </a:lstStyle>
          <a:p>
            <a:endParaRPr/>
          </a:p>
        </p:txBody>
      </p:sp>
      <p:sp>
        <p:nvSpPr>
          <p:cNvPr id="131" name="Google Shape;131;p27"/>
          <p:cNvSpPr>
            <a:spLocks noGrp="1"/>
          </p:cNvSpPr>
          <p:nvPr>
            <p:ph type="pic" idx="2"/>
          </p:nvPr>
        </p:nvSpPr>
        <p:spPr>
          <a:xfrm>
            <a:off x="3725949" y="825652"/>
            <a:ext cx="4791300" cy="3329100"/>
          </a:xfrm>
          <a:prstGeom prst="rect">
            <a:avLst/>
          </a:prstGeom>
          <a:solidFill>
            <a:srgbClr val="F2F2F2"/>
          </a:solidFill>
          <a:ln>
            <a:noFill/>
          </a:ln>
        </p:spPr>
      </p:sp>
      <p:sp>
        <p:nvSpPr>
          <p:cNvPr id="132" name="Google Shape;132;p27"/>
          <p:cNvSpPr txBox="1">
            <a:spLocks noGrp="1"/>
          </p:cNvSpPr>
          <p:nvPr>
            <p:ph type="body" idx="3"/>
          </p:nvPr>
        </p:nvSpPr>
        <p:spPr>
          <a:xfrm>
            <a:off x="3725949" y="4194951"/>
            <a:ext cx="4791300" cy="254700"/>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chemeClr val="dk1"/>
              </a:buClr>
              <a:buSzPts val="800"/>
              <a:buFont typeface="Zilla Slab"/>
              <a:buNone/>
              <a:defRPr sz="800" b="0" i="0" u="none" strike="noStrike" cap="none">
                <a:solidFill>
                  <a:schemeClr val="dk1"/>
                </a:solidFill>
                <a:latin typeface="Zilla Slab"/>
                <a:ea typeface="Zilla Slab"/>
                <a:cs typeface="Zilla Slab"/>
                <a:sym typeface="Zilla Slab"/>
              </a:defRPr>
            </a:lvl1pPr>
            <a:lvl2pPr marL="914400" marR="0" lvl="1" indent="-228600" algn="l" rtl="0">
              <a:lnSpc>
                <a:spcPct val="90000"/>
              </a:lnSpc>
              <a:spcBef>
                <a:spcPts val="375"/>
              </a:spcBef>
              <a:spcAft>
                <a:spcPts val="0"/>
              </a:spcAft>
              <a:buClr>
                <a:schemeClr val="dk1"/>
              </a:buClr>
              <a:buSzPts val="1500"/>
              <a:buFont typeface="Zilla Slab"/>
              <a:buNone/>
              <a:defRPr sz="1500" b="0" i="0" u="none" strike="noStrike" cap="none">
                <a:solidFill>
                  <a:schemeClr val="dk1"/>
                </a:solidFill>
                <a:latin typeface="Zilla Slab"/>
                <a:ea typeface="Zilla Slab"/>
                <a:cs typeface="Zilla Slab"/>
                <a:sym typeface="Zilla Slab"/>
              </a:defRPr>
            </a:lvl2pPr>
            <a:lvl3pPr marL="1371600" marR="0" lvl="2" indent="-228600" algn="l" rtl="0">
              <a:lnSpc>
                <a:spcPct val="90000"/>
              </a:lnSpc>
              <a:spcBef>
                <a:spcPts val="375"/>
              </a:spcBef>
              <a:spcAft>
                <a:spcPts val="0"/>
              </a:spcAft>
              <a:buClr>
                <a:schemeClr val="dk1"/>
              </a:buClr>
              <a:buSzPts val="1350"/>
              <a:buFont typeface="Zilla Slab"/>
              <a:buNone/>
              <a:defRPr sz="1350" b="0" i="0" u="none" strike="noStrike" cap="none">
                <a:solidFill>
                  <a:schemeClr val="dk1"/>
                </a:solidFill>
                <a:latin typeface="Zilla Slab"/>
                <a:ea typeface="Zilla Slab"/>
                <a:cs typeface="Zilla Slab"/>
                <a:sym typeface="Zilla Slab"/>
              </a:defRPr>
            </a:lvl3pPr>
            <a:lvl4pPr marL="1828800" marR="0" lvl="3"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4pPr>
            <a:lvl5pPr marL="2286000" marR="0" lvl="4"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5pPr>
            <a:lvl6pPr marL="2743200" marR="0" lvl="5"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6pPr>
            <a:lvl7pPr marL="3200400" marR="0" lvl="6"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7pPr>
            <a:lvl8pPr marL="3657600" marR="0" lvl="7"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8pPr>
            <a:lvl9pPr marL="4114800" marR="0" lvl="8"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9pPr>
          </a:lstStyle>
          <a:p>
            <a:endParaRPr/>
          </a:p>
        </p:txBody>
      </p:sp>
      <p:sp>
        <p:nvSpPr>
          <p:cNvPr id="133" name="Google Shape;133;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chemeClr val="dk1"/>
                </a:solidFill>
                <a:latin typeface="Zilla Slab Medium"/>
                <a:ea typeface="Zilla Slab Medium"/>
                <a:cs typeface="Zilla Slab Medium"/>
                <a:sym typeface="Zilla Slab Medium"/>
              </a:defRPr>
            </a:lvl1pPr>
            <a:lvl2pPr lvl="1" rtl="0">
              <a:buNone/>
              <a:defRPr>
                <a:solidFill>
                  <a:schemeClr val="dk1"/>
                </a:solidFill>
                <a:latin typeface="Zilla Slab Medium"/>
                <a:ea typeface="Zilla Slab Medium"/>
                <a:cs typeface="Zilla Slab Medium"/>
                <a:sym typeface="Zilla Slab Medium"/>
              </a:defRPr>
            </a:lvl2pPr>
            <a:lvl3pPr lvl="2" rtl="0">
              <a:buNone/>
              <a:defRPr>
                <a:solidFill>
                  <a:schemeClr val="dk1"/>
                </a:solidFill>
                <a:latin typeface="Zilla Slab Medium"/>
                <a:ea typeface="Zilla Slab Medium"/>
                <a:cs typeface="Zilla Slab Medium"/>
                <a:sym typeface="Zilla Slab Medium"/>
              </a:defRPr>
            </a:lvl3pPr>
            <a:lvl4pPr lvl="3" rtl="0">
              <a:buNone/>
              <a:defRPr>
                <a:solidFill>
                  <a:schemeClr val="dk1"/>
                </a:solidFill>
                <a:latin typeface="Zilla Slab Medium"/>
                <a:ea typeface="Zilla Slab Medium"/>
                <a:cs typeface="Zilla Slab Medium"/>
                <a:sym typeface="Zilla Slab Medium"/>
              </a:defRPr>
            </a:lvl4pPr>
            <a:lvl5pPr lvl="4" rtl="0">
              <a:buNone/>
              <a:defRPr>
                <a:solidFill>
                  <a:schemeClr val="dk1"/>
                </a:solidFill>
                <a:latin typeface="Zilla Slab Medium"/>
                <a:ea typeface="Zilla Slab Medium"/>
                <a:cs typeface="Zilla Slab Medium"/>
                <a:sym typeface="Zilla Slab Medium"/>
              </a:defRPr>
            </a:lvl5pPr>
            <a:lvl6pPr lvl="5" rtl="0">
              <a:buNone/>
              <a:defRPr>
                <a:solidFill>
                  <a:schemeClr val="dk1"/>
                </a:solidFill>
                <a:latin typeface="Zilla Slab Medium"/>
                <a:ea typeface="Zilla Slab Medium"/>
                <a:cs typeface="Zilla Slab Medium"/>
                <a:sym typeface="Zilla Slab Medium"/>
              </a:defRPr>
            </a:lvl6pPr>
            <a:lvl7pPr lvl="6" rtl="0">
              <a:buNone/>
              <a:defRPr>
                <a:solidFill>
                  <a:schemeClr val="dk1"/>
                </a:solidFill>
                <a:latin typeface="Zilla Slab Medium"/>
                <a:ea typeface="Zilla Slab Medium"/>
                <a:cs typeface="Zilla Slab Medium"/>
                <a:sym typeface="Zilla Slab Medium"/>
              </a:defRPr>
            </a:lvl7pPr>
            <a:lvl8pPr lvl="7" rtl="0">
              <a:buNone/>
              <a:defRPr>
                <a:solidFill>
                  <a:schemeClr val="dk1"/>
                </a:solidFill>
                <a:latin typeface="Zilla Slab Medium"/>
                <a:ea typeface="Zilla Slab Medium"/>
                <a:cs typeface="Zilla Slab Medium"/>
                <a:sym typeface="Zilla Slab Medium"/>
              </a:defRPr>
            </a:lvl8pPr>
            <a:lvl9pPr lvl="8" rtl="0">
              <a:buNone/>
              <a:defRPr>
                <a:solidFill>
                  <a:schemeClr val="dk1"/>
                </a:solidFill>
                <a:latin typeface="Zilla Slab Medium"/>
                <a:ea typeface="Zilla Slab Medium"/>
                <a:cs typeface="Zilla Slab Medium"/>
                <a:sym typeface="Zilla Slab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BU Text-3 Photos">
  <p:cSld name="SBU Text-3 Photos">
    <p:spTree>
      <p:nvGrpSpPr>
        <p:cNvPr id="1" name="Shape 142"/>
        <p:cNvGrpSpPr/>
        <p:nvPr/>
      </p:nvGrpSpPr>
      <p:grpSpPr>
        <a:xfrm>
          <a:off x="0" y="0"/>
          <a:ext cx="0" cy="0"/>
          <a:chOff x="0" y="0"/>
          <a:chExt cx="0" cy="0"/>
        </a:xfrm>
      </p:grpSpPr>
      <p:sp>
        <p:nvSpPr>
          <p:cNvPr id="143" name="Google Shape;143;p29"/>
          <p:cNvSpPr txBox="1">
            <a:spLocks noGrp="1"/>
          </p:cNvSpPr>
          <p:nvPr>
            <p:ph type="body" idx="1"/>
          </p:nvPr>
        </p:nvSpPr>
        <p:spPr>
          <a:xfrm>
            <a:off x="527843" y="1704236"/>
            <a:ext cx="3134700" cy="2655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1pPr>
            <a:lvl2pPr marL="914400" marR="0" lvl="1" indent="-228600" algn="l" rtl="0">
              <a:lnSpc>
                <a:spcPct val="90000"/>
              </a:lnSpc>
              <a:spcBef>
                <a:spcPts val="375"/>
              </a:spcBef>
              <a:spcAft>
                <a:spcPts val="0"/>
              </a:spcAft>
              <a:buClr>
                <a:schemeClr val="dk1"/>
              </a:buClr>
              <a:buSzPts val="1500"/>
              <a:buFont typeface="Zilla Slab"/>
              <a:buNone/>
              <a:defRPr sz="1500" b="0" i="0" u="none" strike="noStrike" cap="none">
                <a:solidFill>
                  <a:schemeClr val="dk1"/>
                </a:solidFill>
                <a:latin typeface="Zilla Slab"/>
                <a:ea typeface="Zilla Slab"/>
                <a:cs typeface="Zilla Slab"/>
                <a:sym typeface="Zilla Slab"/>
              </a:defRPr>
            </a:lvl2pPr>
            <a:lvl3pPr marL="1371600" marR="0" lvl="2" indent="-228600" algn="l" rtl="0">
              <a:lnSpc>
                <a:spcPct val="90000"/>
              </a:lnSpc>
              <a:spcBef>
                <a:spcPts val="375"/>
              </a:spcBef>
              <a:spcAft>
                <a:spcPts val="0"/>
              </a:spcAft>
              <a:buClr>
                <a:schemeClr val="dk1"/>
              </a:buClr>
              <a:buSzPts val="1350"/>
              <a:buFont typeface="Zilla Slab"/>
              <a:buNone/>
              <a:defRPr sz="1350" b="0" i="0" u="none" strike="noStrike" cap="none">
                <a:solidFill>
                  <a:schemeClr val="dk1"/>
                </a:solidFill>
                <a:latin typeface="Zilla Slab"/>
                <a:ea typeface="Zilla Slab"/>
                <a:cs typeface="Zilla Slab"/>
                <a:sym typeface="Zilla Slab"/>
              </a:defRPr>
            </a:lvl3pPr>
            <a:lvl4pPr marL="1828800" marR="0" lvl="3"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4pPr>
            <a:lvl5pPr marL="2286000" marR="0" lvl="4"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5pPr>
            <a:lvl6pPr marL="2743200" marR="0" lvl="5"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6pPr>
            <a:lvl7pPr marL="3200400" marR="0" lvl="6"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7pPr>
            <a:lvl8pPr marL="3657600" marR="0" lvl="7"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8pPr>
            <a:lvl9pPr marL="4114800" marR="0" lvl="8"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9pPr>
          </a:lstStyle>
          <a:p>
            <a:endParaRPr/>
          </a:p>
        </p:txBody>
      </p:sp>
      <p:sp>
        <p:nvSpPr>
          <p:cNvPr id="144" name="Google Shape;144;p29"/>
          <p:cNvSpPr>
            <a:spLocks noGrp="1"/>
          </p:cNvSpPr>
          <p:nvPr>
            <p:ph type="pic" idx="2"/>
          </p:nvPr>
        </p:nvSpPr>
        <p:spPr>
          <a:xfrm>
            <a:off x="3723085" y="834083"/>
            <a:ext cx="2323800" cy="3318600"/>
          </a:xfrm>
          <a:prstGeom prst="rect">
            <a:avLst/>
          </a:prstGeom>
          <a:solidFill>
            <a:srgbClr val="F2F2F2"/>
          </a:solidFill>
          <a:ln>
            <a:noFill/>
          </a:ln>
        </p:spPr>
      </p:sp>
      <p:sp>
        <p:nvSpPr>
          <p:cNvPr id="145" name="Google Shape;145;p29"/>
          <p:cNvSpPr>
            <a:spLocks noGrp="1"/>
          </p:cNvSpPr>
          <p:nvPr>
            <p:ph type="pic" idx="3"/>
          </p:nvPr>
        </p:nvSpPr>
        <p:spPr>
          <a:xfrm>
            <a:off x="6189636" y="834083"/>
            <a:ext cx="2334600" cy="1581000"/>
          </a:xfrm>
          <a:prstGeom prst="rect">
            <a:avLst/>
          </a:prstGeom>
          <a:solidFill>
            <a:srgbClr val="F2F2F2"/>
          </a:solidFill>
          <a:ln>
            <a:noFill/>
          </a:ln>
        </p:spPr>
      </p:sp>
      <p:sp>
        <p:nvSpPr>
          <p:cNvPr id="146" name="Google Shape;146;p29"/>
          <p:cNvSpPr>
            <a:spLocks noGrp="1"/>
          </p:cNvSpPr>
          <p:nvPr>
            <p:ph type="pic" idx="4"/>
          </p:nvPr>
        </p:nvSpPr>
        <p:spPr>
          <a:xfrm>
            <a:off x="6189636" y="2578715"/>
            <a:ext cx="2328600" cy="1574100"/>
          </a:xfrm>
          <a:prstGeom prst="rect">
            <a:avLst/>
          </a:prstGeom>
          <a:solidFill>
            <a:srgbClr val="F2F2F2"/>
          </a:solidFill>
          <a:ln>
            <a:noFill/>
          </a:ln>
        </p:spPr>
      </p:sp>
      <p:sp>
        <p:nvSpPr>
          <p:cNvPr id="147" name="Google Shape;147;p29"/>
          <p:cNvSpPr txBox="1">
            <a:spLocks noGrp="1"/>
          </p:cNvSpPr>
          <p:nvPr>
            <p:ph type="body" idx="5"/>
          </p:nvPr>
        </p:nvSpPr>
        <p:spPr>
          <a:xfrm>
            <a:off x="3725949" y="4194951"/>
            <a:ext cx="4791300" cy="254700"/>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chemeClr val="dk1"/>
              </a:buClr>
              <a:buSzPts val="800"/>
              <a:buFont typeface="Zilla Slab"/>
              <a:buNone/>
              <a:defRPr sz="800" b="0" i="0" u="none" strike="noStrike" cap="none">
                <a:solidFill>
                  <a:schemeClr val="dk1"/>
                </a:solidFill>
                <a:latin typeface="Zilla Slab"/>
                <a:ea typeface="Zilla Slab"/>
                <a:cs typeface="Zilla Slab"/>
                <a:sym typeface="Zilla Slab"/>
              </a:defRPr>
            </a:lvl1pPr>
            <a:lvl2pPr marL="914400" marR="0" lvl="1" indent="-228600" algn="l" rtl="0">
              <a:lnSpc>
                <a:spcPct val="90000"/>
              </a:lnSpc>
              <a:spcBef>
                <a:spcPts val="375"/>
              </a:spcBef>
              <a:spcAft>
                <a:spcPts val="0"/>
              </a:spcAft>
              <a:buClr>
                <a:schemeClr val="dk1"/>
              </a:buClr>
              <a:buSzPts val="1500"/>
              <a:buFont typeface="Zilla Slab"/>
              <a:buNone/>
              <a:defRPr sz="1500" b="0" i="0" u="none" strike="noStrike" cap="none">
                <a:solidFill>
                  <a:schemeClr val="dk1"/>
                </a:solidFill>
                <a:latin typeface="Zilla Slab"/>
                <a:ea typeface="Zilla Slab"/>
                <a:cs typeface="Zilla Slab"/>
                <a:sym typeface="Zilla Slab"/>
              </a:defRPr>
            </a:lvl2pPr>
            <a:lvl3pPr marL="1371600" marR="0" lvl="2" indent="-228600" algn="l" rtl="0">
              <a:lnSpc>
                <a:spcPct val="90000"/>
              </a:lnSpc>
              <a:spcBef>
                <a:spcPts val="375"/>
              </a:spcBef>
              <a:spcAft>
                <a:spcPts val="0"/>
              </a:spcAft>
              <a:buClr>
                <a:schemeClr val="dk1"/>
              </a:buClr>
              <a:buSzPts val="1350"/>
              <a:buFont typeface="Zilla Slab"/>
              <a:buNone/>
              <a:defRPr sz="1350" b="0" i="0" u="none" strike="noStrike" cap="none">
                <a:solidFill>
                  <a:schemeClr val="dk1"/>
                </a:solidFill>
                <a:latin typeface="Zilla Slab"/>
                <a:ea typeface="Zilla Slab"/>
                <a:cs typeface="Zilla Slab"/>
                <a:sym typeface="Zilla Slab"/>
              </a:defRPr>
            </a:lvl3pPr>
            <a:lvl4pPr marL="1828800" marR="0" lvl="3"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4pPr>
            <a:lvl5pPr marL="2286000" marR="0" lvl="4"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5pPr>
            <a:lvl6pPr marL="2743200" marR="0" lvl="5"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6pPr>
            <a:lvl7pPr marL="3200400" marR="0" lvl="6"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7pPr>
            <a:lvl8pPr marL="3657600" marR="0" lvl="7"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8pPr>
            <a:lvl9pPr marL="4114800" marR="0" lvl="8"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9pPr>
          </a:lstStyle>
          <a:p>
            <a:endParaRPr/>
          </a:p>
        </p:txBody>
      </p:sp>
      <p:sp>
        <p:nvSpPr>
          <p:cNvPr id="148" name="Google Shape;148;p29"/>
          <p:cNvSpPr txBox="1">
            <a:spLocks noGrp="1"/>
          </p:cNvSpPr>
          <p:nvPr>
            <p:ph type="title"/>
          </p:nvPr>
        </p:nvSpPr>
        <p:spPr>
          <a:xfrm>
            <a:off x="527844" y="767844"/>
            <a:ext cx="3134700" cy="745800"/>
          </a:xfrm>
          <a:prstGeom prst="rect">
            <a:avLst/>
          </a:prstGeom>
          <a:noFill/>
          <a:ln>
            <a:noFill/>
          </a:ln>
        </p:spPr>
        <p:txBody>
          <a:bodyPr spcFirstLastPara="1" wrap="square" lIns="91425" tIns="0" rIns="0" bIns="0" anchor="t" anchorCtr="0">
            <a:noAutofit/>
          </a:bodyPr>
          <a:lstStyle>
            <a:lvl1pPr marR="0" lvl="0" algn="l" rtl="0">
              <a:lnSpc>
                <a:spcPct val="90000"/>
              </a:lnSpc>
              <a:spcBef>
                <a:spcPts val="0"/>
              </a:spcBef>
              <a:spcAft>
                <a:spcPts val="0"/>
              </a:spcAft>
              <a:buClr>
                <a:schemeClr val="dk2"/>
              </a:buClr>
              <a:buSzPts val="3000"/>
              <a:buFont typeface="Montserrat ExtraBold"/>
              <a:buNone/>
              <a:defRPr sz="30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9" name="Google Shape;149;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chemeClr val="dk1"/>
                </a:solidFill>
                <a:latin typeface="Zilla Slab"/>
                <a:ea typeface="Zilla Slab"/>
                <a:cs typeface="Zilla Slab"/>
                <a:sym typeface="Zilla Slab"/>
              </a:defRPr>
            </a:lvl1pPr>
            <a:lvl2pPr lvl="1" rtl="0">
              <a:buNone/>
              <a:defRPr>
                <a:solidFill>
                  <a:schemeClr val="dk1"/>
                </a:solidFill>
                <a:latin typeface="Zilla Slab"/>
                <a:ea typeface="Zilla Slab"/>
                <a:cs typeface="Zilla Slab"/>
                <a:sym typeface="Zilla Slab"/>
              </a:defRPr>
            </a:lvl2pPr>
            <a:lvl3pPr lvl="2" rtl="0">
              <a:buNone/>
              <a:defRPr>
                <a:solidFill>
                  <a:schemeClr val="dk1"/>
                </a:solidFill>
                <a:latin typeface="Zilla Slab"/>
                <a:ea typeface="Zilla Slab"/>
                <a:cs typeface="Zilla Slab"/>
                <a:sym typeface="Zilla Slab"/>
              </a:defRPr>
            </a:lvl3pPr>
            <a:lvl4pPr lvl="3" rtl="0">
              <a:buNone/>
              <a:defRPr>
                <a:solidFill>
                  <a:schemeClr val="dk1"/>
                </a:solidFill>
                <a:latin typeface="Zilla Slab"/>
                <a:ea typeface="Zilla Slab"/>
                <a:cs typeface="Zilla Slab"/>
                <a:sym typeface="Zilla Slab"/>
              </a:defRPr>
            </a:lvl4pPr>
            <a:lvl5pPr lvl="4" rtl="0">
              <a:buNone/>
              <a:defRPr>
                <a:solidFill>
                  <a:schemeClr val="dk1"/>
                </a:solidFill>
                <a:latin typeface="Zilla Slab"/>
                <a:ea typeface="Zilla Slab"/>
                <a:cs typeface="Zilla Slab"/>
                <a:sym typeface="Zilla Slab"/>
              </a:defRPr>
            </a:lvl5pPr>
            <a:lvl6pPr lvl="5" rtl="0">
              <a:buNone/>
              <a:defRPr>
                <a:solidFill>
                  <a:schemeClr val="dk1"/>
                </a:solidFill>
                <a:latin typeface="Zilla Slab"/>
                <a:ea typeface="Zilla Slab"/>
                <a:cs typeface="Zilla Slab"/>
                <a:sym typeface="Zilla Slab"/>
              </a:defRPr>
            </a:lvl6pPr>
            <a:lvl7pPr lvl="6" rtl="0">
              <a:buNone/>
              <a:defRPr>
                <a:solidFill>
                  <a:schemeClr val="dk1"/>
                </a:solidFill>
                <a:latin typeface="Zilla Slab"/>
                <a:ea typeface="Zilla Slab"/>
                <a:cs typeface="Zilla Slab"/>
                <a:sym typeface="Zilla Slab"/>
              </a:defRPr>
            </a:lvl7pPr>
            <a:lvl8pPr lvl="7" rtl="0">
              <a:buNone/>
              <a:defRPr>
                <a:solidFill>
                  <a:schemeClr val="dk1"/>
                </a:solidFill>
                <a:latin typeface="Zilla Slab"/>
                <a:ea typeface="Zilla Slab"/>
                <a:cs typeface="Zilla Slab"/>
                <a:sym typeface="Zilla Slab"/>
              </a:defRPr>
            </a:lvl8pPr>
            <a:lvl9pPr lvl="8" rtl="0">
              <a:buNone/>
              <a:defRPr>
                <a:solidFill>
                  <a:schemeClr val="dk1"/>
                </a:solidFill>
                <a:latin typeface="Zilla Slab"/>
                <a:ea typeface="Zilla Slab"/>
                <a:cs typeface="Zilla Slab"/>
                <a:sym typeface="Zilla Slab"/>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BU 3 Photos">
  <p:cSld name="SBU 3 Photos">
    <p:spTree>
      <p:nvGrpSpPr>
        <p:cNvPr id="1" name="Shape 150"/>
        <p:cNvGrpSpPr/>
        <p:nvPr/>
      </p:nvGrpSpPr>
      <p:grpSpPr>
        <a:xfrm>
          <a:off x="0" y="0"/>
          <a:ext cx="0" cy="0"/>
          <a:chOff x="0" y="0"/>
          <a:chExt cx="0" cy="0"/>
        </a:xfrm>
      </p:grpSpPr>
      <p:sp>
        <p:nvSpPr>
          <p:cNvPr id="151" name="Google Shape;151;p30"/>
          <p:cNvSpPr txBox="1">
            <a:spLocks noGrp="1"/>
          </p:cNvSpPr>
          <p:nvPr>
            <p:ph type="title"/>
          </p:nvPr>
        </p:nvSpPr>
        <p:spPr>
          <a:xfrm>
            <a:off x="1546525" y="712677"/>
            <a:ext cx="6418200" cy="6294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2"/>
              </a:buClr>
              <a:buSzPts val="3000"/>
              <a:buFont typeface="Montserrat ExtraBold"/>
              <a:buNone/>
              <a:defRPr sz="30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2" name="Google Shape;152;p30"/>
          <p:cNvSpPr>
            <a:spLocks noGrp="1"/>
          </p:cNvSpPr>
          <p:nvPr>
            <p:ph type="pic" idx="2"/>
          </p:nvPr>
        </p:nvSpPr>
        <p:spPr>
          <a:xfrm>
            <a:off x="1639147" y="1415679"/>
            <a:ext cx="1827600" cy="2616600"/>
          </a:xfrm>
          <a:prstGeom prst="rect">
            <a:avLst/>
          </a:prstGeom>
          <a:solidFill>
            <a:srgbClr val="F2F2F2"/>
          </a:solidFill>
          <a:ln>
            <a:noFill/>
          </a:ln>
        </p:spPr>
      </p:sp>
      <p:sp>
        <p:nvSpPr>
          <p:cNvPr id="153" name="Google Shape;153;p30"/>
          <p:cNvSpPr>
            <a:spLocks noGrp="1"/>
          </p:cNvSpPr>
          <p:nvPr>
            <p:ph type="pic" idx="3"/>
          </p:nvPr>
        </p:nvSpPr>
        <p:spPr>
          <a:xfrm>
            <a:off x="5725471" y="1416158"/>
            <a:ext cx="1827600" cy="2616600"/>
          </a:xfrm>
          <a:prstGeom prst="rect">
            <a:avLst/>
          </a:prstGeom>
          <a:solidFill>
            <a:srgbClr val="F2F2F2"/>
          </a:solidFill>
          <a:ln>
            <a:noFill/>
          </a:ln>
        </p:spPr>
      </p:sp>
      <p:sp>
        <p:nvSpPr>
          <p:cNvPr id="154" name="Google Shape;154;p30"/>
          <p:cNvSpPr>
            <a:spLocks noGrp="1"/>
          </p:cNvSpPr>
          <p:nvPr>
            <p:ph type="pic" idx="4"/>
          </p:nvPr>
        </p:nvSpPr>
        <p:spPr>
          <a:xfrm>
            <a:off x="3672930" y="1415679"/>
            <a:ext cx="1827600" cy="2616600"/>
          </a:xfrm>
          <a:prstGeom prst="rect">
            <a:avLst/>
          </a:prstGeom>
          <a:solidFill>
            <a:srgbClr val="F2F2F2"/>
          </a:solidFill>
          <a:ln>
            <a:noFill/>
          </a:ln>
        </p:spPr>
      </p:sp>
      <p:sp>
        <p:nvSpPr>
          <p:cNvPr id="155" name="Google Shape;155;p30"/>
          <p:cNvSpPr txBox="1">
            <a:spLocks noGrp="1"/>
          </p:cNvSpPr>
          <p:nvPr>
            <p:ph type="body" idx="1"/>
          </p:nvPr>
        </p:nvSpPr>
        <p:spPr>
          <a:xfrm>
            <a:off x="1639147" y="4094029"/>
            <a:ext cx="1827600" cy="355800"/>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chemeClr val="dk1"/>
              </a:buClr>
              <a:buSzPts val="800"/>
              <a:buFont typeface="Zilla Slab Medium"/>
              <a:buNone/>
              <a:defRPr sz="800" b="0" i="0" u="none" strike="noStrike" cap="none">
                <a:solidFill>
                  <a:schemeClr val="dk1"/>
                </a:solidFill>
                <a:latin typeface="Zilla Slab Medium"/>
                <a:ea typeface="Zilla Slab Medium"/>
                <a:cs typeface="Zilla Slab Medium"/>
                <a:sym typeface="Zilla Slab Medium"/>
              </a:defRPr>
            </a:lvl1pPr>
            <a:lvl2pPr marL="914400" marR="0" lvl="1" indent="-228600" algn="l" rtl="0">
              <a:lnSpc>
                <a:spcPct val="90000"/>
              </a:lnSpc>
              <a:spcBef>
                <a:spcPts val="375"/>
              </a:spcBef>
              <a:spcAft>
                <a:spcPts val="0"/>
              </a:spcAft>
              <a:buClr>
                <a:schemeClr val="dk1"/>
              </a:buClr>
              <a:buSzPts val="1500"/>
              <a:buFont typeface="Zilla Slab Medium"/>
              <a:buNone/>
              <a:defRPr sz="1500" b="0" i="0" u="none" strike="noStrike" cap="none">
                <a:solidFill>
                  <a:schemeClr val="dk1"/>
                </a:solidFill>
                <a:latin typeface="Zilla Slab Medium"/>
                <a:ea typeface="Zilla Slab Medium"/>
                <a:cs typeface="Zilla Slab Medium"/>
                <a:sym typeface="Zilla Slab Medium"/>
              </a:defRPr>
            </a:lvl2pPr>
            <a:lvl3pPr marL="1371600" marR="0" lvl="2" indent="-228600" algn="l" rtl="0">
              <a:lnSpc>
                <a:spcPct val="90000"/>
              </a:lnSpc>
              <a:spcBef>
                <a:spcPts val="375"/>
              </a:spcBef>
              <a:spcAft>
                <a:spcPts val="0"/>
              </a:spcAft>
              <a:buClr>
                <a:schemeClr val="dk1"/>
              </a:buClr>
              <a:buSzPts val="1350"/>
              <a:buFont typeface="Zilla Slab Medium"/>
              <a:buNone/>
              <a:defRPr sz="1350" b="0" i="0" u="none" strike="noStrike" cap="none">
                <a:solidFill>
                  <a:schemeClr val="dk1"/>
                </a:solidFill>
                <a:latin typeface="Zilla Slab Medium"/>
                <a:ea typeface="Zilla Slab Medium"/>
                <a:cs typeface="Zilla Slab Medium"/>
                <a:sym typeface="Zilla Slab Medium"/>
              </a:defRPr>
            </a:lvl3pPr>
            <a:lvl4pPr marL="1828800" marR="0" lvl="3"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4pPr>
            <a:lvl5pPr marL="2286000" marR="0" lvl="4"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5pPr>
            <a:lvl6pPr marL="2743200" marR="0" lvl="5"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6pPr>
            <a:lvl7pPr marL="3200400" marR="0" lvl="6"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7pPr>
            <a:lvl8pPr marL="3657600" marR="0" lvl="7"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8pPr>
            <a:lvl9pPr marL="4114800" marR="0" lvl="8"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9pPr>
          </a:lstStyle>
          <a:p>
            <a:endParaRPr/>
          </a:p>
        </p:txBody>
      </p:sp>
      <p:sp>
        <p:nvSpPr>
          <p:cNvPr id="156" name="Google Shape;156;p30"/>
          <p:cNvSpPr txBox="1">
            <a:spLocks noGrp="1"/>
          </p:cNvSpPr>
          <p:nvPr>
            <p:ph type="body" idx="5"/>
          </p:nvPr>
        </p:nvSpPr>
        <p:spPr>
          <a:xfrm>
            <a:off x="3672930" y="4097144"/>
            <a:ext cx="1827600" cy="355800"/>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chemeClr val="dk1"/>
              </a:buClr>
              <a:buSzPts val="800"/>
              <a:buFont typeface="Zilla Slab"/>
              <a:buNone/>
              <a:defRPr sz="800" b="0" i="0" u="none" strike="noStrike" cap="none">
                <a:solidFill>
                  <a:schemeClr val="dk1"/>
                </a:solidFill>
                <a:latin typeface="Zilla Slab"/>
                <a:ea typeface="Zilla Slab"/>
                <a:cs typeface="Zilla Slab"/>
                <a:sym typeface="Zilla Slab"/>
              </a:defRPr>
            </a:lvl1pPr>
            <a:lvl2pPr marL="914400" marR="0" lvl="1" indent="-228600" algn="l" rtl="0">
              <a:lnSpc>
                <a:spcPct val="90000"/>
              </a:lnSpc>
              <a:spcBef>
                <a:spcPts val="375"/>
              </a:spcBef>
              <a:spcAft>
                <a:spcPts val="0"/>
              </a:spcAft>
              <a:buClr>
                <a:schemeClr val="dk1"/>
              </a:buClr>
              <a:buSzPts val="1500"/>
              <a:buFont typeface="Zilla Slab"/>
              <a:buNone/>
              <a:defRPr sz="1500" b="0" i="0" u="none" strike="noStrike" cap="none">
                <a:solidFill>
                  <a:schemeClr val="dk1"/>
                </a:solidFill>
                <a:latin typeface="Zilla Slab"/>
                <a:ea typeface="Zilla Slab"/>
                <a:cs typeface="Zilla Slab"/>
                <a:sym typeface="Zilla Slab"/>
              </a:defRPr>
            </a:lvl2pPr>
            <a:lvl3pPr marL="1371600" marR="0" lvl="2" indent="-228600" algn="l" rtl="0">
              <a:lnSpc>
                <a:spcPct val="90000"/>
              </a:lnSpc>
              <a:spcBef>
                <a:spcPts val="375"/>
              </a:spcBef>
              <a:spcAft>
                <a:spcPts val="0"/>
              </a:spcAft>
              <a:buClr>
                <a:schemeClr val="dk1"/>
              </a:buClr>
              <a:buSzPts val="1350"/>
              <a:buFont typeface="Zilla Slab"/>
              <a:buNone/>
              <a:defRPr sz="1350" b="0" i="0" u="none" strike="noStrike" cap="none">
                <a:solidFill>
                  <a:schemeClr val="dk1"/>
                </a:solidFill>
                <a:latin typeface="Zilla Slab"/>
                <a:ea typeface="Zilla Slab"/>
                <a:cs typeface="Zilla Slab"/>
                <a:sym typeface="Zilla Slab"/>
              </a:defRPr>
            </a:lvl3pPr>
            <a:lvl4pPr marL="1828800" marR="0" lvl="3"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4pPr>
            <a:lvl5pPr marL="2286000" marR="0" lvl="4"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5pPr>
            <a:lvl6pPr marL="2743200" marR="0" lvl="5"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6pPr>
            <a:lvl7pPr marL="3200400" marR="0" lvl="6"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7pPr>
            <a:lvl8pPr marL="3657600" marR="0" lvl="7"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8pPr>
            <a:lvl9pPr marL="4114800" marR="0" lvl="8"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9pPr>
          </a:lstStyle>
          <a:p>
            <a:endParaRPr/>
          </a:p>
        </p:txBody>
      </p:sp>
      <p:sp>
        <p:nvSpPr>
          <p:cNvPr id="157" name="Google Shape;157;p30"/>
          <p:cNvSpPr txBox="1">
            <a:spLocks noGrp="1"/>
          </p:cNvSpPr>
          <p:nvPr>
            <p:ph type="body" idx="6"/>
          </p:nvPr>
        </p:nvSpPr>
        <p:spPr>
          <a:xfrm>
            <a:off x="5725471" y="4097144"/>
            <a:ext cx="1827600" cy="355800"/>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chemeClr val="dk1"/>
              </a:buClr>
              <a:buSzPts val="800"/>
              <a:buFont typeface="Zilla Slab"/>
              <a:buNone/>
              <a:defRPr sz="800" b="0" i="0" u="none" strike="noStrike" cap="none">
                <a:solidFill>
                  <a:schemeClr val="dk1"/>
                </a:solidFill>
                <a:latin typeface="Zilla Slab"/>
                <a:ea typeface="Zilla Slab"/>
                <a:cs typeface="Zilla Slab"/>
                <a:sym typeface="Zilla Slab"/>
              </a:defRPr>
            </a:lvl1pPr>
            <a:lvl2pPr marL="914400" marR="0" lvl="1" indent="-228600" algn="l" rtl="0">
              <a:lnSpc>
                <a:spcPct val="90000"/>
              </a:lnSpc>
              <a:spcBef>
                <a:spcPts val="375"/>
              </a:spcBef>
              <a:spcAft>
                <a:spcPts val="0"/>
              </a:spcAft>
              <a:buClr>
                <a:schemeClr val="dk1"/>
              </a:buClr>
              <a:buSzPts val="1500"/>
              <a:buFont typeface="Zilla Slab"/>
              <a:buNone/>
              <a:defRPr sz="1500" b="0" i="0" u="none" strike="noStrike" cap="none">
                <a:solidFill>
                  <a:schemeClr val="dk1"/>
                </a:solidFill>
                <a:latin typeface="Zilla Slab"/>
                <a:ea typeface="Zilla Slab"/>
                <a:cs typeface="Zilla Slab"/>
                <a:sym typeface="Zilla Slab"/>
              </a:defRPr>
            </a:lvl2pPr>
            <a:lvl3pPr marL="1371600" marR="0" lvl="2" indent="-228600" algn="l" rtl="0">
              <a:lnSpc>
                <a:spcPct val="90000"/>
              </a:lnSpc>
              <a:spcBef>
                <a:spcPts val="375"/>
              </a:spcBef>
              <a:spcAft>
                <a:spcPts val="0"/>
              </a:spcAft>
              <a:buClr>
                <a:schemeClr val="dk1"/>
              </a:buClr>
              <a:buSzPts val="1350"/>
              <a:buFont typeface="Zilla Slab"/>
              <a:buNone/>
              <a:defRPr sz="1350" b="0" i="0" u="none" strike="noStrike" cap="none">
                <a:solidFill>
                  <a:schemeClr val="dk1"/>
                </a:solidFill>
                <a:latin typeface="Zilla Slab"/>
                <a:ea typeface="Zilla Slab"/>
                <a:cs typeface="Zilla Slab"/>
                <a:sym typeface="Zilla Slab"/>
              </a:defRPr>
            </a:lvl3pPr>
            <a:lvl4pPr marL="1828800" marR="0" lvl="3"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4pPr>
            <a:lvl5pPr marL="2286000" marR="0" lvl="4"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5pPr>
            <a:lvl6pPr marL="2743200" marR="0" lvl="5"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6pPr>
            <a:lvl7pPr marL="3200400" marR="0" lvl="6"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7pPr>
            <a:lvl8pPr marL="3657600" marR="0" lvl="7"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8pPr>
            <a:lvl9pPr marL="4114800" marR="0" lvl="8"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9pPr>
          </a:lstStyle>
          <a:p>
            <a:endParaRPr/>
          </a:p>
        </p:txBody>
      </p:sp>
      <p:sp>
        <p:nvSpPr>
          <p:cNvPr id="158" name="Google Shape;158;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chemeClr val="dk1"/>
                </a:solidFill>
                <a:latin typeface="Zilla Slab Medium"/>
                <a:ea typeface="Zilla Slab Medium"/>
                <a:cs typeface="Zilla Slab Medium"/>
                <a:sym typeface="Zilla Slab Medium"/>
              </a:defRPr>
            </a:lvl1pPr>
            <a:lvl2pPr lvl="1" rtl="0">
              <a:buNone/>
              <a:defRPr>
                <a:solidFill>
                  <a:schemeClr val="dk1"/>
                </a:solidFill>
                <a:latin typeface="Zilla Slab Medium"/>
                <a:ea typeface="Zilla Slab Medium"/>
                <a:cs typeface="Zilla Slab Medium"/>
                <a:sym typeface="Zilla Slab Medium"/>
              </a:defRPr>
            </a:lvl2pPr>
            <a:lvl3pPr lvl="2" rtl="0">
              <a:buNone/>
              <a:defRPr>
                <a:solidFill>
                  <a:schemeClr val="dk1"/>
                </a:solidFill>
                <a:latin typeface="Zilla Slab Medium"/>
                <a:ea typeface="Zilla Slab Medium"/>
                <a:cs typeface="Zilla Slab Medium"/>
                <a:sym typeface="Zilla Slab Medium"/>
              </a:defRPr>
            </a:lvl3pPr>
            <a:lvl4pPr lvl="3" rtl="0">
              <a:buNone/>
              <a:defRPr>
                <a:solidFill>
                  <a:schemeClr val="dk1"/>
                </a:solidFill>
                <a:latin typeface="Zilla Slab Medium"/>
                <a:ea typeface="Zilla Slab Medium"/>
                <a:cs typeface="Zilla Slab Medium"/>
                <a:sym typeface="Zilla Slab Medium"/>
              </a:defRPr>
            </a:lvl4pPr>
            <a:lvl5pPr lvl="4" rtl="0">
              <a:buNone/>
              <a:defRPr>
                <a:solidFill>
                  <a:schemeClr val="dk1"/>
                </a:solidFill>
                <a:latin typeface="Zilla Slab Medium"/>
                <a:ea typeface="Zilla Slab Medium"/>
                <a:cs typeface="Zilla Slab Medium"/>
                <a:sym typeface="Zilla Slab Medium"/>
              </a:defRPr>
            </a:lvl5pPr>
            <a:lvl6pPr lvl="5" rtl="0">
              <a:buNone/>
              <a:defRPr>
                <a:solidFill>
                  <a:schemeClr val="dk1"/>
                </a:solidFill>
                <a:latin typeface="Zilla Slab Medium"/>
                <a:ea typeface="Zilla Slab Medium"/>
                <a:cs typeface="Zilla Slab Medium"/>
                <a:sym typeface="Zilla Slab Medium"/>
              </a:defRPr>
            </a:lvl6pPr>
            <a:lvl7pPr lvl="6" rtl="0">
              <a:buNone/>
              <a:defRPr>
                <a:solidFill>
                  <a:schemeClr val="dk1"/>
                </a:solidFill>
                <a:latin typeface="Zilla Slab Medium"/>
                <a:ea typeface="Zilla Slab Medium"/>
                <a:cs typeface="Zilla Slab Medium"/>
                <a:sym typeface="Zilla Slab Medium"/>
              </a:defRPr>
            </a:lvl7pPr>
            <a:lvl8pPr lvl="7" rtl="0">
              <a:buNone/>
              <a:defRPr>
                <a:solidFill>
                  <a:schemeClr val="dk1"/>
                </a:solidFill>
                <a:latin typeface="Zilla Slab Medium"/>
                <a:ea typeface="Zilla Slab Medium"/>
                <a:cs typeface="Zilla Slab Medium"/>
                <a:sym typeface="Zilla Slab Medium"/>
              </a:defRPr>
            </a:lvl8pPr>
            <a:lvl9pPr lvl="8" rtl="0">
              <a:buNone/>
              <a:defRPr>
                <a:solidFill>
                  <a:schemeClr val="dk1"/>
                </a:solidFill>
                <a:latin typeface="Zilla Slab Medium"/>
                <a:ea typeface="Zilla Slab Medium"/>
                <a:cs typeface="Zilla Slab Medium"/>
                <a:sym typeface="Zilla Slab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BU Text 1 Chart">
  <p:cSld name="SBU Text 1 Chart">
    <p:spTree>
      <p:nvGrpSpPr>
        <p:cNvPr id="1" name="Shape 159"/>
        <p:cNvGrpSpPr/>
        <p:nvPr/>
      </p:nvGrpSpPr>
      <p:grpSpPr>
        <a:xfrm>
          <a:off x="0" y="0"/>
          <a:ext cx="0" cy="0"/>
          <a:chOff x="0" y="0"/>
          <a:chExt cx="0" cy="0"/>
        </a:xfrm>
      </p:grpSpPr>
      <p:sp>
        <p:nvSpPr>
          <p:cNvPr id="160" name="Google Shape;160;p31"/>
          <p:cNvSpPr txBox="1">
            <a:spLocks noGrp="1"/>
          </p:cNvSpPr>
          <p:nvPr>
            <p:ph type="title"/>
          </p:nvPr>
        </p:nvSpPr>
        <p:spPr>
          <a:xfrm>
            <a:off x="521802" y="767844"/>
            <a:ext cx="3134700" cy="745800"/>
          </a:xfrm>
          <a:prstGeom prst="rect">
            <a:avLst/>
          </a:prstGeom>
          <a:noFill/>
          <a:ln>
            <a:noFill/>
          </a:ln>
        </p:spPr>
        <p:txBody>
          <a:bodyPr spcFirstLastPara="1" wrap="square" lIns="91425" tIns="0" rIns="0" bIns="0" anchor="t" anchorCtr="0">
            <a:noAutofit/>
          </a:bodyPr>
          <a:lstStyle>
            <a:lvl1pPr marR="0" lvl="0" algn="l" rtl="0">
              <a:lnSpc>
                <a:spcPct val="90000"/>
              </a:lnSpc>
              <a:spcBef>
                <a:spcPts val="0"/>
              </a:spcBef>
              <a:spcAft>
                <a:spcPts val="0"/>
              </a:spcAft>
              <a:buClr>
                <a:schemeClr val="dk2"/>
              </a:buClr>
              <a:buSzPts val="3000"/>
              <a:buFont typeface="Montserrat ExtraBold"/>
              <a:buNone/>
              <a:defRPr sz="30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1" name="Google Shape;161;p31"/>
          <p:cNvSpPr>
            <a:spLocks noGrp="1"/>
          </p:cNvSpPr>
          <p:nvPr>
            <p:ph type="chart" idx="2"/>
          </p:nvPr>
        </p:nvSpPr>
        <p:spPr>
          <a:xfrm>
            <a:off x="3713357" y="856255"/>
            <a:ext cx="4803900" cy="3258600"/>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62" name="Google Shape;162;p31"/>
          <p:cNvSpPr txBox="1">
            <a:spLocks noGrp="1"/>
          </p:cNvSpPr>
          <p:nvPr>
            <p:ph type="body" idx="1"/>
          </p:nvPr>
        </p:nvSpPr>
        <p:spPr>
          <a:xfrm>
            <a:off x="527843" y="1704236"/>
            <a:ext cx="3134700" cy="2655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1pPr>
            <a:lvl2pPr marL="914400" marR="0" lvl="1" indent="-228600" algn="l" rtl="0">
              <a:lnSpc>
                <a:spcPct val="90000"/>
              </a:lnSpc>
              <a:spcBef>
                <a:spcPts val="375"/>
              </a:spcBef>
              <a:spcAft>
                <a:spcPts val="0"/>
              </a:spcAft>
              <a:buClr>
                <a:schemeClr val="dk1"/>
              </a:buClr>
              <a:buSzPts val="1500"/>
              <a:buFont typeface="Zilla Slab Medium"/>
              <a:buNone/>
              <a:defRPr sz="1500" b="0" i="0" u="none" strike="noStrike" cap="none">
                <a:solidFill>
                  <a:schemeClr val="dk1"/>
                </a:solidFill>
                <a:latin typeface="Zilla Slab Medium"/>
                <a:ea typeface="Zilla Slab Medium"/>
                <a:cs typeface="Zilla Slab Medium"/>
                <a:sym typeface="Zilla Slab Medium"/>
              </a:defRPr>
            </a:lvl2pPr>
            <a:lvl3pPr marL="1371600" marR="0" lvl="2" indent="-228600" algn="l" rtl="0">
              <a:lnSpc>
                <a:spcPct val="90000"/>
              </a:lnSpc>
              <a:spcBef>
                <a:spcPts val="375"/>
              </a:spcBef>
              <a:spcAft>
                <a:spcPts val="0"/>
              </a:spcAft>
              <a:buClr>
                <a:schemeClr val="dk1"/>
              </a:buClr>
              <a:buSzPts val="1350"/>
              <a:buFont typeface="Zilla Slab Medium"/>
              <a:buNone/>
              <a:defRPr sz="1350" b="0" i="0" u="none" strike="noStrike" cap="none">
                <a:solidFill>
                  <a:schemeClr val="dk1"/>
                </a:solidFill>
                <a:latin typeface="Zilla Slab Medium"/>
                <a:ea typeface="Zilla Slab Medium"/>
                <a:cs typeface="Zilla Slab Medium"/>
                <a:sym typeface="Zilla Slab Medium"/>
              </a:defRPr>
            </a:lvl3pPr>
            <a:lvl4pPr marL="1828800" marR="0" lvl="3"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4pPr>
            <a:lvl5pPr marL="2286000" marR="0" lvl="4"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5pPr>
            <a:lvl6pPr marL="2743200" marR="0" lvl="5"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6pPr>
            <a:lvl7pPr marL="3200400" marR="0" lvl="6"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7pPr>
            <a:lvl8pPr marL="3657600" marR="0" lvl="7"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8pPr>
            <a:lvl9pPr marL="4114800" marR="0" lvl="8"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9pPr>
          </a:lstStyle>
          <a:p>
            <a:endParaRPr/>
          </a:p>
        </p:txBody>
      </p:sp>
      <p:sp>
        <p:nvSpPr>
          <p:cNvPr id="163" name="Google Shape;163;p31"/>
          <p:cNvSpPr txBox="1">
            <a:spLocks noGrp="1"/>
          </p:cNvSpPr>
          <p:nvPr>
            <p:ph type="body" idx="3"/>
          </p:nvPr>
        </p:nvSpPr>
        <p:spPr>
          <a:xfrm>
            <a:off x="3725949" y="4194951"/>
            <a:ext cx="4791300" cy="254700"/>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chemeClr val="dk1"/>
              </a:buClr>
              <a:buSzPts val="800"/>
              <a:buFont typeface="Zilla Slab"/>
              <a:buNone/>
              <a:defRPr sz="800" b="0" i="0" u="none" strike="noStrike" cap="none">
                <a:solidFill>
                  <a:schemeClr val="dk1"/>
                </a:solidFill>
                <a:latin typeface="Zilla Slab"/>
                <a:ea typeface="Zilla Slab"/>
                <a:cs typeface="Zilla Slab"/>
                <a:sym typeface="Zilla Slab"/>
              </a:defRPr>
            </a:lvl1pPr>
            <a:lvl2pPr marL="914400" marR="0" lvl="1" indent="-228600" algn="l" rtl="0">
              <a:lnSpc>
                <a:spcPct val="90000"/>
              </a:lnSpc>
              <a:spcBef>
                <a:spcPts val="375"/>
              </a:spcBef>
              <a:spcAft>
                <a:spcPts val="0"/>
              </a:spcAft>
              <a:buClr>
                <a:schemeClr val="dk1"/>
              </a:buClr>
              <a:buSzPts val="1500"/>
              <a:buFont typeface="Zilla Slab"/>
              <a:buNone/>
              <a:defRPr sz="1500" b="0" i="0" u="none" strike="noStrike" cap="none">
                <a:solidFill>
                  <a:schemeClr val="dk1"/>
                </a:solidFill>
                <a:latin typeface="Zilla Slab"/>
                <a:ea typeface="Zilla Slab"/>
                <a:cs typeface="Zilla Slab"/>
                <a:sym typeface="Zilla Slab"/>
              </a:defRPr>
            </a:lvl2pPr>
            <a:lvl3pPr marL="1371600" marR="0" lvl="2" indent="-228600" algn="l" rtl="0">
              <a:lnSpc>
                <a:spcPct val="90000"/>
              </a:lnSpc>
              <a:spcBef>
                <a:spcPts val="375"/>
              </a:spcBef>
              <a:spcAft>
                <a:spcPts val="0"/>
              </a:spcAft>
              <a:buClr>
                <a:schemeClr val="dk1"/>
              </a:buClr>
              <a:buSzPts val="1350"/>
              <a:buFont typeface="Zilla Slab"/>
              <a:buNone/>
              <a:defRPr sz="1350" b="0" i="0" u="none" strike="noStrike" cap="none">
                <a:solidFill>
                  <a:schemeClr val="dk1"/>
                </a:solidFill>
                <a:latin typeface="Zilla Slab"/>
                <a:ea typeface="Zilla Slab"/>
                <a:cs typeface="Zilla Slab"/>
                <a:sym typeface="Zilla Slab"/>
              </a:defRPr>
            </a:lvl3pPr>
            <a:lvl4pPr marL="1828800" marR="0" lvl="3"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4pPr>
            <a:lvl5pPr marL="2286000" marR="0" lvl="4"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5pPr>
            <a:lvl6pPr marL="2743200" marR="0" lvl="5"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6pPr>
            <a:lvl7pPr marL="3200400" marR="0" lvl="6"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7pPr>
            <a:lvl8pPr marL="3657600" marR="0" lvl="7"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8pPr>
            <a:lvl9pPr marL="4114800" marR="0" lvl="8"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9pPr>
          </a:lstStyle>
          <a:p>
            <a:endParaRPr/>
          </a:p>
        </p:txBody>
      </p:sp>
      <p:pic>
        <p:nvPicPr>
          <p:cNvPr id="164" name="Google Shape;164;p31"/>
          <p:cNvPicPr preferRelativeResize="0"/>
          <p:nvPr/>
        </p:nvPicPr>
        <p:blipFill rotWithShape="1">
          <a:blip r:embed="rId2">
            <a:alphaModFix/>
          </a:blip>
          <a:srcRect/>
          <a:stretch/>
        </p:blipFill>
        <p:spPr>
          <a:xfrm>
            <a:off x="628650" y="4677660"/>
            <a:ext cx="780725" cy="288806"/>
          </a:xfrm>
          <a:prstGeom prst="rect">
            <a:avLst/>
          </a:prstGeom>
          <a:noFill/>
          <a:ln>
            <a:noFill/>
          </a:ln>
        </p:spPr>
      </p:pic>
      <p:sp>
        <p:nvSpPr>
          <p:cNvPr id="165" name="Google Shape;165;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chemeClr val="dk1"/>
                </a:solidFill>
                <a:latin typeface="Zilla Slab Medium"/>
                <a:ea typeface="Zilla Slab Medium"/>
                <a:cs typeface="Zilla Slab Medium"/>
                <a:sym typeface="Zilla Slab Medium"/>
              </a:defRPr>
            </a:lvl1pPr>
            <a:lvl2pPr lvl="1" rtl="0">
              <a:buNone/>
              <a:defRPr>
                <a:solidFill>
                  <a:schemeClr val="dk1"/>
                </a:solidFill>
                <a:latin typeface="Zilla Slab Medium"/>
                <a:ea typeface="Zilla Slab Medium"/>
                <a:cs typeface="Zilla Slab Medium"/>
                <a:sym typeface="Zilla Slab Medium"/>
              </a:defRPr>
            </a:lvl2pPr>
            <a:lvl3pPr lvl="2" rtl="0">
              <a:buNone/>
              <a:defRPr>
                <a:solidFill>
                  <a:schemeClr val="dk1"/>
                </a:solidFill>
                <a:latin typeface="Zilla Slab Medium"/>
                <a:ea typeface="Zilla Slab Medium"/>
                <a:cs typeface="Zilla Slab Medium"/>
                <a:sym typeface="Zilla Slab Medium"/>
              </a:defRPr>
            </a:lvl3pPr>
            <a:lvl4pPr lvl="3" rtl="0">
              <a:buNone/>
              <a:defRPr>
                <a:solidFill>
                  <a:schemeClr val="dk1"/>
                </a:solidFill>
                <a:latin typeface="Zilla Slab Medium"/>
                <a:ea typeface="Zilla Slab Medium"/>
                <a:cs typeface="Zilla Slab Medium"/>
                <a:sym typeface="Zilla Slab Medium"/>
              </a:defRPr>
            </a:lvl4pPr>
            <a:lvl5pPr lvl="4" rtl="0">
              <a:buNone/>
              <a:defRPr>
                <a:solidFill>
                  <a:schemeClr val="dk1"/>
                </a:solidFill>
                <a:latin typeface="Zilla Slab Medium"/>
                <a:ea typeface="Zilla Slab Medium"/>
                <a:cs typeface="Zilla Slab Medium"/>
                <a:sym typeface="Zilla Slab Medium"/>
              </a:defRPr>
            </a:lvl5pPr>
            <a:lvl6pPr lvl="5" rtl="0">
              <a:buNone/>
              <a:defRPr>
                <a:solidFill>
                  <a:schemeClr val="dk1"/>
                </a:solidFill>
                <a:latin typeface="Zilla Slab Medium"/>
                <a:ea typeface="Zilla Slab Medium"/>
                <a:cs typeface="Zilla Slab Medium"/>
                <a:sym typeface="Zilla Slab Medium"/>
              </a:defRPr>
            </a:lvl6pPr>
            <a:lvl7pPr lvl="6" rtl="0">
              <a:buNone/>
              <a:defRPr>
                <a:solidFill>
                  <a:schemeClr val="dk1"/>
                </a:solidFill>
                <a:latin typeface="Zilla Slab Medium"/>
                <a:ea typeface="Zilla Slab Medium"/>
                <a:cs typeface="Zilla Slab Medium"/>
                <a:sym typeface="Zilla Slab Medium"/>
              </a:defRPr>
            </a:lvl7pPr>
            <a:lvl8pPr lvl="7" rtl="0">
              <a:buNone/>
              <a:defRPr>
                <a:solidFill>
                  <a:schemeClr val="dk1"/>
                </a:solidFill>
                <a:latin typeface="Zilla Slab Medium"/>
                <a:ea typeface="Zilla Slab Medium"/>
                <a:cs typeface="Zilla Slab Medium"/>
                <a:sym typeface="Zilla Slab Medium"/>
              </a:defRPr>
            </a:lvl8pPr>
            <a:lvl9pPr lvl="8" rtl="0">
              <a:buNone/>
              <a:defRPr>
                <a:solidFill>
                  <a:schemeClr val="dk1"/>
                </a:solidFill>
                <a:latin typeface="Zilla Slab Medium"/>
                <a:ea typeface="Zilla Slab Medium"/>
                <a:cs typeface="Zilla Slab Medium"/>
                <a:sym typeface="Zilla Slab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
        <p:cNvGrpSpPr/>
        <p:nvPr/>
      </p:nvGrpSpPr>
      <p:grpSpPr>
        <a:xfrm>
          <a:off x="0" y="0"/>
          <a:ext cx="0" cy="0"/>
          <a:chOff x="0" y="0"/>
          <a:chExt cx="0" cy="0"/>
        </a:xfrm>
      </p:grpSpPr>
      <p:pic>
        <p:nvPicPr>
          <p:cNvPr id="73" name="Google Shape;73;p17"/>
          <p:cNvPicPr preferRelativeResize="0"/>
          <p:nvPr/>
        </p:nvPicPr>
        <p:blipFill rotWithShape="1">
          <a:blip r:embed="rId20">
            <a:alphaModFix/>
          </a:blip>
          <a:srcRect/>
          <a:stretch/>
        </p:blipFill>
        <p:spPr>
          <a:xfrm>
            <a:off x="0" y="0"/>
            <a:ext cx="9144000" cy="5143500"/>
          </a:xfrm>
          <a:prstGeom prst="rect">
            <a:avLst/>
          </a:prstGeom>
          <a:noFill/>
          <a:ln>
            <a:noFill/>
          </a:ln>
        </p:spPr>
      </p:pic>
      <p:sp>
        <p:nvSpPr>
          <p:cNvPr id="74" name="Google Shape;74;p17"/>
          <p:cNvSpPr/>
          <p:nvPr/>
        </p:nvSpPr>
        <p:spPr>
          <a:xfrm>
            <a:off x="201478" y="0"/>
            <a:ext cx="8772000" cy="5143500"/>
          </a:xfrm>
          <a:prstGeom prst="rect">
            <a:avLst/>
          </a:prstGeom>
          <a:solidFill>
            <a:schemeClr val="lt1"/>
          </a:solidFill>
          <a:ln>
            <a:noFill/>
          </a:ln>
        </p:spPr>
        <p:txBody>
          <a:bodyPr spcFirstLastPara="1" wrap="square" lIns="91425" tIns="45700" rIns="91425" bIns="45700" anchor="ctr" anchorCtr="0">
            <a:noAutofit/>
          </a:bodyPr>
          <a:lstStyle/>
          <a:p>
            <a:pPr marL="2057400" marR="0" lvl="6" indent="0" algn="ctr" rtl="0">
              <a:lnSpc>
                <a:spcPct val="100000"/>
              </a:lnSpc>
              <a:spcBef>
                <a:spcPts val="0"/>
              </a:spcBef>
              <a:spcAft>
                <a:spcPts val="0"/>
              </a:spcAft>
              <a:buClr>
                <a:srgbClr val="000000"/>
              </a:buClr>
              <a:buSzPts val="1350"/>
              <a:buFont typeface="Arial"/>
              <a:buNone/>
            </a:pPr>
            <a:r>
              <a:rPr lang="en" sz="1350" b="0" i="0" u="none" strike="noStrike" cap="none">
                <a:solidFill>
                  <a:schemeClr val="lt1"/>
                </a:solidFill>
                <a:latin typeface="Calibri"/>
                <a:ea typeface="Calibri"/>
                <a:cs typeface="Calibri"/>
                <a:sym typeface="Calibri"/>
              </a:rPr>
              <a:t>‘</a:t>
            </a:r>
            <a:endParaRPr sz="1350" b="0" i="0" u="none" strike="noStrike" cap="none">
              <a:solidFill>
                <a:schemeClr val="lt1"/>
              </a:solidFill>
              <a:latin typeface="Calibri"/>
              <a:ea typeface="Calibri"/>
              <a:cs typeface="Calibri"/>
              <a:sym typeface="Calibri"/>
            </a:endParaRPr>
          </a:p>
        </p:txBody>
      </p:sp>
      <p:pic>
        <p:nvPicPr>
          <p:cNvPr id="75" name="Google Shape;75;p17"/>
          <p:cNvPicPr preferRelativeResize="0"/>
          <p:nvPr/>
        </p:nvPicPr>
        <p:blipFill rotWithShape="1">
          <a:blip r:embed="rId21">
            <a:alphaModFix/>
          </a:blip>
          <a:srcRect/>
          <a:stretch/>
        </p:blipFill>
        <p:spPr>
          <a:xfrm>
            <a:off x="628650" y="4774708"/>
            <a:ext cx="1494606" cy="252677"/>
          </a:xfrm>
          <a:prstGeom prst="rect">
            <a:avLst/>
          </a:prstGeom>
          <a:noFill/>
          <a:ln>
            <a:noFill/>
          </a:ln>
        </p:spPr>
      </p:pic>
      <p:sp>
        <p:nvSpPr>
          <p:cNvPr id="76" name="Google Shape;76;p17"/>
          <p:cNvSpPr txBox="1"/>
          <p:nvPr/>
        </p:nvSpPr>
        <p:spPr>
          <a:xfrm>
            <a:off x="1534333" y="767947"/>
            <a:ext cx="6418200" cy="1052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3600"/>
              <a:buFont typeface="Arial"/>
              <a:buNone/>
            </a:pPr>
            <a:endParaRPr sz="3600" b="0" i="0" u="none" strike="noStrike" cap="none">
              <a:solidFill>
                <a:schemeClr val="dk2"/>
              </a:solidFill>
              <a:latin typeface="Montserrat ExtraBold"/>
              <a:ea typeface="Montserrat ExtraBold"/>
              <a:cs typeface="Montserrat ExtraBold"/>
              <a:sym typeface="Montserrat ExtraBold"/>
            </a:endParaRPr>
          </a:p>
        </p:txBody>
      </p:sp>
      <p:sp>
        <p:nvSpPr>
          <p:cNvPr id="77" name="Google Shape;77;p17"/>
          <p:cNvSpPr txBox="1"/>
          <p:nvPr/>
        </p:nvSpPr>
        <p:spPr>
          <a:xfrm>
            <a:off x="1534333" y="1916916"/>
            <a:ext cx="6418200" cy="2308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828383"/>
              </a:buClr>
              <a:buSzPts val="1200"/>
              <a:buFont typeface="Arial"/>
              <a:buNone/>
            </a:pPr>
            <a:endParaRPr sz="1200" b="0" i="0" u="none" strike="noStrike" cap="none">
              <a:solidFill>
                <a:srgbClr val="828383"/>
              </a:solidFill>
              <a:latin typeface="Arial"/>
              <a:ea typeface="Arial"/>
              <a:cs typeface="Arial"/>
              <a:sym typeface="Arial"/>
            </a:endParaRPr>
          </a:p>
        </p:txBody>
      </p:sp>
      <p:sp>
        <p:nvSpPr>
          <p:cNvPr id="78" name="Google Shape;78;p17"/>
          <p:cNvSpPr txBox="1"/>
          <p:nvPr/>
        </p:nvSpPr>
        <p:spPr>
          <a:xfrm>
            <a:off x="6554163" y="4764109"/>
            <a:ext cx="20574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00"/>
              <a:buFont typeface="Arial"/>
              <a:buNone/>
            </a:pPr>
            <a:fld id="{00000000-1234-1234-1234-123412341234}" type="slidenum">
              <a:rPr lang="en" sz="800" b="0" i="0" u="none" strike="noStrike" cap="none">
                <a:solidFill>
                  <a:schemeClr val="dk1"/>
                </a:solidFill>
                <a:latin typeface="Montserrat Medium"/>
                <a:ea typeface="Montserrat Medium"/>
                <a:cs typeface="Montserrat Medium"/>
                <a:sym typeface="Montserrat Medium"/>
              </a:rPr>
              <a:t>‹#›</a:t>
            </a:fld>
            <a:endParaRPr sz="800" b="0" i="0" u="none" strike="noStrike" cap="none">
              <a:solidFill>
                <a:schemeClr val="dk1"/>
              </a:solidFill>
              <a:latin typeface="Montserrat Medium"/>
              <a:ea typeface="Montserrat Medium"/>
              <a:cs typeface="Montserrat Medium"/>
              <a:sym typeface="Montserrat Medium"/>
            </a:endParaRPr>
          </a:p>
        </p:txBody>
      </p:sp>
      <p:cxnSp>
        <p:nvCxnSpPr>
          <p:cNvPr id="79" name="Google Shape;79;p17"/>
          <p:cNvCxnSpPr/>
          <p:nvPr/>
        </p:nvCxnSpPr>
        <p:spPr>
          <a:xfrm>
            <a:off x="628650" y="4643240"/>
            <a:ext cx="7890600" cy="0"/>
          </a:xfrm>
          <a:prstGeom prst="straightConnector1">
            <a:avLst/>
          </a:prstGeom>
          <a:noFill/>
          <a:ln w="9525" cap="flat" cmpd="sng">
            <a:solidFill>
              <a:srgbClr val="C0C0C0"/>
            </a:solidFill>
            <a:prstDash val="dot"/>
            <a:miter lim="800000"/>
            <a:headEnd type="none" w="sm" len="sm"/>
            <a:tailEnd type="none" w="sm" len="sm"/>
          </a:ln>
        </p:spPr>
      </p:cxnSp>
      <p:sp>
        <p:nvSpPr>
          <p:cNvPr id="80" name="Google Shape;80;p1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rtl="0">
              <a:buNone/>
              <a:defRPr sz="1300">
                <a:solidFill>
                  <a:schemeClr val="tx1"/>
                </a:solidFill>
              </a:defRPr>
            </a:lvl1pPr>
            <a:lvl2pPr lvl="1" algn="r" rtl="0">
              <a:buNone/>
              <a:defRPr sz="1300">
                <a:solidFill>
                  <a:schemeClr val="tx1"/>
                </a:solidFill>
              </a:defRPr>
            </a:lvl2pPr>
            <a:lvl3pPr lvl="2" algn="r" rtl="0">
              <a:buNone/>
              <a:defRPr sz="1300">
                <a:solidFill>
                  <a:schemeClr val="tx1"/>
                </a:solidFill>
              </a:defRPr>
            </a:lvl3pPr>
            <a:lvl4pPr lvl="3" algn="r" rtl="0">
              <a:buNone/>
              <a:defRPr sz="1300">
                <a:solidFill>
                  <a:schemeClr val="tx1"/>
                </a:solidFill>
              </a:defRPr>
            </a:lvl4pPr>
            <a:lvl5pPr lvl="4" algn="r" rtl="0">
              <a:buNone/>
              <a:defRPr sz="1300">
                <a:solidFill>
                  <a:schemeClr val="tx1"/>
                </a:solidFill>
              </a:defRPr>
            </a:lvl5pPr>
            <a:lvl6pPr lvl="5" algn="r" rtl="0">
              <a:buNone/>
              <a:defRPr sz="1300">
                <a:solidFill>
                  <a:schemeClr val="tx1"/>
                </a:solidFill>
              </a:defRPr>
            </a:lvl6pPr>
            <a:lvl7pPr lvl="6" algn="r" rtl="0">
              <a:buNone/>
              <a:defRPr sz="1300">
                <a:solidFill>
                  <a:schemeClr val="tx1"/>
                </a:solidFill>
              </a:defRPr>
            </a:lvl7pPr>
            <a:lvl8pPr lvl="7" algn="r" rtl="0">
              <a:buNone/>
              <a:defRPr sz="1300">
                <a:solidFill>
                  <a:schemeClr val="tx1"/>
                </a:solidFill>
              </a:defRPr>
            </a:lvl8pPr>
            <a:lvl9pPr lvl="8" algn="r" rtl="0">
              <a:buNone/>
              <a:defRPr sz="1300">
                <a:solidFill>
                  <a:schemeClr val="tx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7" r:id="rId1"/>
    <p:sldLayoutId id="2147483667" r:id="rId2"/>
    <p:sldLayoutId id="2147483669" r:id="rId3"/>
    <p:sldLayoutId id="2147483670" r:id="rId4"/>
    <p:sldLayoutId id="2147483671" r:id="rId5"/>
    <p:sldLayoutId id="2147483672" r:id="rId6"/>
    <p:sldLayoutId id="2147483674" r:id="rId7"/>
    <p:sldLayoutId id="2147483675" r:id="rId8"/>
    <p:sldLayoutId id="2147483676" r:id="rId9"/>
    <p:sldLayoutId id="2147483700" r:id="rId10"/>
    <p:sldLayoutId id="2147483702" r:id="rId11"/>
    <p:sldLayoutId id="2147483704" r:id="rId12"/>
    <p:sldLayoutId id="2147483706" r:id="rId13"/>
    <p:sldLayoutId id="2147483708" r:id="rId14"/>
    <p:sldLayoutId id="2147483709" r:id="rId15"/>
    <p:sldLayoutId id="2147483710" r:id="rId16"/>
    <p:sldLayoutId id="2147483711" r:id="rId17"/>
    <p:sldLayoutId id="2147483712"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7FFFD15D_C3F7C01B.xml"/><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microsoft.com/office/2018/10/relationships/comments" Target="../comments/modernComment_1AA_E5241DCF.xml"/><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7FFFD160_761E8EF1.xml"/><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microsoft.com/office/2018/10/relationships/comments" Target="../comments/modernComment_7FFFD177_3A87511B.xml"/><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8" Type="http://schemas.openxmlformats.org/officeDocument/2006/relationships/image" Target="../media/image23.svg"/><Relationship Id="rId3" Type="http://schemas.microsoft.com/office/2018/10/relationships/comments" Target="../comments/modernComment_7FFFF543_DAD1DC2.xml"/><Relationship Id="rId7"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7.png"/><Relationship Id="rId4" Type="http://schemas.openxmlformats.org/officeDocument/2006/relationships/image" Target="../media/image30.svg"/><Relationship Id="rId9"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8" Type="http://schemas.openxmlformats.org/officeDocument/2006/relationships/hyperlink" Target="mailto:kariley.famer@stonybrook.edu" TargetMode="External"/><Relationship Id="rId3" Type="http://schemas.openxmlformats.org/officeDocument/2006/relationships/image" Target="../media/image36.jpeg"/><Relationship Id="rId7"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hyperlink" Target="mailto:Nichole.glady@stonybrook.edu" TargetMode="External"/><Relationship Id="rId5" Type="http://schemas.openxmlformats.org/officeDocument/2006/relationships/image" Target="../media/image37.png"/><Relationship Id="rId10" Type="http://schemas.openxmlformats.org/officeDocument/2006/relationships/image" Target="../media/image39.jpeg"/><Relationship Id="rId4" Type="http://schemas.openxmlformats.org/officeDocument/2006/relationships/hyperlink" Target="mailto:Hina.Kausar@stonybrook.edu" TargetMode="External"/><Relationship Id="rId9" Type="http://schemas.openxmlformats.org/officeDocument/2006/relationships/hyperlink" Target="mailto:kfamer@deloitte.com"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https://www.oracle.com/business-analytics/fusion-data-intelligence-platform/capabilities/data-model/#data-model" TargetMode="External"/><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hyperlink" Target="https://www.oracle.com/business-analytics/fusion-data-intelligence-platform/capabilities/machine-learning/" TargetMode="External"/><Relationship Id="rId5" Type="http://schemas.openxmlformats.org/officeDocument/2006/relationships/hyperlink" Target="https://www.oracle.com/business-analytics/fusion-data-intelligence-platform/capabilities/data-model/#semantic-model" TargetMode="External"/><Relationship Id="rId4" Type="http://schemas.openxmlformats.org/officeDocument/2006/relationships/hyperlink" Target="https://www.oracle.com/business-analytics/fusion-data-intelligence-platform/capabilities/kpi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microsoft.com/office/2018/10/relationships/comments" Target="../comments/modernComment_7FFDEC70_4F359587.xml"/><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hyperlink" Target="https://www.oracle.com/business-analytics/fusion-data-intelligence-platform/capabiliti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3"/>
          <p:cNvSpPr txBox="1">
            <a:spLocks noGrp="1"/>
          </p:cNvSpPr>
          <p:nvPr>
            <p:ph type="title" idx="4294967295"/>
          </p:nvPr>
        </p:nvSpPr>
        <p:spPr>
          <a:xfrm>
            <a:off x="628650" y="2097441"/>
            <a:ext cx="7886700" cy="2449621"/>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r>
              <a:rPr kumimoji="0" lang="en-US" sz="5700" b="0" i="0" u="none" strike="noStrike" kern="0" cap="none" spc="0" normalizeH="0" baseline="0" noProof="0" dirty="0" err="1">
                <a:ln>
                  <a:noFill/>
                </a:ln>
                <a:solidFill>
                  <a:srgbClr val="FFFFFF"/>
                </a:solidFill>
                <a:effectLst/>
                <a:uLnTx/>
                <a:uFillTx/>
                <a:latin typeface="Montserrat ExtraBold"/>
                <a:ea typeface="Montserrat ExtraBold"/>
                <a:cs typeface="Montserrat ExtraBold"/>
                <a:sym typeface="Montserrat ExtraBold"/>
              </a:rPr>
              <a:t>WolfieONE</a:t>
            </a:r>
            <a:endParaRPr kumimoji="0" lang="en-US" sz="5700" b="0" i="0" u="none" strike="noStrike" kern="0" cap="none" spc="0" normalizeH="0" baseline="0" noProof="0" dirty="0">
              <a:ln>
                <a:noFill/>
              </a:ln>
              <a:solidFill>
                <a:srgbClr val="FFFFFF"/>
              </a:solidFill>
              <a:effectLst/>
              <a:uLnTx/>
              <a:uFillTx/>
              <a:latin typeface="Montserrat ExtraBold"/>
              <a:ea typeface="Montserrat ExtraBold"/>
              <a:cs typeface="Montserrat ExtraBold"/>
              <a:sym typeface="Montserrat ExtraBold"/>
            </a:endParaRP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r>
              <a:rPr kumimoji="0" lang="en-US" sz="2100" b="0" i="1" u="none" strike="noStrike" kern="0" cap="none" spc="0" normalizeH="0" baseline="0" noProof="0" dirty="0">
                <a:ln>
                  <a:noFill/>
                </a:ln>
                <a:solidFill>
                  <a:srgbClr val="FFFFFF"/>
                </a:solidFill>
                <a:effectLst/>
                <a:uLnTx/>
                <a:uFillTx/>
                <a:latin typeface="Montserrat ExtraBold"/>
                <a:ea typeface="Montserrat ExtraBold"/>
                <a:cs typeface="Montserrat ExtraBold"/>
                <a:sym typeface="Montserrat ExtraBold"/>
              </a:rPr>
              <a:t>Change Leader Network Training – Part 1</a:t>
            </a:r>
          </a:p>
          <a:p>
            <a:pPr marL="0" marR="0" lvl="0" indent="0" algn="l" defTabSz="914400" rtl="0" eaLnBrk="1" fontAlgn="auto" latinLnBrk="0" hangingPunct="1">
              <a:lnSpc>
                <a:spcPct val="90000"/>
              </a:lnSpc>
              <a:spcBef>
                <a:spcPts val="1000"/>
              </a:spcBef>
              <a:spcAft>
                <a:spcPts val="0"/>
              </a:spcAft>
              <a:buClr>
                <a:schemeClr val="lt1"/>
              </a:buClr>
              <a:buSzPts val="5000"/>
              <a:buFont typeface="Montserrat ExtraBold"/>
              <a:buNone/>
              <a:tabLst/>
              <a:defRPr/>
            </a:pPr>
            <a:endParaRPr kumimoji="0" lang="en-US" sz="2000" b="0" i="0" u="none" strike="noStrike" kern="0" cap="none" spc="0" normalizeH="0" baseline="0" noProof="0" dirty="0">
              <a:ln>
                <a:noFill/>
              </a:ln>
              <a:solidFill>
                <a:srgbClr val="FFFFFF"/>
              </a:solidFill>
              <a:effectLst/>
              <a:uLnTx/>
              <a:uFillTx/>
              <a:latin typeface="Zilla Slab Medium"/>
              <a:ea typeface="Zilla Slab Medium"/>
              <a:cs typeface="Zilla Slab Medium"/>
              <a:sym typeface="Zilla Slab Medium"/>
            </a:endParaRPr>
          </a:p>
          <a:p>
            <a:pPr marL="0" marR="0" lvl="0" indent="0" algn="l" defTabSz="914400" rtl="0" eaLnBrk="1" fontAlgn="auto" latinLnBrk="0" hangingPunct="1">
              <a:lnSpc>
                <a:spcPct val="90000"/>
              </a:lnSpc>
              <a:spcBef>
                <a:spcPts val="1000"/>
              </a:spcBef>
              <a:spcAft>
                <a:spcPts val="0"/>
              </a:spcAft>
              <a:buClr>
                <a:schemeClr val="lt1"/>
              </a:buClr>
              <a:buSzPts val="5000"/>
              <a:buFont typeface="Montserrat ExtraBold"/>
              <a:buNone/>
              <a:tabLst/>
              <a:defRPr/>
            </a:pPr>
            <a:r>
              <a:rPr kumimoji="0" lang="en-US" sz="2000" b="0" i="0" u="none" strike="noStrike" kern="0" cap="none" spc="0" normalizeH="0" baseline="0" noProof="0" dirty="0">
                <a:ln>
                  <a:noFill/>
                </a:ln>
                <a:solidFill>
                  <a:srgbClr val="FFFFFF"/>
                </a:solidFill>
                <a:effectLst/>
                <a:uLnTx/>
                <a:uFillTx/>
                <a:latin typeface="Montserrat"/>
                <a:ea typeface="Zilla Slab Medium"/>
                <a:cs typeface="Zilla Slab Medium"/>
                <a:sym typeface="Zilla Slab Medium"/>
              </a:rPr>
              <a:t>Nov 14, 2024</a:t>
            </a: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endParaRPr kumimoji="0" lang="en-US" sz="1100" b="0" i="0" u="none" strike="noStrike" kern="0" cap="none" spc="0" normalizeH="0" baseline="0" noProof="0" dirty="0">
              <a:ln>
                <a:noFill/>
              </a:ln>
              <a:solidFill>
                <a:srgbClr val="FFFFFF"/>
              </a:solidFill>
              <a:effectLst/>
              <a:uLnTx/>
              <a:uFillTx/>
              <a:latin typeface="Zilla Slab Medium"/>
              <a:ea typeface="Zilla Slab Medium"/>
              <a:cs typeface="Zilla Slab Medium"/>
              <a:sym typeface="Zilla Slab Medium"/>
            </a:endParaRP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endParaRPr kumimoji="0" lang="en-US" sz="1100" b="0" i="0" u="none" strike="noStrike" kern="0" cap="none" spc="0" normalizeH="0" baseline="0" noProof="0" dirty="0">
              <a:ln>
                <a:noFill/>
              </a:ln>
              <a:solidFill>
                <a:srgbClr val="FFFFFF"/>
              </a:solidFill>
              <a:effectLst/>
              <a:uLnTx/>
              <a:uFillTx/>
              <a:latin typeface="Zilla Slab Medium"/>
              <a:ea typeface="Zilla Slab Medium"/>
              <a:cs typeface="Zilla Slab Medium"/>
              <a:sym typeface="Zilla Slab Medium"/>
            </a:endParaRP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r>
              <a:rPr kumimoji="0" lang="en-US" sz="1400" b="1" i="0" u="none" strike="noStrike" kern="0" cap="none" spc="0" normalizeH="0" baseline="0" noProof="0" dirty="0">
                <a:ln>
                  <a:noFill/>
                </a:ln>
                <a:solidFill>
                  <a:srgbClr val="FFFFFF"/>
                </a:solidFill>
                <a:effectLst/>
                <a:uLnTx/>
                <a:uFillTx/>
                <a:latin typeface="Zilla Slab"/>
                <a:ea typeface="Zilla Slab"/>
                <a:cs typeface="Zilla Slab"/>
                <a:sym typeface="Zilla Slab"/>
              </a:rPr>
              <a:t>Office of Change Management </a:t>
            </a:r>
          </a:p>
        </p:txBody>
      </p:sp>
      <p:pic>
        <p:nvPicPr>
          <p:cNvPr id="4" name="Picture 3" descr="A black and white sign with red text&#10;&#10;Description automatically generated">
            <a:extLst>
              <a:ext uri="{FF2B5EF4-FFF2-40B4-BE49-F238E27FC236}">
                <a16:creationId xmlns:a16="http://schemas.microsoft.com/office/drawing/2014/main" id="{AD79B495-2BDC-2B24-8A2E-D379B3924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8033" y="127867"/>
            <a:ext cx="1198919" cy="358831"/>
          </a:xfrm>
          <a:prstGeom prst="rect">
            <a:avLst/>
          </a:prstGeom>
        </p:spPr>
      </p:pic>
      <p:pic>
        <p:nvPicPr>
          <p:cNvPr id="5" name="Picture 4">
            <a:extLst>
              <a:ext uri="{FF2B5EF4-FFF2-40B4-BE49-F238E27FC236}">
                <a16:creationId xmlns:a16="http://schemas.microsoft.com/office/drawing/2014/main" id="{DA260523-D524-E32E-6393-68E302BB066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3378" y="203672"/>
            <a:ext cx="1703272" cy="24740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42D65CA5-45E4-4DB3-5BE3-62E4670BFDF7}"/>
            </a:ext>
          </a:extLst>
        </p:cNvPr>
        <p:cNvGrpSpPr/>
        <p:nvPr/>
      </p:nvGrpSpPr>
      <p:grpSpPr>
        <a:xfrm>
          <a:off x="0" y="0"/>
          <a:ext cx="0" cy="0"/>
          <a:chOff x="0" y="0"/>
          <a:chExt cx="0" cy="0"/>
        </a:xfrm>
      </p:grpSpPr>
      <p:sp>
        <p:nvSpPr>
          <p:cNvPr id="179" name="Google Shape;179;p33">
            <a:extLst>
              <a:ext uri="{FF2B5EF4-FFF2-40B4-BE49-F238E27FC236}">
                <a16:creationId xmlns:a16="http://schemas.microsoft.com/office/drawing/2014/main" id="{DDC8E0F0-18E4-3C10-E6C3-7CD2B8E192AC}"/>
              </a:ext>
            </a:extLst>
          </p:cNvPr>
          <p:cNvSpPr txBox="1">
            <a:spLocks noGrp="1"/>
          </p:cNvSpPr>
          <p:nvPr>
            <p:ph type="title" idx="4294967295"/>
          </p:nvPr>
        </p:nvSpPr>
        <p:spPr>
          <a:xfrm>
            <a:off x="518185" y="1097124"/>
            <a:ext cx="7886700" cy="2449621"/>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r>
              <a:rPr kumimoji="0" lang="en-US" sz="4800" b="1" i="0" u="none" strike="noStrike" kern="0" cap="none" spc="0" normalizeH="0" baseline="0" noProof="0" dirty="0" err="1">
                <a:ln>
                  <a:noFill/>
                </a:ln>
                <a:solidFill>
                  <a:srgbClr val="FFFFFF"/>
                </a:solidFill>
                <a:effectLst/>
                <a:uLnTx/>
                <a:uFillTx/>
                <a:latin typeface="Montserrat" panose="00000500000000000000" pitchFamily="2" charset="0"/>
                <a:ea typeface="Zilla Slab Medium"/>
                <a:cs typeface="Zilla Slab Medium"/>
                <a:sym typeface="Zilla Slab Medium"/>
              </a:rPr>
              <a:t>WolfieONE</a:t>
            </a:r>
            <a:r>
              <a:rPr kumimoji="0" lang="en-US" sz="4800" b="1" i="0" u="none" strike="noStrike" kern="0" cap="none" spc="0" normalizeH="0" baseline="0" noProof="0" dirty="0">
                <a:ln>
                  <a:noFill/>
                </a:ln>
                <a:solidFill>
                  <a:srgbClr val="FFFFFF"/>
                </a:solidFill>
                <a:effectLst/>
                <a:uLnTx/>
                <a:uFillTx/>
                <a:latin typeface="Montserrat" panose="00000500000000000000" pitchFamily="2" charset="0"/>
                <a:ea typeface="Zilla Slab Medium"/>
                <a:cs typeface="Zilla Slab Medium"/>
                <a:sym typeface="Zilla Slab Medium"/>
              </a:rPr>
              <a:t> - Changes</a:t>
            </a: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endParaRPr kumimoji="0" lang="en-US" sz="1100" b="0" i="0" u="none" strike="noStrike" kern="0" cap="none" spc="0" normalizeH="0" baseline="0" noProof="0" dirty="0">
              <a:ln>
                <a:noFill/>
              </a:ln>
              <a:solidFill>
                <a:srgbClr val="FFFFFF"/>
              </a:solidFill>
              <a:effectLst/>
              <a:uLnTx/>
              <a:uFillTx/>
              <a:latin typeface="Zilla Slab Medium"/>
              <a:ea typeface="Zilla Slab Medium"/>
              <a:cs typeface="Zilla Slab Medium"/>
              <a:sym typeface="Zilla Slab Medium"/>
            </a:endParaRP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endParaRPr kumimoji="0" lang="en-US" sz="1400" b="1" i="0" u="none" strike="noStrike" kern="0" cap="none" spc="0" normalizeH="0" baseline="0" noProof="0" dirty="0">
              <a:ln>
                <a:noFill/>
              </a:ln>
              <a:solidFill>
                <a:srgbClr val="FFFFFF"/>
              </a:solidFill>
              <a:effectLst/>
              <a:uLnTx/>
              <a:uFillTx/>
              <a:latin typeface="Zilla Slab"/>
              <a:ea typeface="Zilla Slab"/>
              <a:cs typeface="Zilla Slab"/>
              <a:sym typeface="Zilla Slab"/>
            </a:endParaRPr>
          </a:p>
        </p:txBody>
      </p:sp>
      <p:pic>
        <p:nvPicPr>
          <p:cNvPr id="4" name="Picture 3" descr="A black and white sign with red text&#10;&#10;Description automatically generated">
            <a:extLst>
              <a:ext uri="{FF2B5EF4-FFF2-40B4-BE49-F238E27FC236}">
                <a16:creationId xmlns:a16="http://schemas.microsoft.com/office/drawing/2014/main" id="{9B379092-8D4D-18AE-B97E-5275929151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8033" y="127867"/>
            <a:ext cx="1198919" cy="358831"/>
          </a:xfrm>
          <a:prstGeom prst="rect">
            <a:avLst/>
          </a:prstGeom>
        </p:spPr>
      </p:pic>
      <p:pic>
        <p:nvPicPr>
          <p:cNvPr id="5" name="Picture 4">
            <a:extLst>
              <a:ext uri="{FF2B5EF4-FFF2-40B4-BE49-F238E27FC236}">
                <a16:creationId xmlns:a16="http://schemas.microsoft.com/office/drawing/2014/main" id="{F1FBE710-F05F-ABD8-E571-FCC473D2C29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3378" y="203672"/>
            <a:ext cx="1703272" cy="247403"/>
          </a:xfrm>
          <a:prstGeom prst="rect">
            <a:avLst/>
          </a:prstGeom>
        </p:spPr>
      </p:pic>
    </p:spTree>
    <p:extLst>
      <p:ext uri="{BB962C8B-B14F-4D97-AF65-F5344CB8AC3E}">
        <p14:creationId xmlns:p14="http://schemas.microsoft.com/office/powerpoint/2010/main" val="2407413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1">
          <a:extLst>
            <a:ext uri="{FF2B5EF4-FFF2-40B4-BE49-F238E27FC236}">
              <a16:creationId xmlns:a16="http://schemas.microsoft.com/office/drawing/2014/main" id="{F1639485-09C1-F7E5-8BEC-CF3AE289C0C4}"/>
            </a:ext>
          </a:extLst>
        </p:cNvPr>
        <p:cNvGrpSpPr/>
        <p:nvPr/>
      </p:nvGrpSpPr>
      <p:grpSpPr>
        <a:xfrm>
          <a:off x="0" y="0"/>
          <a:ext cx="0" cy="0"/>
          <a:chOff x="0" y="0"/>
          <a:chExt cx="0" cy="0"/>
        </a:xfrm>
      </p:grpSpPr>
      <p:pic>
        <p:nvPicPr>
          <p:cNvPr id="343" name="Google Shape;343;p48">
            <a:extLst>
              <a:ext uri="{FF2B5EF4-FFF2-40B4-BE49-F238E27FC236}">
                <a16:creationId xmlns:a16="http://schemas.microsoft.com/office/drawing/2014/main" id="{B6694299-D4D3-0B51-32D6-E52C641F1AAB}"/>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984075" y="216075"/>
            <a:ext cx="1709174" cy="249525"/>
          </a:xfrm>
          <a:prstGeom prst="rect">
            <a:avLst/>
          </a:prstGeom>
          <a:noFill/>
          <a:ln>
            <a:noFill/>
          </a:ln>
        </p:spPr>
      </p:pic>
      <p:sp>
        <p:nvSpPr>
          <p:cNvPr id="3" name="Title 1">
            <a:extLst>
              <a:ext uri="{FF2B5EF4-FFF2-40B4-BE49-F238E27FC236}">
                <a16:creationId xmlns:a16="http://schemas.microsoft.com/office/drawing/2014/main" id="{07E61448-FC90-DD1C-AE4D-89DB39C8471B}"/>
              </a:ext>
            </a:extLst>
          </p:cNvPr>
          <p:cNvSpPr txBox="1">
            <a:spLocks noGrp="1"/>
          </p:cNvSpPr>
          <p:nvPr>
            <p:ph type="title" idx="4294967295"/>
          </p:nvPr>
        </p:nvSpPr>
        <p:spPr>
          <a:xfrm>
            <a:off x="259116" y="61821"/>
            <a:ext cx="6431796" cy="599581"/>
          </a:xfrm>
          <a:prstGeom prst="rect">
            <a:avLst/>
          </a:prstGeom>
          <a:solidFill>
            <a:srgbClr val="FFFFFF"/>
          </a:solid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600" b="1" i="0" kern="1200">
                <a:solidFill>
                  <a:srgbClr val="003385"/>
                </a:solidFill>
                <a:latin typeface="Montserrat ExtraBold" pitchFamily="2" charset="77"/>
                <a:ea typeface="Roboto Condensed" panose="02000000000000000000" pitchFamily="2" charset="0"/>
                <a:cs typeface="Montserrat ExtraBold" pitchFamily="2" charset="77"/>
              </a:defRPr>
            </a:lvl1pPr>
          </a:lstStyle>
          <a:p>
            <a:pPr marL="0" marR="0" lvl="0" indent="0" algn="l" defTabSz="914400" rtl="0" eaLnBrk="1" fontAlgn="auto" latinLnBrk="0" hangingPunct="1">
              <a:lnSpc>
                <a:spcPct val="90000"/>
              </a:lnSpc>
              <a:spcBef>
                <a:spcPct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chemeClr val="bg2"/>
                </a:solidFill>
                <a:effectLst/>
                <a:uLnTx/>
                <a:uFillTx/>
                <a:latin typeface="Montserrat" panose="00000500000000000000" pitchFamily="2" charset="0"/>
                <a:ea typeface="Roboto Condensed" panose="02000000000000000000" pitchFamily="2" charset="0"/>
                <a:cs typeface="Montserrat ExtraBold" pitchFamily="2" charset="77"/>
                <a:sym typeface="Arial"/>
              </a:rPr>
              <a:t>What’s Changing?</a:t>
            </a:r>
          </a:p>
        </p:txBody>
      </p:sp>
      <p:graphicFrame>
        <p:nvGraphicFramePr>
          <p:cNvPr id="2" name="Table 1">
            <a:extLst>
              <a:ext uri="{FF2B5EF4-FFF2-40B4-BE49-F238E27FC236}">
                <a16:creationId xmlns:a16="http://schemas.microsoft.com/office/drawing/2014/main" id="{4644D615-7A66-9902-3C69-25D827E7801C}"/>
              </a:ext>
            </a:extLst>
          </p:cNvPr>
          <p:cNvGraphicFramePr>
            <a:graphicFrameLocks noGrp="1"/>
          </p:cNvGraphicFramePr>
          <p:nvPr>
            <p:extLst>
              <p:ext uri="{D42A27DB-BD31-4B8C-83A1-F6EECF244321}">
                <p14:modId xmlns:p14="http://schemas.microsoft.com/office/powerpoint/2010/main" val="1159142534"/>
              </p:ext>
            </p:extLst>
          </p:nvPr>
        </p:nvGraphicFramePr>
        <p:xfrm>
          <a:off x="259116" y="763662"/>
          <a:ext cx="8457452" cy="3649706"/>
        </p:xfrm>
        <a:graphic>
          <a:graphicData uri="http://schemas.openxmlformats.org/drawingml/2006/table">
            <a:tbl>
              <a:tblPr firstRow="1"/>
              <a:tblGrid>
                <a:gridCol w="4167587">
                  <a:extLst>
                    <a:ext uri="{9D8B030D-6E8A-4147-A177-3AD203B41FA5}">
                      <a16:colId xmlns:a16="http://schemas.microsoft.com/office/drawing/2014/main" val="314665359"/>
                    </a:ext>
                  </a:extLst>
                </a:gridCol>
                <a:gridCol w="4289865">
                  <a:extLst>
                    <a:ext uri="{9D8B030D-6E8A-4147-A177-3AD203B41FA5}">
                      <a16:colId xmlns:a16="http://schemas.microsoft.com/office/drawing/2014/main" val="1982553607"/>
                    </a:ext>
                  </a:extLst>
                </a:gridCol>
              </a:tblGrid>
              <a:tr h="349533">
                <a:tc>
                  <a:txBody>
                    <a:bodyPr/>
                    <a:lstStyle/>
                    <a:p>
                      <a:pPr algn="ctr" fontAlgn="base"/>
                      <a:r>
                        <a:rPr lang="en-US" sz="1400" b="1" i="0" u="none" strike="noStrike">
                          <a:solidFill>
                            <a:srgbClr val="FFFFFF"/>
                          </a:solidFill>
                          <a:effectLst/>
                          <a:latin typeface="Montserrat"/>
                        </a:rPr>
                        <a:t>CURRENT STATE SYSTEMS/PROCESS</a:t>
                      </a:r>
                      <a:r>
                        <a:rPr lang="en-US" sz="1400" b="1" i="0">
                          <a:solidFill>
                            <a:srgbClr val="FFFFFF"/>
                          </a:solidFill>
                          <a:effectLst/>
                          <a:latin typeface="Montserrat"/>
                        </a:rPr>
                        <a:t>​</a:t>
                      </a:r>
                    </a:p>
                  </a:txBody>
                  <a:tcPr marL="43692" marR="43692" marT="21846" marB="21846">
                    <a:lnL w="7353" cap="flat" cmpd="sng" algn="ctr">
                      <a:solidFill>
                        <a:srgbClr val="FFFFFF"/>
                      </a:solidFill>
                      <a:prstDash val="solid"/>
                      <a:round/>
                      <a:headEnd type="none" w="med" len="med"/>
                      <a:tailEnd type="none" w="med" len="med"/>
                    </a:lnL>
                    <a:lnR w="7353" cap="flat" cmpd="sng" algn="ctr">
                      <a:solidFill>
                        <a:srgbClr val="FFFFFF"/>
                      </a:solidFill>
                      <a:prstDash val="solid"/>
                      <a:round/>
                      <a:headEnd type="none" w="med" len="med"/>
                      <a:tailEnd type="none" w="med" len="med"/>
                    </a:lnR>
                    <a:lnT w="7353" cap="flat" cmpd="sng" algn="ctr">
                      <a:solidFill>
                        <a:srgbClr val="FFFFFF"/>
                      </a:solidFill>
                      <a:prstDash val="solid"/>
                      <a:round/>
                      <a:headEnd type="none" w="med" len="med"/>
                      <a:tailEnd type="none" w="med" len="med"/>
                    </a:lnT>
                    <a:lnB w="7353" cap="flat" cmpd="sng" algn="ctr">
                      <a:solidFill>
                        <a:srgbClr val="000000"/>
                      </a:solidFill>
                      <a:prstDash val="solid"/>
                      <a:round/>
                      <a:headEnd type="none" w="med" len="med"/>
                      <a:tailEnd type="none" w="med" len="med"/>
                    </a:lnB>
                    <a:solidFill>
                      <a:srgbClr val="C00000"/>
                    </a:solidFill>
                  </a:tcPr>
                </a:tc>
                <a:tc>
                  <a:txBody>
                    <a:bodyPr/>
                    <a:lstStyle/>
                    <a:p>
                      <a:pPr algn="ctr" fontAlgn="base"/>
                      <a:r>
                        <a:rPr lang="en-US" sz="1400" b="1" i="0" u="none" strike="noStrike">
                          <a:solidFill>
                            <a:srgbClr val="FFFFFF"/>
                          </a:solidFill>
                          <a:effectLst/>
                          <a:latin typeface="Montserrat"/>
                        </a:rPr>
                        <a:t>FUTURE STATE SYSTEMS/PROCESS</a:t>
                      </a:r>
                      <a:r>
                        <a:rPr lang="en-US" sz="1400" b="1" i="0">
                          <a:solidFill>
                            <a:srgbClr val="FFFFFF"/>
                          </a:solidFill>
                          <a:effectLst/>
                          <a:latin typeface="Montserrat"/>
                        </a:rPr>
                        <a:t>​</a:t>
                      </a:r>
                    </a:p>
                  </a:txBody>
                  <a:tcPr marL="43692" marR="43692" marT="21846" marB="21846">
                    <a:lnL w="7353" cap="flat" cmpd="sng" algn="ctr">
                      <a:solidFill>
                        <a:srgbClr val="FFFFFF"/>
                      </a:solidFill>
                      <a:prstDash val="solid"/>
                      <a:round/>
                      <a:headEnd type="none" w="med" len="med"/>
                      <a:tailEnd type="none" w="med" len="med"/>
                    </a:lnL>
                    <a:lnR w="7353" cap="flat" cmpd="sng" algn="ctr">
                      <a:solidFill>
                        <a:srgbClr val="FFFFFF"/>
                      </a:solidFill>
                      <a:prstDash val="solid"/>
                      <a:round/>
                      <a:headEnd type="none" w="med" len="med"/>
                      <a:tailEnd type="none" w="med" len="med"/>
                    </a:lnR>
                    <a:lnT w="7353" cap="flat" cmpd="sng" algn="ctr">
                      <a:solidFill>
                        <a:srgbClr val="FFFFFF"/>
                      </a:solidFill>
                      <a:prstDash val="solid"/>
                      <a:round/>
                      <a:headEnd type="none" w="med" len="med"/>
                      <a:tailEnd type="none" w="med" len="med"/>
                    </a:lnT>
                    <a:lnB w="7353"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2798708365"/>
                  </a:ext>
                </a:extLst>
              </a:tr>
              <a:tr h="349533">
                <a:tc>
                  <a:txBody>
                    <a:bodyPr/>
                    <a:lstStyle/>
                    <a:p>
                      <a:pPr algn="l" fontAlgn="base"/>
                      <a:r>
                        <a:rPr lang="en-US" sz="1400" b="0" i="0" u="none" strike="noStrike">
                          <a:solidFill>
                            <a:srgbClr val="000000"/>
                          </a:solidFill>
                          <a:effectLst/>
                          <a:latin typeface="Montserrat"/>
                        </a:rPr>
                        <a:t>Inconsistency across processes and practices</a:t>
                      </a:r>
                      <a:r>
                        <a:rPr lang="en-US" sz="1400" b="0" i="0">
                          <a:solidFill>
                            <a:srgbClr val="000000"/>
                          </a:solidFill>
                          <a:effectLst/>
                          <a:latin typeface="Montserrat"/>
                        </a:rPr>
                        <a:t>​</a:t>
                      </a:r>
                    </a:p>
                  </a:txBody>
                  <a:tcPr marL="43692" marR="43692" marT="21846" marB="21846">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tc>
                  <a:txBody>
                    <a:bodyPr/>
                    <a:lstStyle/>
                    <a:p>
                      <a:pPr algn="l" fontAlgn="base"/>
                      <a:r>
                        <a:rPr lang="en-US" sz="1400" b="0" i="0" u="none" strike="noStrike">
                          <a:solidFill>
                            <a:srgbClr val="000000"/>
                          </a:solidFill>
                          <a:effectLst/>
                          <a:latin typeface="Montserrat"/>
                        </a:rPr>
                        <a:t>Standardize processes and practices (80/20)</a:t>
                      </a:r>
                      <a:r>
                        <a:rPr lang="en-US" sz="1400" b="0" i="0">
                          <a:solidFill>
                            <a:srgbClr val="000000"/>
                          </a:solidFill>
                          <a:effectLst/>
                          <a:latin typeface="Montserrat"/>
                        </a:rPr>
                        <a:t>​</a:t>
                      </a:r>
                    </a:p>
                  </a:txBody>
                  <a:tcPr marL="43692" marR="43692" marT="21846" marB="21846">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64328976"/>
                  </a:ext>
                </a:extLst>
              </a:tr>
              <a:tr h="553428">
                <a:tc>
                  <a:txBody>
                    <a:bodyPr/>
                    <a:lstStyle/>
                    <a:p>
                      <a:pPr algn="l" fontAlgn="base"/>
                      <a:r>
                        <a:rPr lang="en-US" sz="1400" b="0" i="0" u="none" strike="noStrike">
                          <a:solidFill>
                            <a:srgbClr val="000000"/>
                          </a:solidFill>
                          <a:effectLst/>
                          <a:latin typeface="Montserrat"/>
                        </a:rPr>
                        <a:t>Oracle/</a:t>
                      </a:r>
                      <a:r>
                        <a:rPr lang="en-US" sz="1400" b="1" i="0" u="none" strike="noStrike">
                          <a:solidFill>
                            <a:srgbClr val="000000"/>
                          </a:solidFill>
                          <a:effectLst/>
                          <a:latin typeface="Montserrat"/>
                        </a:rPr>
                        <a:t>PeopleSoft</a:t>
                      </a:r>
                      <a:r>
                        <a:rPr lang="en-US" sz="1400" b="0" i="0" u="none" strike="noStrike">
                          <a:solidFill>
                            <a:srgbClr val="000000"/>
                          </a:solidFill>
                          <a:effectLst/>
                          <a:latin typeface="Montserrat"/>
                        </a:rPr>
                        <a:t> software for Finance</a:t>
                      </a:r>
                      <a:endParaRPr lang="en-US" sz="1400" b="0" i="0">
                        <a:solidFill>
                          <a:srgbClr val="000000"/>
                        </a:solidFill>
                        <a:effectLst/>
                        <a:latin typeface="Montserrat"/>
                      </a:endParaRPr>
                    </a:p>
                  </a:txBody>
                  <a:tcPr marL="43692" marR="43692" marT="21846" marB="21846">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tc>
                  <a:txBody>
                    <a:bodyPr/>
                    <a:lstStyle/>
                    <a:p>
                      <a:pPr algn="l" fontAlgn="base"/>
                      <a:r>
                        <a:rPr lang="en-US" sz="1400" b="0" i="0" u="none" strike="noStrike">
                          <a:solidFill>
                            <a:srgbClr val="000000"/>
                          </a:solidFill>
                          <a:effectLst/>
                          <a:latin typeface="Montserrat"/>
                        </a:rPr>
                        <a:t>Enterprise Resource Planning (ERP) Cloud</a:t>
                      </a:r>
                      <a:endParaRPr lang="en-US" sz="1400" b="0" i="0">
                        <a:solidFill>
                          <a:srgbClr val="000000"/>
                        </a:solidFill>
                        <a:effectLst/>
                        <a:latin typeface="Montserrat"/>
                      </a:endParaRPr>
                    </a:p>
                  </a:txBody>
                  <a:tcPr marL="43692" marR="43692" marT="21846" marB="21846">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0138517"/>
                  </a:ext>
                </a:extLst>
              </a:tr>
              <a:tr h="451481">
                <a:tc>
                  <a:txBody>
                    <a:bodyPr/>
                    <a:lstStyle/>
                    <a:p>
                      <a:pPr algn="l" fontAlgn="base"/>
                      <a:r>
                        <a:rPr lang="en-US" sz="1400" b="0" i="0" u="none" strike="noStrike">
                          <a:solidFill>
                            <a:srgbClr val="000000"/>
                          </a:solidFill>
                          <a:effectLst/>
                          <a:latin typeface="Montserrat"/>
                        </a:rPr>
                        <a:t>Oracle/</a:t>
                      </a:r>
                      <a:r>
                        <a:rPr lang="en-US" sz="1400" b="1" i="0" u="none" strike="noStrike">
                          <a:solidFill>
                            <a:srgbClr val="000000"/>
                          </a:solidFill>
                          <a:effectLst/>
                          <a:latin typeface="Montserrat"/>
                        </a:rPr>
                        <a:t>PeopleSoft</a:t>
                      </a:r>
                      <a:r>
                        <a:rPr lang="en-US" sz="1400" b="0" i="0" u="none" strike="noStrike">
                          <a:solidFill>
                            <a:srgbClr val="000000"/>
                          </a:solidFill>
                          <a:effectLst/>
                          <a:latin typeface="Montserrat"/>
                        </a:rPr>
                        <a:t> software for Human Resources</a:t>
                      </a:r>
                      <a:r>
                        <a:rPr lang="en-US" sz="1400" b="0" i="0">
                          <a:solidFill>
                            <a:srgbClr val="000000"/>
                          </a:solidFill>
                          <a:effectLst/>
                          <a:latin typeface="Montserrat"/>
                        </a:rPr>
                        <a:t>​</a:t>
                      </a:r>
                    </a:p>
                  </a:txBody>
                  <a:tcPr marL="43692" marR="43692" marT="21846" marB="21846">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tc>
                  <a:txBody>
                    <a:bodyPr/>
                    <a:lstStyle/>
                    <a:p>
                      <a:pPr algn="l" fontAlgn="base"/>
                      <a:r>
                        <a:rPr lang="en-US" sz="1400" b="0" i="0" u="none" strike="noStrike">
                          <a:solidFill>
                            <a:srgbClr val="000000"/>
                          </a:solidFill>
                          <a:effectLst/>
                          <a:latin typeface="Montserrat"/>
                        </a:rPr>
                        <a:t>Human Capital Management (HCM) Cloud</a:t>
                      </a:r>
                      <a:r>
                        <a:rPr lang="en-US" sz="1400" b="0" i="0">
                          <a:solidFill>
                            <a:srgbClr val="000000"/>
                          </a:solidFill>
                          <a:effectLst/>
                          <a:latin typeface="Montserrat"/>
                        </a:rPr>
                        <a:t>​</a:t>
                      </a:r>
                    </a:p>
                  </a:txBody>
                  <a:tcPr marL="43692" marR="43692" marT="21846" marB="21846">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90214436"/>
                  </a:ext>
                </a:extLst>
              </a:tr>
              <a:tr h="451481">
                <a:tc>
                  <a:txBody>
                    <a:bodyPr/>
                    <a:lstStyle/>
                    <a:p>
                      <a:pPr algn="l" fontAlgn="base"/>
                      <a:r>
                        <a:rPr lang="en-US" sz="1400" b="1" i="0" u="none" strike="noStrike">
                          <a:solidFill>
                            <a:srgbClr val="000000"/>
                          </a:solidFill>
                          <a:effectLst/>
                          <a:latin typeface="Montserrat"/>
                        </a:rPr>
                        <a:t>Campus Budget Module </a:t>
                      </a:r>
                      <a:r>
                        <a:rPr lang="en-US" sz="1400" b="0" i="0" u="none" strike="noStrike">
                          <a:solidFill>
                            <a:srgbClr val="000000"/>
                          </a:solidFill>
                          <a:effectLst/>
                          <a:latin typeface="Montserrat"/>
                        </a:rPr>
                        <a:t>(CBM) for Budget and Planning </a:t>
                      </a:r>
                      <a:r>
                        <a:rPr lang="en-US" sz="1400" b="0" i="0">
                          <a:solidFill>
                            <a:srgbClr val="000000"/>
                          </a:solidFill>
                          <a:effectLst/>
                          <a:latin typeface="Montserrat"/>
                        </a:rPr>
                        <a:t>​</a:t>
                      </a:r>
                    </a:p>
                  </a:txBody>
                  <a:tcPr marL="43692" marR="43692" marT="21846" marB="21846">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tc>
                  <a:txBody>
                    <a:bodyPr/>
                    <a:lstStyle/>
                    <a:p>
                      <a:pPr algn="l" fontAlgn="base"/>
                      <a:r>
                        <a:rPr lang="en-US" sz="1400" b="0" i="0" u="none" strike="noStrike">
                          <a:solidFill>
                            <a:srgbClr val="000000"/>
                          </a:solidFill>
                          <a:effectLst/>
                          <a:latin typeface="Montserrat"/>
                        </a:rPr>
                        <a:t>Enterprise Performance Management (EPM)</a:t>
                      </a:r>
                      <a:r>
                        <a:rPr lang="en-US" sz="1400" b="0" i="0">
                          <a:solidFill>
                            <a:srgbClr val="000000"/>
                          </a:solidFill>
                          <a:effectLst/>
                          <a:latin typeface="Montserrat"/>
                        </a:rPr>
                        <a:t>​</a:t>
                      </a:r>
                    </a:p>
                  </a:txBody>
                  <a:tcPr marL="43692" marR="43692" marT="21846" marB="21846">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3076595"/>
                  </a:ext>
                </a:extLst>
              </a:tr>
              <a:tr h="757322">
                <a:tc>
                  <a:txBody>
                    <a:bodyPr/>
                    <a:lstStyle/>
                    <a:p>
                      <a:pPr algn="l" fontAlgn="base"/>
                      <a:r>
                        <a:rPr lang="en-US" sz="1400" b="1" i="0" u="none" strike="noStrike">
                          <a:solidFill>
                            <a:srgbClr val="000000"/>
                          </a:solidFill>
                          <a:effectLst/>
                          <a:latin typeface="Montserrat"/>
                        </a:rPr>
                        <a:t>SOLAR </a:t>
                      </a:r>
                      <a:r>
                        <a:rPr lang="en-US" sz="1400" b="0" i="0" u="none" strike="noStrike">
                          <a:solidFill>
                            <a:srgbClr val="000000"/>
                          </a:solidFill>
                          <a:effectLst/>
                          <a:latin typeface="Montserrat"/>
                        </a:rPr>
                        <a:t>(time and attendance; employee information, NOT the student side)</a:t>
                      </a:r>
                      <a:r>
                        <a:rPr lang="en-US" sz="1400" b="0" i="0">
                          <a:solidFill>
                            <a:srgbClr val="000000"/>
                          </a:solidFill>
                          <a:effectLst/>
                          <a:latin typeface="Montserrat"/>
                        </a:rPr>
                        <a:t>​</a:t>
                      </a:r>
                    </a:p>
                  </a:txBody>
                  <a:tcPr marL="43692" marR="43692" marT="21846" marB="21846">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tc>
                  <a:txBody>
                    <a:bodyPr/>
                    <a:lstStyle/>
                    <a:p>
                      <a:pPr algn="l" fontAlgn="base"/>
                      <a:r>
                        <a:rPr lang="en-US" sz="1400" b="0" i="0" u="none" strike="noStrike" noProof="0">
                          <a:solidFill>
                            <a:srgbClr val="000000"/>
                          </a:solidFill>
                          <a:effectLst/>
                          <a:latin typeface="Montserrat"/>
                        </a:rPr>
                        <a:t>Human Capital Management (HCM)</a:t>
                      </a:r>
                      <a:r>
                        <a:rPr lang="en-US" sz="1400" b="1" i="0" u="none" strike="noStrike" noProof="0">
                          <a:solidFill>
                            <a:srgbClr val="000000"/>
                          </a:solidFill>
                          <a:effectLst/>
                          <a:latin typeface="Montserrat"/>
                        </a:rPr>
                        <a:t> </a:t>
                      </a:r>
                      <a:r>
                        <a:rPr lang="en-US" sz="1400" b="0" i="0" u="none" strike="noStrike">
                          <a:solidFill>
                            <a:srgbClr val="000000"/>
                          </a:solidFill>
                          <a:effectLst/>
                          <a:latin typeface="Montserrat"/>
                        </a:rPr>
                        <a:t>for reporting time and attendance</a:t>
                      </a:r>
                      <a:endParaRPr lang="en-US" sz="1400" b="0" i="0">
                        <a:solidFill>
                          <a:srgbClr val="000000"/>
                        </a:solidFill>
                        <a:effectLst/>
                        <a:latin typeface="Montserrat"/>
                      </a:endParaRPr>
                    </a:p>
                  </a:txBody>
                  <a:tcPr marL="43692" marR="43692" marT="21846" marB="21846">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5607053"/>
                  </a:ext>
                </a:extLst>
              </a:tr>
              <a:tr h="349533">
                <a:tc>
                  <a:txBody>
                    <a:bodyPr/>
                    <a:lstStyle/>
                    <a:p>
                      <a:pPr algn="l" fontAlgn="base"/>
                      <a:r>
                        <a:rPr lang="en-US" sz="1400" b="0" i="0" u="none" strike="noStrike">
                          <a:solidFill>
                            <a:srgbClr val="000000"/>
                          </a:solidFill>
                          <a:effectLst/>
                          <a:latin typeface="Montserrat"/>
                        </a:rPr>
                        <a:t>Recruiting and onboarding in </a:t>
                      </a:r>
                      <a:r>
                        <a:rPr lang="en-US" sz="1400" b="1" i="0" u="none" strike="noStrike">
                          <a:solidFill>
                            <a:srgbClr val="000000"/>
                          </a:solidFill>
                          <a:effectLst/>
                          <a:latin typeface="Montserrat"/>
                        </a:rPr>
                        <a:t>Taleo</a:t>
                      </a:r>
                      <a:r>
                        <a:rPr lang="en-US" sz="1400" b="0" i="0">
                          <a:solidFill>
                            <a:srgbClr val="000000"/>
                          </a:solidFill>
                          <a:effectLst/>
                          <a:latin typeface="Montserrat"/>
                        </a:rPr>
                        <a:t>​</a:t>
                      </a:r>
                    </a:p>
                  </a:txBody>
                  <a:tcPr marL="43692" marR="43692" marT="21846" marB="21846">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tc>
                  <a:txBody>
                    <a:bodyPr/>
                    <a:lstStyle/>
                    <a:p>
                      <a:pPr algn="l" fontAlgn="base"/>
                      <a:r>
                        <a:rPr lang="en-US" sz="1400" b="0" i="0" u="none" strike="noStrike">
                          <a:solidFill>
                            <a:srgbClr val="000000"/>
                          </a:solidFill>
                          <a:effectLst/>
                          <a:latin typeface="Montserrat"/>
                        </a:rPr>
                        <a:t>Oracle Recruiting Cloud (HCM)</a:t>
                      </a:r>
                      <a:r>
                        <a:rPr lang="en-US" sz="1400" b="0" i="0">
                          <a:solidFill>
                            <a:srgbClr val="000000"/>
                          </a:solidFill>
                          <a:effectLst/>
                          <a:latin typeface="Montserrat"/>
                        </a:rPr>
                        <a:t>​</a:t>
                      </a:r>
                    </a:p>
                  </a:txBody>
                  <a:tcPr marL="43692" marR="43692" marT="21846" marB="21846">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2912609"/>
                  </a:ext>
                </a:extLst>
              </a:tr>
              <a:tr h="349533">
                <a:tc>
                  <a:txBody>
                    <a:bodyPr/>
                    <a:lstStyle/>
                    <a:p>
                      <a:pPr algn="l" fontAlgn="base"/>
                      <a:r>
                        <a:rPr lang="en-US" sz="1400" b="0" i="0">
                          <a:solidFill>
                            <a:srgbClr val="000000"/>
                          </a:solidFill>
                          <a:effectLst/>
                          <a:latin typeface="Montserrat"/>
                        </a:rPr>
                        <a:t>CPR (Capital Planning, construction)</a:t>
                      </a:r>
                    </a:p>
                  </a:txBody>
                  <a:tcPr marL="43692" marR="43692" marT="21846" marB="21846">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tc>
                  <a:txBody>
                    <a:bodyPr/>
                    <a:lstStyle/>
                    <a:p>
                      <a:pPr algn="l" fontAlgn="base"/>
                      <a:r>
                        <a:rPr lang="en-US" sz="1400" b="0" i="0" dirty="0">
                          <a:solidFill>
                            <a:srgbClr val="000000"/>
                          </a:solidFill>
                          <a:effectLst/>
                          <a:latin typeface="Montserrat"/>
                        </a:rPr>
                        <a:t>E-builder, which will integrate with EPM</a:t>
                      </a:r>
                    </a:p>
                  </a:txBody>
                  <a:tcPr marL="43692" marR="43692" marT="21846" marB="21846">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14411667"/>
                  </a:ext>
                </a:extLst>
              </a:tr>
            </a:tbl>
          </a:graphicData>
        </a:graphic>
      </p:graphicFrame>
    </p:spTree>
    <p:extLst>
      <p:ext uri="{BB962C8B-B14F-4D97-AF65-F5344CB8AC3E}">
        <p14:creationId xmlns:p14="http://schemas.microsoft.com/office/powerpoint/2010/main" val="4229629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1">
          <a:extLst>
            <a:ext uri="{FF2B5EF4-FFF2-40B4-BE49-F238E27FC236}">
              <a16:creationId xmlns:a16="http://schemas.microsoft.com/office/drawing/2014/main" id="{A8AC8CF1-EF65-FB92-22F5-B711E4E47C70}"/>
            </a:ext>
          </a:extLst>
        </p:cNvPr>
        <p:cNvGrpSpPr/>
        <p:nvPr/>
      </p:nvGrpSpPr>
      <p:grpSpPr>
        <a:xfrm>
          <a:off x="0" y="0"/>
          <a:ext cx="0" cy="0"/>
          <a:chOff x="0" y="0"/>
          <a:chExt cx="0" cy="0"/>
        </a:xfrm>
      </p:grpSpPr>
      <p:pic>
        <p:nvPicPr>
          <p:cNvPr id="343" name="Google Shape;343;p48">
            <a:extLst>
              <a:ext uri="{FF2B5EF4-FFF2-40B4-BE49-F238E27FC236}">
                <a16:creationId xmlns:a16="http://schemas.microsoft.com/office/drawing/2014/main" id="{5B5FCED4-1A78-AF45-A388-612DF4D73DAD}"/>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984075" y="216075"/>
            <a:ext cx="1709174" cy="249525"/>
          </a:xfrm>
          <a:prstGeom prst="rect">
            <a:avLst/>
          </a:prstGeom>
          <a:noFill/>
          <a:ln>
            <a:noFill/>
          </a:ln>
        </p:spPr>
      </p:pic>
      <p:sp>
        <p:nvSpPr>
          <p:cNvPr id="3" name="Title 1">
            <a:extLst>
              <a:ext uri="{FF2B5EF4-FFF2-40B4-BE49-F238E27FC236}">
                <a16:creationId xmlns:a16="http://schemas.microsoft.com/office/drawing/2014/main" id="{90B11D08-1D4B-CDFF-C791-4BD2F91F6951}"/>
              </a:ext>
            </a:extLst>
          </p:cNvPr>
          <p:cNvSpPr txBox="1">
            <a:spLocks noGrp="1"/>
          </p:cNvSpPr>
          <p:nvPr>
            <p:ph type="title" idx="4294967295"/>
          </p:nvPr>
        </p:nvSpPr>
        <p:spPr>
          <a:xfrm>
            <a:off x="259116" y="61821"/>
            <a:ext cx="5899314" cy="599581"/>
          </a:xfrm>
          <a:prstGeom prst="rect">
            <a:avLst/>
          </a:prstGeom>
          <a:solidFill>
            <a:srgbClr val="FFFFFF"/>
          </a:solid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600" b="1" i="0" kern="1200">
                <a:solidFill>
                  <a:srgbClr val="003385"/>
                </a:solidFill>
                <a:latin typeface="Montserrat ExtraBold" pitchFamily="2" charset="77"/>
                <a:ea typeface="Roboto Condensed" panose="02000000000000000000" pitchFamily="2" charset="0"/>
                <a:cs typeface="Montserrat ExtraBold" pitchFamily="2" charset="77"/>
              </a:defRPr>
            </a:lvl1pPr>
          </a:lstStyle>
          <a:p>
            <a:pPr marL="0" marR="0" lvl="0" indent="0" algn="l" defTabSz="914400" rtl="0" eaLnBrk="1" fontAlgn="auto" latinLnBrk="0" hangingPunct="1">
              <a:lnSpc>
                <a:spcPct val="90000"/>
              </a:lnSpc>
              <a:spcBef>
                <a:spcPct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chemeClr val="bg2"/>
                </a:solidFill>
                <a:effectLst/>
                <a:uLnTx/>
                <a:uFillTx/>
                <a:latin typeface="Montserrat" panose="00000500000000000000" pitchFamily="2" charset="0"/>
                <a:ea typeface="Roboto Condensed" panose="02000000000000000000" pitchFamily="2" charset="0"/>
                <a:cs typeface="Montserrat ExtraBold" pitchFamily="2" charset="77"/>
                <a:sym typeface="Arial"/>
              </a:rPr>
              <a:t>What’s </a:t>
            </a:r>
            <a:r>
              <a:rPr kumimoji="0" lang="en-US" sz="2400" b="1" i="0" u="none" strike="noStrike" kern="1200" cap="none" spc="0" normalizeH="0" baseline="0" noProof="0">
                <a:ln>
                  <a:noFill/>
                </a:ln>
                <a:solidFill>
                  <a:schemeClr val="bg2"/>
                </a:solidFill>
                <a:effectLst/>
                <a:uLnTx/>
                <a:uFillTx/>
                <a:latin typeface="Montserrat" panose="00000500000000000000" pitchFamily="2" charset="0"/>
                <a:ea typeface="Roboto Condensed" panose="02000000000000000000" pitchFamily="2" charset="0"/>
                <a:cs typeface="Montserrat ExtraBold" pitchFamily="2" charset="77"/>
                <a:sym typeface="Arial"/>
              </a:rPr>
              <a:t>not Changing</a:t>
            </a:r>
            <a:r>
              <a:rPr kumimoji="0" lang="en-US" sz="2400" b="1" i="0" u="none" strike="noStrike" kern="1200" cap="none" spc="0" normalizeH="0" baseline="0" noProof="0" dirty="0">
                <a:ln>
                  <a:noFill/>
                </a:ln>
                <a:solidFill>
                  <a:schemeClr val="bg2"/>
                </a:solidFill>
                <a:effectLst/>
                <a:uLnTx/>
                <a:uFillTx/>
                <a:latin typeface="Montserrat" panose="00000500000000000000" pitchFamily="2" charset="0"/>
                <a:ea typeface="Roboto Condensed" panose="02000000000000000000" pitchFamily="2" charset="0"/>
                <a:cs typeface="Montserrat ExtraBold" pitchFamily="2" charset="77"/>
                <a:sym typeface="Arial"/>
              </a:rPr>
              <a:t>?</a:t>
            </a:r>
          </a:p>
        </p:txBody>
      </p:sp>
      <p:graphicFrame>
        <p:nvGraphicFramePr>
          <p:cNvPr id="2" name="Table 1">
            <a:extLst>
              <a:ext uri="{FF2B5EF4-FFF2-40B4-BE49-F238E27FC236}">
                <a16:creationId xmlns:a16="http://schemas.microsoft.com/office/drawing/2014/main" id="{D887EE0B-CD95-2B36-BB07-E4B09928319D}"/>
              </a:ext>
            </a:extLst>
          </p:cNvPr>
          <p:cNvGraphicFramePr>
            <a:graphicFrameLocks noGrp="1"/>
          </p:cNvGraphicFramePr>
          <p:nvPr>
            <p:extLst>
              <p:ext uri="{D42A27DB-BD31-4B8C-83A1-F6EECF244321}">
                <p14:modId xmlns:p14="http://schemas.microsoft.com/office/powerpoint/2010/main" val="4248310771"/>
              </p:ext>
            </p:extLst>
          </p:nvPr>
        </p:nvGraphicFramePr>
        <p:xfrm>
          <a:off x="259116" y="553319"/>
          <a:ext cx="8446903" cy="4207184"/>
        </p:xfrm>
        <a:graphic>
          <a:graphicData uri="http://schemas.openxmlformats.org/drawingml/2006/table">
            <a:tbl>
              <a:tblPr firstRow="1"/>
              <a:tblGrid>
                <a:gridCol w="2668400">
                  <a:extLst>
                    <a:ext uri="{9D8B030D-6E8A-4147-A177-3AD203B41FA5}">
                      <a16:colId xmlns:a16="http://schemas.microsoft.com/office/drawing/2014/main" val="4085125432"/>
                    </a:ext>
                  </a:extLst>
                </a:gridCol>
                <a:gridCol w="5778503">
                  <a:extLst>
                    <a:ext uri="{9D8B030D-6E8A-4147-A177-3AD203B41FA5}">
                      <a16:colId xmlns:a16="http://schemas.microsoft.com/office/drawing/2014/main" val="995388653"/>
                    </a:ext>
                  </a:extLst>
                </a:gridCol>
              </a:tblGrid>
              <a:tr h="237382">
                <a:tc>
                  <a:txBody>
                    <a:bodyPr/>
                    <a:lstStyle/>
                    <a:p>
                      <a:pPr algn="ctr" fontAlgn="base"/>
                      <a:r>
                        <a:rPr lang="en-US" sz="1400" b="1" i="0" u="none" strike="noStrike">
                          <a:solidFill>
                            <a:schemeClr val="tx1"/>
                          </a:solidFill>
                          <a:effectLst/>
                          <a:latin typeface="Montserrat"/>
                        </a:rPr>
                        <a:t>CURRENT STATE </a:t>
                      </a:r>
                      <a:r>
                        <a:rPr lang="en-US" sz="1400" b="1" i="0">
                          <a:solidFill>
                            <a:schemeClr val="tx1"/>
                          </a:solidFill>
                          <a:effectLst/>
                          <a:latin typeface="Montserrat"/>
                        </a:rPr>
                        <a:t>​</a:t>
                      </a:r>
                    </a:p>
                  </a:txBody>
                  <a:tcPr marL="49680" marR="49680" marT="24840" marB="24840">
                    <a:lnL w="7353" cap="flat" cmpd="sng" algn="ctr">
                      <a:solidFill>
                        <a:srgbClr val="FFFFFF"/>
                      </a:solidFill>
                      <a:prstDash val="solid"/>
                      <a:round/>
                      <a:headEnd type="none" w="med" len="med"/>
                      <a:tailEnd type="none" w="med" len="med"/>
                    </a:lnL>
                    <a:lnR w="7353" cap="flat" cmpd="sng" algn="ctr">
                      <a:solidFill>
                        <a:srgbClr val="FFFFFF"/>
                      </a:solidFill>
                      <a:prstDash val="solid"/>
                      <a:round/>
                      <a:headEnd type="none" w="med" len="med"/>
                      <a:tailEnd type="none" w="med" len="med"/>
                    </a:lnR>
                    <a:lnT w="7353" cap="flat" cmpd="sng" algn="ctr">
                      <a:solidFill>
                        <a:srgbClr val="FFFFFF"/>
                      </a:solidFill>
                      <a:prstDash val="solid"/>
                      <a:round/>
                      <a:headEnd type="none" w="med" len="med"/>
                      <a:tailEnd type="none" w="med" len="med"/>
                    </a:lnT>
                    <a:lnB w="7353" cap="flat" cmpd="sng" algn="ctr">
                      <a:solidFill>
                        <a:srgbClr val="000000"/>
                      </a:solidFill>
                      <a:prstDash val="solid"/>
                      <a:round/>
                      <a:headEnd type="none" w="med" len="med"/>
                      <a:tailEnd type="none" w="med" len="med"/>
                    </a:lnB>
                    <a:solidFill>
                      <a:schemeClr val="bg1"/>
                    </a:solidFill>
                  </a:tcPr>
                </a:tc>
                <a:tc>
                  <a:txBody>
                    <a:bodyPr/>
                    <a:lstStyle/>
                    <a:p>
                      <a:pPr algn="ctr" fontAlgn="base"/>
                      <a:r>
                        <a:rPr lang="en-US" sz="1400" b="1" i="0" u="none" strike="noStrike">
                          <a:solidFill>
                            <a:schemeClr val="tx1"/>
                          </a:solidFill>
                          <a:effectLst/>
                          <a:latin typeface="Montserrat"/>
                        </a:rPr>
                        <a:t>FUTURE STATE INTEGRATIONS</a:t>
                      </a:r>
                      <a:r>
                        <a:rPr lang="en-US" sz="1400" b="1" i="0">
                          <a:solidFill>
                            <a:schemeClr val="tx1"/>
                          </a:solidFill>
                          <a:effectLst/>
                          <a:latin typeface="Montserrat"/>
                        </a:rPr>
                        <a:t>​</a:t>
                      </a:r>
                    </a:p>
                  </a:txBody>
                  <a:tcPr marL="49680" marR="49680" marT="24840" marB="24840">
                    <a:lnL w="7353" cap="flat" cmpd="sng" algn="ctr">
                      <a:solidFill>
                        <a:srgbClr val="FFFFFF"/>
                      </a:solidFill>
                      <a:prstDash val="solid"/>
                      <a:round/>
                      <a:headEnd type="none" w="med" len="med"/>
                      <a:tailEnd type="none" w="med" len="med"/>
                    </a:lnL>
                    <a:lnR w="7353" cap="flat" cmpd="sng" algn="ctr">
                      <a:solidFill>
                        <a:srgbClr val="FFFFFF"/>
                      </a:solidFill>
                      <a:prstDash val="solid"/>
                      <a:round/>
                      <a:headEnd type="none" w="med" len="med"/>
                      <a:tailEnd type="none" w="med" len="med"/>
                    </a:lnR>
                    <a:lnT w="7353" cap="flat" cmpd="sng" algn="ctr">
                      <a:solidFill>
                        <a:srgbClr val="FFFFFF"/>
                      </a:solidFill>
                      <a:prstDash val="solid"/>
                      <a:round/>
                      <a:headEnd type="none" w="med" len="med"/>
                      <a:tailEnd type="none" w="med" len="med"/>
                    </a:lnT>
                    <a:lnB w="7353"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26992122"/>
                  </a:ext>
                </a:extLst>
              </a:tr>
              <a:tr h="680463">
                <a:tc>
                  <a:txBody>
                    <a:bodyPr/>
                    <a:lstStyle/>
                    <a:p>
                      <a:pPr algn="l" fontAlgn="base"/>
                      <a:r>
                        <a:rPr lang="en-US" sz="1250" b="0" i="0" u="none" strike="noStrike">
                          <a:solidFill>
                            <a:srgbClr val="000000"/>
                          </a:solidFill>
                          <a:effectLst/>
                          <a:latin typeface="Montserrat"/>
                        </a:rPr>
                        <a:t>Jaggaer (WolfMART) SUNY system-wide SaaS solution for Procurement</a:t>
                      </a:r>
                      <a:r>
                        <a:rPr lang="en-US" sz="1250" b="0" i="0">
                          <a:solidFill>
                            <a:srgbClr val="000000"/>
                          </a:solidFill>
                          <a:effectLst/>
                          <a:latin typeface="Montserrat"/>
                        </a:rPr>
                        <a:t>​</a:t>
                      </a:r>
                    </a:p>
                  </a:txBody>
                  <a:tcPr marL="49680" marR="49680" marT="24840" marB="24840">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solidFill>
                      <a:schemeClr val="bg1"/>
                    </a:solidFill>
                  </a:tcPr>
                </a:tc>
                <a:tc>
                  <a:txBody>
                    <a:bodyPr/>
                    <a:lstStyle/>
                    <a:p>
                      <a:pPr algn="l" fontAlgn="base"/>
                      <a:r>
                        <a:rPr lang="en-US" sz="1250" b="0" i="0" u="none" strike="noStrike">
                          <a:solidFill>
                            <a:srgbClr val="000000"/>
                          </a:solidFill>
                          <a:effectLst/>
                          <a:latin typeface="Montserrat"/>
                        </a:rPr>
                        <a:t>Possible retrofit for some fields with the new COA, integration with Oracle, end-user will continue to use Jaggaer in the same way</a:t>
                      </a:r>
                      <a:r>
                        <a:rPr lang="en-US" sz="1250" b="0" i="0">
                          <a:solidFill>
                            <a:srgbClr val="000000"/>
                          </a:solidFill>
                          <a:effectLst/>
                          <a:latin typeface="Montserrat"/>
                        </a:rPr>
                        <a:t>​</a:t>
                      </a:r>
                    </a:p>
                  </a:txBody>
                  <a:tcPr marL="49680" marR="49680" marT="24840" marB="24840">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62879365"/>
                  </a:ext>
                </a:extLst>
              </a:tr>
              <a:tr h="572915">
                <a:tc>
                  <a:txBody>
                    <a:bodyPr/>
                    <a:lstStyle/>
                    <a:p>
                      <a:pPr algn="l" fontAlgn="base"/>
                      <a:r>
                        <a:rPr lang="pt-BR" sz="1250" b="0" i="0" u="none" strike="noStrike">
                          <a:solidFill>
                            <a:srgbClr val="000000"/>
                          </a:solidFill>
                          <a:effectLst/>
                          <a:latin typeface="Montserrat"/>
                        </a:rPr>
                        <a:t>Concur for travel &amp; expense </a:t>
                      </a:r>
                      <a:endParaRPr lang="pt-BR" sz="1250" b="0" i="0">
                        <a:solidFill>
                          <a:srgbClr val="000000"/>
                        </a:solidFill>
                        <a:effectLst/>
                        <a:latin typeface="Montserrat"/>
                      </a:endParaRPr>
                    </a:p>
                    <a:p>
                      <a:pPr lvl="0" algn="l">
                        <a:buNone/>
                      </a:pPr>
                      <a:r>
                        <a:rPr lang="pt-BR" sz="1250" b="0" i="0" u="none" strike="noStrike">
                          <a:solidFill>
                            <a:srgbClr val="000000"/>
                          </a:solidFill>
                          <a:effectLst/>
                          <a:latin typeface="Montserrat"/>
                        </a:rPr>
                        <a:t>reimbursement </a:t>
                      </a:r>
                      <a:r>
                        <a:rPr lang="pt-BR" sz="1250" b="0" i="0">
                          <a:solidFill>
                            <a:srgbClr val="000000"/>
                          </a:solidFill>
                          <a:effectLst/>
                          <a:latin typeface="Montserrat"/>
                        </a:rPr>
                        <a:t>​</a:t>
                      </a:r>
                    </a:p>
                  </a:txBody>
                  <a:tcPr marL="49680" marR="49680" marT="24840" marB="24840">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solidFill>
                      <a:schemeClr val="bg1"/>
                    </a:solidFill>
                  </a:tcPr>
                </a:tc>
                <a:tc>
                  <a:txBody>
                    <a:bodyPr/>
                    <a:lstStyle/>
                    <a:p>
                      <a:pPr algn="l" fontAlgn="base"/>
                      <a:r>
                        <a:rPr lang="en-US" sz="1250" b="0" i="0" u="none" strike="noStrike">
                          <a:solidFill>
                            <a:srgbClr val="000000"/>
                          </a:solidFill>
                          <a:effectLst/>
                          <a:latin typeface="Montserrat"/>
                        </a:rPr>
                        <a:t>End-user will continue to use Concur in the same way as in the current state but will have to know their COA Org and Fund Source. </a:t>
                      </a:r>
                      <a:r>
                        <a:rPr lang="en-US" sz="1250" b="0" i="0">
                          <a:solidFill>
                            <a:srgbClr val="000000"/>
                          </a:solidFill>
                          <a:effectLst/>
                          <a:latin typeface="Montserrat"/>
                        </a:rPr>
                        <a:t>​</a:t>
                      </a:r>
                    </a:p>
                  </a:txBody>
                  <a:tcPr marL="49680" marR="49680" marT="24840" marB="24840">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16859271"/>
                  </a:ext>
                </a:extLst>
              </a:tr>
              <a:tr h="483487">
                <a:tc>
                  <a:txBody>
                    <a:bodyPr/>
                    <a:lstStyle/>
                    <a:p>
                      <a:pPr algn="l" fontAlgn="base"/>
                      <a:r>
                        <a:rPr lang="en-US" sz="1250" b="0" i="0" u="none" strike="noStrike">
                          <a:solidFill>
                            <a:srgbClr val="000000"/>
                          </a:solidFill>
                          <a:effectLst/>
                          <a:latin typeface="Montserrat"/>
                        </a:rPr>
                        <a:t>Hospital - Finance (Lawson)</a:t>
                      </a:r>
                      <a:r>
                        <a:rPr lang="en-US" sz="1250" b="0" i="0">
                          <a:solidFill>
                            <a:srgbClr val="000000"/>
                          </a:solidFill>
                          <a:effectLst/>
                          <a:latin typeface="Montserrat"/>
                        </a:rPr>
                        <a:t>​</a:t>
                      </a:r>
                    </a:p>
                  </a:txBody>
                  <a:tcPr marL="49680" marR="49680" marT="24840" marB="24840">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solidFill>
                      <a:schemeClr val="bg1"/>
                    </a:solidFill>
                  </a:tcPr>
                </a:tc>
                <a:tc>
                  <a:txBody>
                    <a:bodyPr/>
                    <a:lstStyle/>
                    <a:p>
                      <a:pPr algn="l" fontAlgn="base"/>
                      <a:r>
                        <a:rPr lang="en-US" sz="1250" b="0" i="0" u="none" strike="noStrike">
                          <a:solidFill>
                            <a:srgbClr val="000000"/>
                          </a:solidFill>
                          <a:effectLst/>
                          <a:latin typeface="Montserrat"/>
                        </a:rPr>
                        <a:t>Hospital finance professionals will continue to use their current COA in Lawson</a:t>
                      </a:r>
                      <a:r>
                        <a:rPr lang="en-US" sz="1250" b="0" i="0">
                          <a:solidFill>
                            <a:srgbClr val="000000"/>
                          </a:solidFill>
                          <a:effectLst/>
                          <a:latin typeface="Montserrat"/>
                        </a:rPr>
                        <a:t>​. Exception: patient refunds team in accounting, and budget officers. </a:t>
                      </a:r>
                    </a:p>
                  </a:txBody>
                  <a:tcPr marL="49680" marR="49680" marT="24840" marB="24840">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09492669"/>
                  </a:ext>
                </a:extLst>
              </a:tr>
              <a:tr h="574035">
                <a:tc>
                  <a:txBody>
                    <a:bodyPr/>
                    <a:lstStyle/>
                    <a:p>
                      <a:pPr algn="l" fontAlgn="base"/>
                      <a:r>
                        <a:rPr lang="en-US" sz="1250" b="0" i="0" u="none" strike="noStrike">
                          <a:solidFill>
                            <a:srgbClr val="000000"/>
                          </a:solidFill>
                          <a:effectLst/>
                          <a:latin typeface="Montserrat"/>
                        </a:rPr>
                        <a:t>Student Information Systems</a:t>
                      </a:r>
                      <a:r>
                        <a:rPr lang="en-US" sz="1250" b="0" i="0">
                          <a:solidFill>
                            <a:srgbClr val="000000"/>
                          </a:solidFill>
                          <a:effectLst/>
                          <a:latin typeface="Montserrat"/>
                        </a:rPr>
                        <a:t>​</a:t>
                      </a:r>
                    </a:p>
                  </a:txBody>
                  <a:tcPr marL="49680" marR="49680" marT="24840" marB="24840">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solidFill>
                      <a:schemeClr val="bg1"/>
                    </a:solidFill>
                  </a:tcPr>
                </a:tc>
                <a:tc>
                  <a:txBody>
                    <a:bodyPr/>
                    <a:lstStyle/>
                    <a:p>
                      <a:pPr algn="l" fontAlgn="base"/>
                      <a:r>
                        <a:rPr lang="en-US" sz="1250" b="0" i="0" u="none" strike="noStrike">
                          <a:solidFill>
                            <a:srgbClr val="000000"/>
                          </a:solidFill>
                          <a:effectLst/>
                          <a:latin typeface="Montserrat"/>
                        </a:rPr>
                        <a:t>The student records (both academic and tuition/fin aid) side of SOLAR will remain the same. </a:t>
                      </a:r>
                      <a:r>
                        <a:rPr lang="en-US" sz="1250" b="1" i="0" u="none" strike="noStrike">
                          <a:solidFill>
                            <a:srgbClr val="000000"/>
                          </a:solidFill>
                          <a:effectLst/>
                          <a:latin typeface="Montserrat"/>
                        </a:rPr>
                        <a:t>Students’ employee records will exist separately from their Academic record in WolfieONE.</a:t>
                      </a:r>
                      <a:r>
                        <a:rPr lang="en-US" sz="1250" b="1" i="0">
                          <a:solidFill>
                            <a:srgbClr val="000000"/>
                          </a:solidFill>
                          <a:effectLst/>
                          <a:latin typeface="Montserrat"/>
                        </a:rPr>
                        <a:t>​</a:t>
                      </a:r>
                    </a:p>
                  </a:txBody>
                  <a:tcPr marL="49680" marR="49680" marT="24840" marB="24840">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40905394"/>
                  </a:ext>
                </a:extLst>
              </a:tr>
              <a:tr h="312544">
                <a:tc>
                  <a:txBody>
                    <a:bodyPr/>
                    <a:lstStyle/>
                    <a:p>
                      <a:pPr lvl="0" algn="l">
                        <a:buNone/>
                      </a:pPr>
                      <a:r>
                        <a:rPr lang="en-US" sz="1250" b="0" i="0">
                          <a:solidFill>
                            <a:srgbClr val="000000"/>
                          </a:solidFill>
                          <a:effectLst/>
                          <a:latin typeface="Montserrat"/>
                        </a:rPr>
                        <a:t>Hospital usage of Kronos</a:t>
                      </a:r>
                    </a:p>
                  </a:txBody>
                  <a:tcPr marL="49680" marR="49680" marT="24839" marB="24839">
                    <a:lnL w="7352">
                      <a:solidFill>
                        <a:srgbClr val="000000"/>
                      </a:solidFill>
                    </a:lnL>
                    <a:lnR w="7352">
                      <a:solidFill>
                        <a:srgbClr val="000000"/>
                      </a:solidFill>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solidFill>
                      <a:schemeClr val="bg1"/>
                    </a:solidFill>
                  </a:tcPr>
                </a:tc>
                <a:tc>
                  <a:txBody>
                    <a:bodyPr/>
                    <a:lstStyle/>
                    <a:p>
                      <a:pPr lvl="0" algn="l">
                        <a:buNone/>
                      </a:pPr>
                      <a:r>
                        <a:rPr lang="en-US" sz="1250" b="0" i="0">
                          <a:solidFill>
                            <a:srgbClr val="000000"/>
                          </a:solidFill>
                          <a:effectLst/>
                          <a:latin typeface="Montserrat"/>
                        </a:rPr>
                        <a:t>Will integrate with SUNY system for payroll purposes.</a:t>
                      </a:r>
                    </a:p>
                  </a:txBody>
                  <a:tcPr marL="49680" marR="49680" marT="24839" marB="24839">
                    <a:lnL w="7352">
                      <a:solidFill>
                        <a:srgbClr val="000000"/>
                      </a:solidFill>
                    </a:lnL>
                    <a:lnR w="7352">
                      <a:solidFill>
                        <a:srgbClr val="000000"/>
                      </a:solidFill>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87148345"/>
                  </a:ext>
                </a:extLst>
              </a:tr>
              <a:tr h="473306">
                <a:tc>
                  <a:txBody>
                    <a:bodyPr/>
                    <a:lstStyle/>
                    <a:p>
                      <a:pPr lvl="0" algn="l">
                        <a:buNone/>
                      </a:pPr>
                      <a:r>
                        <a:rPr lang="en-US" sz="1250" b="0" i="0">
                          <a:solidFill>
                            <a:srgbClr val="000000"/>
                          </a:solidFill>
                          <a:effectLst/>
                          <a:latin typeface="Montserrat"/>
                        </a:rPr>
                        <a:t>Interfolio</a:t>
                      </a:r>
                    </a:p>
                  </a:txBody>
                  <a:tcPr marL="49680" marR="49680" marT="24839" marB="24839">
                    <a:lnL w="7352">
                      <a:solidFill>
                        <a:srgbClr val="000000"/>
                      </a:solidFill>
                    </a:lnL>
                    <a:lnR w="7352"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solidFill>
                      <a:schemeClr val="bg1"/>
                    </a:solidFill>
                  </a:tcPr>
                </a:tc>
                <a:tc>
                  <a:txBody>
                    <a:bodyPr/>
                    <a:lstStyle/>
                    <a:p>
                      <a:pPr lvl="0" algn="l">
                        <a:buNone/>
                      </a:pPr>
                      <a:r>
                        <a:rPr lang="en-US" sz="1250" b="0" i="0">
                          <a:solidFill>
                            <a:srgbClr val="000000"/>
                          </a:solidFill>
                          <a:effectLst/>
                          <a:latin typeface="Montserrat"/>
                        </a:rPr>
                        <a:t>Faculty will be hired in Interfolio and then their data will flow to WolfieONE (Core HR) for onboarding. </a:t>
                      </a:r>
                    </a:p>
                  </a:txBody>
                  <a:tcPr marL="49680" marR="49680" marT="24839" marB="24839">
                    <a:lnL w="7352" cap="flat" cmpd="sng" algn="ctr">
                      <a:solidFill>
                        <a:srgbClr val="000000"/>
                      </a:solidFill>
                      <a:prstDash val="solid"/>
                      <a:round/>
                      <a:headEnd type="none" w="med" len="med"/>
                      <a:tailEnd type="none" w="med" len="med"/>
                    </a:lnL>
                    <a:lnR w="7352">
                      <a:solidFill>
                        <a:srgbClr val="000000"/>
                      </a:solidFill>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59431876"/>
                  </a:ext>
                </a:extLst>
              </a:tr>
              <a:tr h="662556">
                <a:tc>
                  <a:txBody>
                    <a:bodyPr/>
                    <a:lstStyle/>
                    <a:p>
                      <a:pPr lvl="0" algn="l">
                        <a:buNone/>
                      </a:pPr>
                      <a:r>
                        <a:rPr lang="en-US" sz="1250" b="0" i="0">
                          <a:solidFill>
                            <a:srgbClr val="000000"/>
                          </a:solidFill>
                          <a:effectLst/>
                          <a:latin typeface="Montserrat"/>
                        </a:rPr>
                        <a:t>HealthStream</a:t>
                      </a:r>
                    </a:p>
                  </a:txBody>
                  <a:tcPr marL="49680" marR="49680" marT="24839" marB="24839">
                    <a:lnL w="7352">
                      <a:solidFill>
                        <a:srgbClr val="000000"/>
                      </a:solidFill>
                    </a:lnL>
                    <a:lnR w="7352"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2">
                      <a:solidFill>
                        <a:srgbClr val="000000"/>
                      </a:solidFill>
                    </a:lnB>
                    <a:solidFill>
                      <a:schemeClr val="bg1"/>
                    </a:solidFill>
                  </a:tcPr>
                </a:tc>
                <a:tc>
                  <a:txBody>
                    <a:bodyPr/>
                    <a:lstStyle/>
                    <a:p>
                      <a:pPr lvl="0" algn="l">
                        <a:buNone/>
                      </a:pPr>
                      <a:r>
                        <a:rPr lang="en-US" sz="1250" b="0" i="0" dirty="0">
                          <a:solidFill>
                            <a:srgbClr val="000000"/>
                          </a:solidFill>
                          <a:effectLst/>
                          <a:latin typeface="Montserrat"/>
                        </a:rPr>
                        <a:t>The hospital will continue to use HealthStream, and it will integrate with the Learn module of HCM. </a:t>
                      </a:r>
                    </a:p>
                  </a:txBody>
                  <a:tcPr marL="49680" marR="49680" marT="24839" marB="24839">
                    <a:lnL w="7352" cap="flat" cmpd="sng" algn="ctr">
                      <a:solidFill>
                        <a:srgbClr val="000000"/>
                      </a:solidFill>
                      <a:prstDash val="solid"/>
                      <a:round/>
                      <a:headEnd type="none" w="med" len="med"/>
                      <a:tailEnd type="none" w="med" len="med"/>
                    </a:lnL>
                    <a:lnR w="7352">
                      <a:solidFill>
                        <a:srgbClr val="000000"/>
                      </a:solidFill>
                    </a:lnR>
                    <a:lnT w="7353" cap="flat" cmpd="sng" algn="ctr">
                      <a:solidFill>
                        <a:srgbClr val="000000"/>
                      </a:solidFill>
                      <a:prstDash val="solid"/>
                      <a:round/>
                      <a:headEnd type="none" w="med" len="med"/>
                      <a:tailEnd type="none" w="med" len="med"/>
                    </a:lnT>
                    <a:lnB w="7352">
                      <a:solidFill>
                        <a:srgbClr val="000000"/>
                      </a:solidFill>
                    </a:lnB>
                    <a:solidFill>
                      <a:schemeClr val="bg1"/>
                    </a:solidFill>
                  </a:tcPr>
                </a:tc>
                <a:extLst>
                  <a:ext uri="{0D108BD9-81ED-4DB2-BD59-A6C34878D82A}">
                    <a16:rowId xmlns:a16="http://schemas.microsoft.com/office/drawing/2014/main" val="374307093"/>
                  </a:ext>
                </a:extLst>
              </a:tr>
            </a:tbl>
          </a:graphicData>
        </a:graphic>
      </p:graphicFrame>
    </p:spTree>
    <p:extLst>
      <p:ext uri="{BB962C8B-B14F-4D97-AF65-F5344CB8AC3E}">
        <p14:creationId xmlns:p14="http://schemas.microsoft.com/office/powerpoint/2010/main" val="970853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3"/>
          <p:cNvSpPr txBox="1">
            <a:spLocks noGrp="1"/>
          </p:cNvSpPr>
          <p:nvPr>
            <p:ph type="title" idx="4294967295"/>
          </p:nvPr>
        </p:nvSpPr>
        <p:spPr>
          <a:xfrm>
            <a:off x="518185" y="1097124"/>
            <a:ext cx="7886700" cy="2449621"/>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r>
              <a:rPr kumimoji="0" lang="en-US" sz="4800" b="1" i="0" u="none" strike="noStrike" kern="0" cap="none" spc="0" normalizeH="0" baseline="0" noProof="0" dirty="0">
                <a:ln>
                  <a:noFill/>
                </a:ln>
                <a:solidFill>
                  <a:srgbClr val="FFFFFF"/>
                </a:solidFill>
                <a:effectLst/>
                <a:uLnTx/>
                <a:uFillTx/>
                <a:latin typeface="Montserrat" panose="00000500000000000000" pitchFamily="2" charset="0"/>
                <a:ea typeface="Zilla Slab Medium"/>
                <a:cs typeface="Zilla Slab Medium"/>
                <a:sym typeface="Zilla Slab Medium"/>
              </a:rPr>
              <a:t>Chart of Accounts (COA)</a:t>
            </a: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endParaRPr kumimoji="0" lang="en-US" sz="1100" b="0" i="0" u="none" strike="noStrike" kern="0" cap="none" spc="0" normalizeH="0" baseline="0" noProof="0" dirty="0">
              <a:ln>
                <a:noFill/>
              </a:ln>
              <a:solidFill>
                <a:srgbClr val="FFFFFF"/>
              </a:solidFill>
              <a:effectLst/>
              <a:uLnTx/>
              <a:uFillTx/>
              <a:latin typeface="Zilla Slab Medium"/>
              <a:ea typeface="Zilla Slab Medium"/>
              <a:cs typeface="Zilla Slab Medium"/>
              <a:sym typeface="Zilla Slab Medium"/>
            </a:endParaRP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endParaRPr kumimoji="0" lang="en-US" sz="1400" b="1" i="0" u="none" strike="noStrike" kern="0" cap="none" spc="0" normalizeH="0" baseline="0" noProof="0" dirty="0">
              <a:ln>
                <a:noFill/>
              </a:ln>
              <a:solidFill>
                <a:srgbClr val="FFFFFF"/>
              </a:solidFill>
              <a:effectLst/>
              <a:uLnTx/>
              <a:uFillTx/>
              <a:latin typeface="Zilla Slab"/>
              <a:ea typeface="Zilla Slab"/>
              <a:cs typeface="Zilla Slab"/>
              <a:sym typeface="Zilla Slab"/>
            </a:endParaRPr>
          </a:p>
        </p:txBody>
      </p:sp>
      <p:pic>
        <p:nvPicPr>
          <p:cNvPr id="2" name="Picture 1" descr="A black and white sign with red text&#10;&#10;Description automatically generated">
            <a:extLst>
              <a:ext uri="{FF2B5EF4-FFF2-40B4-BE49-F238E27FC236}">
                <a16:creationId xmlns:a16="http://schemas.microsoft.com/office/drawing/2014/main" id="{1FD86593-88DF-994D-07B3-8AA38D59D9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8033" y="127867"/>
            <a:ext cx="1198919" cy="358831"/>
          </a:xfrm>
          <a:prstGeom prst="rect">
            <a:avLst/>
          </a:prstGeom>
        </p:spPr>
      </p:pic>
      <p:pic>
        <p:nvPicPr>
          <p:cNvPr id="3" name="Picture 2">
            <a:extLst>
              <a:ext uri="{FF2B5EF4-FFF2-40B4-BE49-F238E27FC236}">
                <a16:creationId xmlns:a16="http://schemas.microsoft.com/office/drawing/2014/main" id="{93368383-03B8-0DC1-0754-49550BAD6D4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3378" y="203672"/>
            <a:ext cx="1703272" cy="247403"/>
          </a:xfrm>
          <a:prstGeom prst="rect">
            <a:avLst/>
          </a:prstGeom>
        </p:spPr>
      </p:pic>
    </p:spTree>
    <p:extLst>
      <p:ext uri="{BB962C8B-B14F-4D97-AF65-F5344CB8AC3E}">
        <p14:creationId xmlns:p14="http://schemas.microsoft.com/office/powerpoint/2010/main" val="775094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2E81642-1394-4F2A-62F4-4E03BDFDE2C2}"/>
              </a:ext>
            </a:extLst>
          </p:cNvPr>
          <p:cNvSpPr>
            <a:spLocks noGrp="1"/>
          </p:cNvSpPr>
          <p:nvPr>
            <p:ph type="title"/>
          </p:nvPr>
        </p:nvSpPr>
        <p:spPr>
          <a:xfrm>
            <a:off x="358339" y="138235"/>
            <a:ext cx="6302746" cy="402611"/>
          </a:xfrm>
        </p:spPr>
        <p:txBody>
          <a:bodyPr/>
          <a:lstStyle/>
          <a:p>
            <a:r>
              <a:rPr lang="en-US" sz="3200" dirty="0">
                <a:solidFill>
                  <a:srgbClr val="990000"/>
                </a:solidFill>
                <a:latin typeface="Montserrat ExtraBold"/>
                <a:ea typeface="Montserrat ExtraBold"/>
                <a:cs typeface="Montserrat ExtraBold"/>
                <a:sym typeface="Montserrat ExtraBold"/>
              </a:rPr>
              <a:t>Terminology</a:t>
            </a:r>
            <a:br>
              <a:rPr lang="en-US" sz="3200" b="0" i="0" u="none" strike="noStrike" cap="none" dirty="0">
                <a:solidFill>
                  <a:schemeClr val="bg1">
                    <a:lumMod val="50000"/>
                  </a:schemeClr>
                </a:solidFill>
                <a:latin typeface="Montserrat ExtraBold"/>
                <a:ea typeface="Montserrat ExtraBold"/>
                <a:cs typeface="Montserrat ExtraBold"/>
                <a:sym typeface="Montserrat ExtraBold"/>
              </a:rPr>
            </a:br>
            <a:r>
              <a:rPr lang="en-US" sz="1200" b="0" i="0" u="none" strike="noStrike" cap="none" dirty="0">
                <a:solidFill>
                  <a:schemeClr val="tx1"/>
                </a:solidFill>
                <a:latin typeface="Calibri" panose="020F0502020204030204" pitchFamily="34" charset="0"/>
                <a:cs typeface="Calibri" panose="020F0502020204030204" pitchFamily="34" charset="0"/>
                <a:sym typeface="Montserrat ExtraBold"/>
              </a:rPr>
              <a:t> </a:t>
            </a:r>
            <a:endParaRPr lang="en-US" sz="1200" dirty="0">
              <a:solidFill>
                <a:schemeClr val="tx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FB17117-A19A-F843-3BDE-C49B87160C7D}"/>
              </a:ext>
            </a:extLst>
          </p:cNvPr>
          <p:cNvSpPr txBox="1"/>
          <p:nvPr/>
        </p:nvSpPr>
        <p:spPr>
          <a:xfrm>
            <a:off x="186556" y="540846"/>
            <a:ext cx="8714226" cy="3123932"/>
          </a:xfrm>
          <a:prstGeom prst="rect">
            <a:avLst/>
          </a:prstGeom>
          <a:noFill/>
        </p:spPr>
        <p:txBody>
          <a:bodyPr wrap="square" rtlCol="0">
            <a:spAutoFit/>
          </a:bodyPr>
          <a:lstStyle/>
          <a:p>
            <a:r>
              <a:rPr lang="en-US" sz="1100" b="1">
                <a:effectLst/>
                <a:latin typeface="Montserrat" panose="00000500000000000000" pitchFamily="2" charset="0"/>
              </a:rPr>
              <a:t>Hierarchy</a:t>
            </a:r>
            <a:r>
              <a:rPr lang="en-US" sz="1100">
                <a:effectLst/>
                <a:latin typeface="Montserrat" panose="00000500000000000000" pitchFamily="2" charset="0"/>
              </a:rPr>
              <a:t>: a structure that provides summarized nodes used to report on all the "children" that fall below it. Oracle gives the ability to rearrange the children values into alternative hierarchies that also summarize the reporting view. </a:t>
            </a:r>
          </a:p>
          <a:p>
            <a:endParaRPr lang="en-US" sz="900">
              <a:latin typeface="Montserrat" panose="00000500000000000000" pitchFamily="2" charset="0"/>
            </a:endParaRPr>
          </a:p>
          <a:p>
            <a:r>
              <a:rPr lang="en-US" sz="1100">
                <a:latin typeface="Montserrat" panose="00000500000000000000" pitchFamily="2" charset="0"/>
              </a:rPr>
              <a:t>The</a:t>
            </a:r>
            <a:r>
              <a:rPr lang="en-US" sz="1100" b="1">
                <a:latin typeface="Montserrat" panose="00000500000000000000" pitchFamily="2" charset="0"/>
              </a:rPr>
              <a:t> parent and child </a:t>
            </a:r>
            <a:r>
              <a:rPr lang="en-US" sz="1100">
                <a:latin typeface="Montserrat" panose="00000500000000000000" pitchFamily="2" charset="0"/>
              </a:rPr>
              <a:t>levels are part of the hierarchy for each segment in the chart of accounts.  </a:t>
            </a:r>
          </a:p>
          <a:p>
            <a:r>
              <a:rPr lang="en-US" sz="1100">
                <a:latin typeface="Montserrat" panose="00000500000000000000" pitchFamily="2" charset="0"/>
              </a:rPr>
              <a:t>The </a:t>
            </a:r>
            <a:r>
              <a:rPr lang="en-US" sz="1100" b="1">
                <a:latin typeface="Montserrat" panose="00000500000000000000" pitchFamily="2" charset="0"/>
              </a:rPr>
              <a:t>child </a:t>
            </a:r>
            <a:r>
              <a:rPr lang="en-US" sz="1100">
                <a:latin typeface="Montserrat" panose="00000500000000000000" pitchFamily="2" charset="0"/>
              </a:rPr>
              <a:t>represents the lowest level in the hierarchy.  The child values are the values used when entering transactions.  </a:t>
            </a:r>
          </a:p>
          <a:p>
            <a:r>
              <a:rPr lang="en-US" sz="1100">
                <a:latin typeface="Montserrat" panose="00000500000000000000" pitchFamily="2" charset="0"/>
              </a:rPr>
              <a:t>The </a:t>
            </a:r>
            <a:r>
              <a:rPr lang="en-US" sz="1100" b="1">
                <a:latin typeface="Montserrat" panose="00000500000000000000" pitchFamily="2" charset="0"/>
              </a:rPr>
              <a:t>parent</a:t>
            </a:r>
            <a:r>
              <a:rPr lang="en-US" sz="1100">
                <a:latin typeface="Montserrat" panose="00000500000000000000" pitchFamily="2" charset="0"/>
              </a:rPr>
              <a:t>(s) represent reporting nodes that group the child values that are found below the parent in the hierarchy.  Parent(s) are used for efficient reporting and queries.</a:t>
            </a:r>
          </a:p>
          <a:p>
            <a:endParaRPr lang="en-US" sz="1100">
              <a:latin typeface="Montserrat" panose="00000500000000000000" pitchFamily="2" charset="0"/>
            </a:endParaRPr>
          </a:p>
          <a:p>
            <a:r>
              <a:rPr lang="en-US" sz="1100" b="1">
                <a:effectLst/>
                <a:latin typeface="Montserrat" panose="00000500000000000000" pitchFamily="2" charset="0"/>
              </a:rPr>
              <a:t>Chart Segment: </a:t>
            </a:r>
            <a:r>
              <a:rPr lang="en-US" sz="1100">
                <a:latin typeface="Montserrat" panose="00000500000000000000" pitchFamily="2" charset="0"/>
              </a:rPr>
              <a:t>Every segment is a critical dimension in representing some aspect of the business – legal, financial, operational, management – “tagging” every transaction, like a hashtag or a label.</a:t>
            </a:r>
            <a:r>
              <a:rPr lang="en-US" sz="1200">
                <a:latin typeface="Montserrat" panose="00000500000000000000" pitchFamily="2" charset="0"/>
              </a:rPr>
              <a:t> </a:t>
            </a:r>
            <a:r>
              <a:rPr lang="en-US" sz="1100">
                <a:latin typeface="Montserrat" panose="00000500000000000000" pitchFamily="2" charset="0"/>
              </a:rPr>
              <a:t>The future state “golden rule” is for each segment to have a </a:t>
            </a:r>
            <a:r>
              <a:rPr lang="en-US" sz="1100" b="1">
                <a:latin typeface="Montserrat" panose="00000500000000000000" pitchFamily="2" charset="0"/>
              </a:rPr>
              <a:t>single and standard use</a:t>
            </a:r>
            <a:r>
              <a:rPr lang="en-US" sz="1100">
                <a:latin typeface="Montserrat" panose="00000500000000000000" pitchFamily="2" charset="0"/>
              </a:rPr>
              <a:t> for every segment across departments. </a:t>
            </a:r>
            <a:r>
              <a:rPr lang="en-US" sz="1100" b="0" i="0" u="none" strike="noStrike" cap="none">
                <a:solidFill>
                  <a:schemeClr val="tx1"/>
                </a:solidFill>
                <a:latin typeface="Montserrat" panose="00000500000000000000" pitchFamily="2" charset="0"/>
                <a:cs typeface="Calibri" panose="020F0502020204030204" pitchFamily="34" charset="0"/>
                <a:sym typeface="Montserrat ExtraBold"/>
              </a:rPr>
              <a:t>No “co-mingling” of purposes. </a:t>
            </a:r>
          </a:p>
          <a:p>
            <a:endParaRPr lang="en-US" sz="1100">
              <a:solidFill>
                <a:schemeClr val="tx1"/>
              </a:solidFill>
              <a:latin typeface="Montserrat" panose="00000500000000000000" pitchFamily="2" charset="0"/>
              <a:cs typeface="Calibri" panose="020F0502020204030204" pitchFamily="34" charset="0"/>
              <a:sym typeface="Montserrat ExtraBold"/>
            </a:endParaRPr>
          </a:p>
          <a:p>
            <a:r>
              <a:rPr lang="en-US" sz="1100" b="1">
                <a:solidFill>
                  <a:schemeClr val="tx1"/>
                </a:solidFill>
                <a:latin typeface="Montserrat" panose="00000500000000000000" pitchFamily="2" charset="0"/>
              </a:rPr>
              <a:t>Attribute: </a:t>
            </a:r>
            <a:r>
              <a:rPr lang="en-US" sz="1100">
                <a:latin typeface="Montserrat" panose="00000500000000000000" pitchFamily="2" charset="0"/>
              </a:rPr>
              <a:t>acts like a static tag of the chart segments to provide an alternative way to write reports. </a:t>
            </a:r>
            <a:r>
              <a:rPr lang="en-US" sz="1100" b="0">
                <a:solidFill>
                  <a:schemeClr val="tx1"/>
                </a:solidFill>
                <a:latin typeface="Montserrat" panose="00000500000000000000" pitchFamily="2" charset="0"/>
              </a:rPr>
              <a:t>Example:  Academic vs. Non-academic Orgs.</a:t>
            </a:r>
            <a:endParaRPr lang="en-US" sz="1100">
              <a:latin typeface="Montserrat" panose="00000500000000000000" pitchFamily="2" charset="0"/>
            </a:endParaRPr>
          </a:p>
          <a:p>
            <a:endParaRPr lang="en-US" sz="1100">
              <a:effectLst/>
              <a:latin typeface="Montserrat" panose="00000500000000000000" pitchFamily="2" charset="0"/>
            </a:endParaRPr>
          </a:p>
          <a:p>
            <a:r>
              <a:rPr lang="en-US" sz="1100" b="1">
                <a:effectLst/>
                <a:latin typeface="Montserrat" panose="00000500000000000000" pitchFamily="2" charset="0"/>
              </a:rPr>
              <a:t>Chartstring</a:t>
            </a:r>
            <a:r>
              <a:rPr lang="en-US" sz="1100">
                <a:effectLst/>
                <a:latin typeface="Montserrat" panose="00000500000000000000" pitchFamily="2" charset="0"/>
              </a:rPr>
              <a:t>: </a:t>
            </a:r>
            <a:r>
              <a:rPr lang="en-US" sz="1100">
                <a:latin typeface="Montserrat" panose="00000500000000000000" pitchFamily="2" charset="0"/>
              </a:rPr>
              <a:t>The combined segment values, in a fixed order, is called a chartstring. Every event on a transaction that has a financial impact generates accounting entries, posting it to a combination of segment values in the General Ledger. This illustrates what a chartstring looks like:</a:t>
            </a:r>
            <a:endParaRPr lang="en-US" sz="1100">
              <a:effectLst/>
              <a:latin typeface="Montserrat" panose="00000500000000000000" pitchFamily="2" charset="0"/>
            </a:endParaRPr>
          </a:p>
        </p:txBody>
      </p:sp>
      <p:pic>
        <p:nvPicPr>
          <p:cNvPr id="4" name="Picture 3" descr="A diagram of a combination of COA segments separated by delimiters">
            <a:extLst>
              <a:ext uri="{FF2B5EF4-FFF2-40B4-BE49-F238E27FC236}">
                <a16:creationId xmlns:a16="http://schemas.microsoft.com/office/drawing/2014/main" id="{079C9DFD-D795-4BA6-323C-76803134DB80}"/>
              </a:ext>
            </a:extLst>
          </p:cNvPr>
          <p:cNvPicPr>
            <a:picLocks noChangeAspect="1"/>
          </p:cNvPicPr>
          <p:nvPr/>
        </p:nvPicPr>
        <p:blipFill>
          <a:blip r:embed="rId3"/>
          <a:stretch>
            <a:fillRect/>
          </a:stretch>
        </p:blipFill>
        <p:spPr>
          <a:xfrm>
            <a:off x="2628997" y="3664778"/>
            <a:ext cx="5266648" cy="1444833"/>
          </a:xfrm>
          <a:prstGeom prst="rect">
            <a:avLst/>
          </a:prstGeom>
        </p:spPr>
      </p:pic>
    </p:spTree>
    <p:extLst>
      <p:ext uri="{BB962C8B-B14F-4D97-AF65-F5344CB8AC3E}">
        <p14:creationId xmlns:p14="http://schemas.microsoft.com/office/powerpoint/2010/main" val="593594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2E81642-1394-4F2A-62F4-4E03BDFDE2C2}"/>
              </a:ext>
            </a:extLst>
          </p:cNvPr>
          <p:cNvSpPr>
            <a:spLocks noGrp="1"/>
          </p:cNvSpPr>
          <p:nvPr>
            <p:ph type="title"/>
          </p:nvPr>
        </p:nvSpPr>
        <p:spPr>
          <a:xfrm>
            <a:off x="212438" y="135416"/>
            <a:ext cx="6302746" cy="402611"/>
          </a:xfrm>
        </p:spPr>
        <p:txBody>
          <a:bodyPr/>
          <a:lstStyle/>
          <a:p>
            <a:r>
              <a:rPr lang="en-US">
                <a:solidFill>
                  <a:srgbClr val="990000"/>
                </a:solidFill>
                <a:latin typeface="Montserrat ExtraBold"/>
                <a:ea typeface="Montserrat ExtraBold"/>
                <a:cs typeface="Montserrat ExtraBold"/>
                <a:sym typeface="Montserrat ExtraBold"/>
              </a:rPr>
              <a:t>New Chart </a:t>
            </a:r>
            <a:r>
              <a:rPr lang="en-US">
                <a:solidFill>
                  <a:schemeClr val="bg1">
                    <a:lumMod val="50000"/>
                  </a:schemeClr>
                </a:solidFill>
                <a:latin typeface="Montserrat ExtraBold"/>
                <a:ea typeface="Montserrat ExtraBold"/>
                <a:cs typeface="Montserrat ExtraBold"/>
                <a:sym typeface="Montserrat ExtraBold"/>
              </a:rPr>
              <a:t>Segments</a:t>
            </a:r>
            <a:br>
              <a:rPr lang="en-US" sz="3200" b="0" i="0" u="none" strike="noStrike" cap="none">
                <a:solidFill>
                  <a:schemeClr val="bg1">
                    <a:lumMod val="50000"/>
                  </a:schemeClr>
                </a:solidFill>
                <a:latin typeface="Montserrat ExtraBold"/>
                <a:ea typeface="Montserrat ExtraBold"/>
                <a:cs typeface="Montserrat ExtraBold"/>
                <a:sym typeface="Montserrat ExtraBold"/>
              </a:rPr>
            </a:br>
            <a:endParaRPr lang="en-US" sz="1200">
              <a:solidFill>
                <a:schemeClr val="tx1"/>
              </a:solidFill>
              <a:latin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9B184E58-787A-4DA2-F0DE-44417E87E041}"/>
              </a:ext>
            </a:extLst>
          </p:cNvPr>
          <p:cNvSpPr txBox="1">
            <a:spLocks/>
          </p:cNvSpPr>
          <p:nvPr/>
        </p:nvSpPr>
        <p:spPr>
          <a:xfrm>
            <a:off x="200082" y="450404"/>
            <a:ext cx="8770925" cy="4220458"/>
          </a:xfrm>
          <a:prstGeom prst="rect">
            <a:avLst/>
          </a:prstGeom>
          <a:solidFill>
            <a:schemeClr val="bg1"/>
          </a:solidFill>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550" b="1">
                <a:latin typeface="Montserrat" panose="00000500000000000000" pitchFamily="2" charset="0"/>
              </a:rPr>
              <a:t>Entity</a:t>
            </a:r>
            <a:r>
              <a:rPr lang="en-US" sz="1550" b="0">
                <a:latin typeface="Montserrat" panose="00000500000000000000" pitchFamily="2" charset="0"/>
              </a:rPr>
              <a:t> – </a:t>
            </a:r>
            <a:r>
              <a:rPr lang="en-US" b="0">
                <a:latin typeface="Montserrat" panose="00000500000000000000" pitchFamily="2" charset="0"/>
              </a:rPr>
              <a:t>Major institutional operating unit (e.g., SBF, SBU).</a:t>
            </a:r>
          </a:p>
          <a:p>
            <a:endParaRPr lang="en-US" sz="900" b="0">
              <a:latin typeface="Montserrat" panose="00000500000000000000" pitchFamily="2" charset="0"/>
            </a:endParaRPr>
          </a:p>
          <a:p>
            <a:r>
              <a:rPr lang="en-US" sz="1550" b="1">
                <a:latin typeface="Montserrat" panose="00000500000000000000" pitchFamily="2" charset="0"/>
              </a:rPr>
              <a:t>Org</a:t>
            </a:r>
            <a:r>
              <a:rPr lang="en-US" sz="1550" b="0">
                <a:latin typeface="Montserrat" panose="00000500000000000000" pitchFamily="2" charset="0"/>
              </a:rPr>
              <a:t> – </a:t>
            </a:r>
            <a:r>
              <a:rPr lang="en-US" b="0">
                <a:latin typeface="Montserrat" panose="00000500000000000000" pitchFamily="2" charset="0"/>
              </a:rPr>
              <a:t>An operating area that is responsible or benefits from the specific transaction.  The area must have intended permanence and must have an employee and/or a financial budget greater than $100,000.</a:t>
            </a:r>
          </a:p>
          <a:p>
            <a:endParaRPr lang="en-US" sz="900" b="0">
              <a:latin typeface="Montserrat" panose="00000500000000000000" pitchFamily="2" charset="0"/>
            </a:endParaRPr>
          </a:p>
          <a:p>
            <a:r>
              <a:rPr lang="en-US" sz="1550" b="1">
                <a:latin typeface="Montserrat" panose="00000500000000000000" pitchFamily="2" charset="0"/>
              </a:rPr>
              <a:t>Fund Type </a:t>
            </a:r>
            <a:r>
              <a:rPr lang="en-US" sz="1550" b="0">
                <a:latin typeface="Montserrat" panose="00000500000000000000" pitchFamily="2" charset="0"/>
              </a:rPr>
              <a:t>– </a:t>
            </a:r>
            <a:r>
              <a:rPr lang="en-US" b="0">
                <a:latin typeface="Montserrat" panose="00000500000000000000" pitchFamily="2" charset="0"/>
              </a:rPr>
              <a:t>A classification of the funds based on how the funds are allowed to be used.</a:t>
            </a:r>
          </a:p>
          <a:p>
            <a:endParaRPr lang="en-US" sz="900" b="0">
              <a:latin typeface="Montserrat" panose="00000500000000000000" pitchFamily="2" charset="0"/>
            </a:endParaRPr>
          </a:p>
          <a:p>
            <a:r>
              <a:rPr lang="en-US" sz="1550" b="1">
                <a:latin typeface="Montserrat" panose="00000500000000000000" pitchFamily="2" charset="0"/>
              </a:rPr>
              <a:t>Fund Source </a:t>
            </a:r>
            <a:r>
              <a:rPr lang="en-US" sz="1550" b="0">
                <a:latin typeface="Montserrat" panose="00000500000000000000" pitchFamily="2" charset="0"/>
              </a:rPr>
              <a:t>– </a:t>
            </a:r>
            <a:r>
              <a:rPr lang="en-US" b="0">
                <a:latin typeface="Montserrat" panose="00000500000000000000" pitchFamily="2" charset="0"/>
              </a:rPr>
              <a:t>A self-balancing set of accounts categorized by purpose, ownership, responsibility or restriction.</a:t>
            </a:r>
          </a:p>
          <a:p>
            <a:endParaRPr lang="en-US" sz="900" b="0">
              <a:latin typeface="Montserrat" panose="00000500000000000000" pitchFamily="2" charset="0"/>
            </a:endParaRPr>
          </a:p>
          <a:p>
            <a:r>
              <a:rPr lang="en-US" sz="1550" b="1">
                <a:latin typeface="Montserrat" panose="00000500000000000000" pitchFamily="2" charset="0"/>
              </a:rPr>
              <a:t>Account</a:t>
            </a:r>
            <a:r>
              <a:rPr lang="en-US" sz="1550">
                <a:latin typeface="Montserrat" panose="00000500000000000000" pitchFamily="2" charset="0"/>
              </a:rPr>
              <a:t> </a:t>
            </a:r>
            <a:r>
              <a:rPr lang="en-US" sz="1550" b="0">
                <a:latin typeface="Montserrat" panose="00000500000000000000" pitchFamily="2" charset="0"/>
              </a:rPr>
              <a:t>– </a:t>
            </a:r>
            <a:r>
              <a:rPr lang="en-US" b="0">
                <a:latin typeface="Montserrat" panose="00000500000000000000" pitchFamily="2" charset="0"/>
              </a:rPr>
              <a:t>Nature of the transaction (e.g., asset, liability, expense, revenue, net position).</a:t>
            </a:r>
          </a:p>
          <a:p>
            <a:endParaRPr lang="en-US" sz="900" b="0">
              <a:latin typeface="Montserrat" panose="00000500000000000000" pitchFamily="2" charset="0"/>
            </a:endParaRPr>
          </a:p>
          <a:p>
            <a:r>
              <a:rPr lang="en-US" sz="1550" b="1">
                <a:latin typeface="Montserrat" panose="00000500000000000000" pitchFamily="2" charset="0"/>
              </a:rPr>
              <a:t>Classification</a:t>
            </a:r>
            <a:r>
              <a:rPr lang="en-US" sz="1550">
                <a:latin typeface="Montserrat" panose="00000500000000000000" pitchFamily="2" charset="0"/>
              </a:rPr>
              <a:t> </a:t>
            </a:r>
            <a:r>
              <a:rPr lang="en-US" sz="1550" b="0">
                <a:latin typeface="Montserrat" panose="00000500000000000000" pitchFamily="2" charset="0"/>
              </a:rPr>
              <a:t>– </a:t>
            </a:r>
            <a:r>
              <a:rPr lang="en-US" b="0">
                <a:latin typeface="Montserrat" panose="00000500000000000000" pitchFamily="2" charset="0"/>
              </a:rPr>
              <a:t>A classification of the balance sheet, revenue or expense transaction.</a:t>
            </a:r>
          </a:p>
          <a:p>
            <a:endParaRPr lang="en-US" b="0">
              <a:latin typeface="Montserrat" panose="00000500000000000000" pitchFamily="2" charset="0"/>
            </a:endParaRPr>
          </a:p>
          <a:p>
            <a:r>
              <a:rPr lang="en-US" sz="1550" b="1">
                <a:latin typeface="Montserrat" panose="00000500000000000000" pitchFamily="2" charset="0"/>
              </a:rPr>
              <a:t>Initiative</a:t>
            </a:r>
            <a:r>
              <a:rPr lang="en-US" b="1">
                <a:latin typeface="Montserrat" panose="00000500000000000000" pitchFamily="2" charset="0"/>
              </a:rPr>
              <a:t> </a:t>
            </a:r>
            <a:r>
              <a:rPr lang="en-US" b="0">
                <a:latin typeface="Montserrat" panose="00000500000000000000" pitchFamily="2" charset="0"/>
              </a:rPr>
              <a:t>– Cross-organization used segment to identify activity for organization initiatives and/or where two or more departments contribute.</a:t>
            </a:r>
          </a:p>
          <a:p>
            <a:endParaRPr lang="en-US" sz="900" b="0">
              <a:latin typeface="Montserrat" panose="00000500000000000000" pitchFamily="2" charset="0"/>
            </a:endParaRPr>
          </a:p>
          <a:p>
            <a:r>
              <a:rPr lang="en-US" sz="1550" b="1">
                <a:latin typeface="Montserrat" panose="00000500000000000000" pitchFamily="2" charset="0"/>
              </a:rPr>
              <a:t>Budget Year </a:t>
            </a:r>
            <a:r>
              <a:rPr lang="en-US" sz="1550" b="0">
                <a:latin typeface="Montserrat" panose="00000500000000000000" pitchFamily="2" charset="0"/>
              </a:rPr>
              <a:t>– </a:t>
            </a:r>
            <a:r>
              <a:rPr lang="en-US" b="0">
                <a:latin typeface="Montserrat" panose="00000500000000000000" pitchFamily="2" charset="0"/>
              </a:rPr>
              <a:t>An identification of the budget year for prior budget spending.</a:t>
            </a:r>
          </a:p>
          <a:p>
            <a:endParaRPr lang="en-US" sz="900">
              <a:latin typeface="Montserrat" panose="00000500000000000000" pitchFamily="2" charset="0"/>
            </a:endParaRPr>
          </a:p>
          <a:p>
            <a:r>
              <a:rPr lang="en-US" sz="1550" b="1">
                <a:latin typeface="Montserrat" panose="00000500000000000000" pitchFamily="2" charset="0"/>
              </a:rPr>
              <a:t>Future</a:t>
            </a:r>
            <a:r>
              <a:rPr lang="en-US" sz="1550" b="0">
                <a:latin typeface="Montserrat" panose="00000500000000000000" pitchFamily="2" charset="0"/>
              </a:rPr>
              <a:t> – </a:t>
            </a:r>
            <a:r>
              <a:rPr lang="en-US" b="0">
                <a:latin typeface="Montserrat" panose="00000500000000000000" pitchFamily="2" charset="0"/>
              </a:rPr>
              <a:t>A segment that allows for growth in the future.</a:t>
            </a:r>
            <a:endParaRPr lang="en-US">
              <a:latin typeface="Montserrat" panose="00000500000000000000" pitchFamily="2" charset="0"/>
            </a:endParaRPr>
          </a:p>
          <a:p>
            <a:pPr marL="406400" indent="-285750">
              <a:buFont typeface="Arial" panose="020B0604020202020204" pitchFamily="34" charset="0"/>
              <a:buChar char="•"/>
            </a:pPr>
            <a:endParaRPr lang="en-US" sz="1800"/>
          </a:p>
          <a:p>
            <a:pPr marL="285750" indent="-285750">
              <a:buFont typeface="Arial" panose="020B0604020202020204" pitchFamily="34" charset="0"/>
              <a:buChar char="•"/>
            </a:pPr>
            <a:endParaRPr lang="en-US" sz="1800"/>
          </a:p>
        </p:txBody>
      </p:sp>
    </p:spTree>
    <p:extLst>
      <p:ext uri="{BB962C8B-B14F-4D97-AF65-F5344CB8AC3E}">
        <p14:creationId xmlns:p14="http://schemas.microsoft.com/office/powerpoint/2010/main" val="1453502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3"/>
          <p:cNvSpPr txBox="1">
            <a:spLocks noGrp="1"/>
          </p:cNvSpPr>
          <p:nvPr>
            <p:ph type="title" idx="4294967295"/>
          </p:nvPr>
        </p:nvSpPr>
        <p:spPr>
          <a:xfrm>
            <a:off x="518185" y="1097124"/>
            <a:ext cx="7886700" cy="2449621"/>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r>
              <a:rPr kumimoji="0" lang="en-US" sz="4800" b="1" i="0" u="none" strike="noStrike" kern="0" cap="none" spc="0" normalizeH="0" baseline="0" noProof="0" dirty="0">
                <a:ln>
                  <a:noFill/>
                </a:ln>
                <a:solidFill>
                  <a:srgbClr val="FFFFFF"/>
                </a:solidFill>
                <a:effectLst/>
                <a:uLnTx/>
                <a:uFillTx/>
                <a:latin typeface="Montserrat" panose="00000500000000000000" pitchFamily="2" charset="0"/>
                <a:ea typeface="Zilla Slab Medium"/>
                <a:cs typeface="Zilla Slab Medium"/>
                <a:sym typeface="Zilla Slab Medium"/>
              </a:rPr>
              <a:t>Oracle Cloud Overview</a:t>
            </a: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endParaRPr kumimoji="0" lang="en-US" sz="1100" b="0" i="0" u="none" strike="noStrike" kern="0" cap="none" spc="0" normalizeH="0" baseline="0" noProof="0" dirty="0">
              <a:ln>
                <a:noFill/>
              </a:ln>
              <a:solidFill>
                <a:srgbClr val="FFFFFF"/>
              </a:solidFill>
              <a:effectLst/>
              <a:uLnTx/>
              <a:uFillTx/>
              <a:latin typeface="Zilla Slab Medium"/>
              <a:ea typeface="Zilla Slab Medium"/>
              <a:cs typeface="Zilla Slab Medium"/>
              <a:sym typeface="Zilla Slab Medium"/>
            </a:endParaRP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endParaRPr kumimoji="0" lang="en-US" sz="1400" b="1" i="0" u="none" strike="noStrike" kern="0" cap="none" spc="0" normalizeH="0" baseline="0" noProof="0" dirty="0">
              <a:ln>
                <a:noFill/>
              </a:ln>
              <a:solidFill>
                <a:srgbClr val="FFFFFF"/>
              </a:solidFill>
              <a:effectLst/>
              <a:uLnTx/>
              <a:uFillTx/>
              <a:latin typeface="Zilla Slab"/>
              <a:ea typeface="Zilla Slab"/>
              <a:cs typeface="Zilla Slab"/>
              <a:sym typeface="Zilla Slab"/>
            </a:endParaRPr>
          </a:p>
        </p:txBody>
      </p:sp>
      <p:pic>
        <p:nvPicPr>
          <p:cNvPr id="2" name="Picture 1" descr="A black and white sign with red text&#10;&#10;Description automatically generated">
            <a:extLst>
              <a:ext uri="{FF2B5EF4-FFF2-40B4-BE49-F238E27FC236}">
                <a16:creationId xmlns:a16="http://schemas.microsoft.com/office/drawing/2014/main" id="{8E373DE8-4317-D039-4066-E659D8FE24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8033" y="127867"/>
            <a:ext cx="1198919" cy="358831"/>
          </a:xfrm>
          <a:prstGeom prst="rect">
            <a:avLst/>
          </a:prstGeom>
        </p:spPr>
      </p:pic>
      <p:pic>
        <p:nvPicPr>
          <p:cNvPr id="3" name="Picture 2">
            <a:extLst>
              <a:ext uri="{FF2B5EF4-FFF2-40B4-BE49-F238E27FC236}">
                <a16:creationId xmlns:a16="http://schemas.microsoft.com/office/drawing/2014/main" id="{7625C8DF-3AF1-DA53-1890-4D5A1261D59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3378" y="203672"/>
            <a:ext cx="1703272" cy="247403"/>
          </a:xfrm>
          <a:prstGeom prst="rect">
            <a:avLst/>
          </a:prstGeom>
        </p:spPr>
      </p:pic>
    </p:spTree>
    <p:extLst>
      <p:ext uri="{BB962C8B-B14F-4D97-AF65-F5344CB8AC3E}">
        <p14:creationId xmlns:p14="http://schemas.microsoft.com/office/powerpoint/2010/main" val="128278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CB7BDA-3F0D-DD97-8420-483DF6A38ECB}"/>
              </a:ext>
            </a:extLst>
          </p:cNvPr>
          <p:cNvSpPr txBox="1">
            <a:spLocks noGrp="1"/>
          </p:cNvSpPr>
          <p:nvPr>
            <p:ph type="title" idx="4294967295"/>
          </p:nvPr>
        </p:nvSpPr>
        <p:spPr>
          <a:xfrm>
            <a:off x="313270" y="124062"/>
            <a:ext cx="7652209" cy="650581"/>
          </a:xfrm>
          <a:prstGeom prst="rect">
            <a:avLst/>
          </a:prstGeom>
          <a:noFill/>
          <a:ln>
            <a:noFill/>
            <a:prstDash/>
          </a:ln>
          <a:effectLst/>
        </p:spPr>
        <p:txBody>
          <a:bodyPr rot="0" spcFirstLastPara="0" vertOverflow="overflow" horzOverflow="overflow" vert="horz" wrap="square" lIns="68580" tIns="34290" rIns="68580" bIns="3429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450"/>
              </a:spcAft>
              <a:buClr>
                <a:srgbClr val="000000"/>
              </a:buClr>
              <a:buSzTx/>
              <a:buFont typeface="Arial"/>
              <a:buNone/>
              <a:tabLst/>
              <a:defRPr/>
            </a:pPr>
            <a:r>
              <a:rPr kumimoji="0" lang="en-US" sz="3000" b="0" i="0" u="none" strike="noStrike" kern="0" cap="none" spc="0" normalizeH="0" baseline="0" noProof="0" dirty="0">
                <a:ln>
                  <a:noFill/>
                </a:ln>
                <a:solidFill>
                  <a:schemeClr val="bg2"/>
                </a:solidFill>
                <a:effectLst/>
                <a:uLnTx/>
                <a:uFillTx/>
                <a:latin typeface="Montserrat ExtraBold" panose="00000900000000000000" pitchFamily="2" charset="0"/>
                <a:ea typeface="Lato" panose="020F0502020204030203" pitchFamily="34" charset="0"/>
                <a:cs typeface="Lato" panose="020F0502020204030203" pitchFamily="34" charset="0"/>
                <a:sym typeface="Arial"/>
              </a:rPr>
              <a:t>ERP General Ledger breakdown</a:t>
            </a:r>
          </a:p>
        </p:txBody>
      </p:sp>
      <p:pic>
        <p:nvPicPr>
          <p:cNvPr id="3" name="Picture 2" descr="A screenshot of the master processes in the General Ledger. ">
            <a:extLst>
              <a:ext uri="{FF2B5EF4-FFF2-40B4-BE49-F238E27FC236}">
                <a16:creationId xmlns:a16="http://schemas.microsoft.com/office/drawing/2014/main" id="{A4409017-AC65-C7C5-5311-6E7F07118924}"/>
              </a:ext>
            </a:extLst>
          </p:cNvPr>
          <p:cNvPicPr>
            <a:picLocks noChangeAspect="1"/>
          </p:cNvPicPr>
          <p:nvPr/>
        </p:nvPicPr>
        <p:blipFill>
          <a:blip r:embed="rId3"/>
          <a:stretch>
            <a:fillRect/>
          </a:stretch>
        </p:blipFill>
        <p:spPr>
          <a:xfrm>
            <a:off x="408558" y="943253"/>
            <a:ext cx="8242574" cy="3806507"/>
          </a:xfrm>
          <a:prstGeom prst="rect">
            <a:avLst/>
          </a:prstGeom>
        </p:spPr>
      </p:pic>
    </p:spTree>
    <p:extLst>
      <p:ext uri="{BB962C8B-B14F-4D97-AF65-F5344CB8AC3E}">
        <p14:creationId xmlns:p14="http://schemas.microsoft.com/office/powerpoint/2010/main" val="3484659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CB7BDA-3F0D-DD97-8420-483DF6A38ECB}"/>
              </a:ext>
            </a:extLst>
          </p:cNvPr>
          <p:cNvSpPr txBox="1">
            <a:spLocks noGrp="1"/>
          </p:cNvSpPr>
          <p:nvPr>
            <p:ph type="title" idx="4294967295"/>
          </p:nvPr>
        </p:nvSpPr>
        <p:spPr>
          <a:xfrm>
            <a:off x="313270" y="124062"/>
            <a:ext cx="7652209" cy="650581"/>
          </a:xfrm>
          <a:prstGeom prst="rect">
            <a:avLst/>
          </a:prstGeom>
          <a:noFill/>
          <a:ln>
            <a:noFill/>
            <a:prstDash/>
          </a:ln>
          <a:effectLst/>
        </p:spPr>
        <p:txBody>
          <a:bodyPr rot="0" spcFirstLastPara="0" vertOverflow="overflow" horzOverflow="overflow" vert="horz" wrap="square" lIns="68580" tIns="34290" rIns="68580" bIns="34290" numCol="1" spcCol="0" rtlCol="0" fromWordArt="0" anchor="b" anchorCtr="0" forceAA="0" compatLnSpc="1">
            <a:prstTxWarp prst="textNoShape">
              <a:avLst/>
            </a:prstTxWarp>
            <a:normAutofit fontScale="90000"/>
          </a:bodyPr>
          <a:lstStyle/>
          <a:p>
            <a:pPr marL="0" marR="0" lvl="0" indent="0" algn="l" defTabSz="914400" rtl="0" eaLnBrk="1" fontAlgn="auto" latinLnBrk="0" hangingPunct="1">
              <a:lnSpc>
                <a:spcPct val="90000"/>
              </a:lnSpc>
              <a:spcBef>
                <a:spcPct val="0"/>
              </a:spcBef>
              <a:spcAft>
                <a:spcPts val="450"/>
              </a:spcAft>
              <a:buClr>
                <a:srgbClr val="000000"/>
              </a:buClr>
              <a:buSzTx/>
              <a:buFont typeface="Arial"/>
              <a:buNone/>
              <a:tabLst/>
              <a:defRPr/>
            </a:pPr>
            <a:r>
              <a:rPr kumimoji="0" lang="en-US" sz="3000" b="0" i="0" u="none" strike="noStrike" kern="0" cap="none" spc="0" normalizeH="0" baseline="0" noProof="0" dirty="0">
                <a:ln>
                  <a:noFill/>
                </a:ln>
                <a:solidFill>
                  <a:schemeClr val="bg2"/>
                </a:solidFill>
                <a:effectLst/>
                <a:uLnTx/>
                <a:uFillTx/>
                <a:latin typeface="Montserrat ExtraBold" panose="00000900000000000000" pitchFamily="2" charset="0"/>
                <a:ea typeface="Lato" panose="020F0502020204030203" pitchFamily="34" charset="0"/>
                <a:cs typeface="Lato" panose="020F0502020204030203" pitchFamily="34" charset="0"/>
                <a:sym typeface="Arial"/>
              </a:rPr>
              <a:t>ERP Example of Receivables breakdown</a:t>
            </a:r>
          </a:p>
        </p:txBody>
      </p:sp>
      <p:pic>
        <p:nvPicPr>
          <p:cNvPr id="3" name="Picture 2" descr="A screenshot of master processes under Receivables (AR)">
            <a:extLst>
              <a:ext uri="{FF2B5EF4-FFF2-40B4-BE49-F238E27FC236}">
                <a16:creationId xmlns:a16="http://schemas.microsoft.com/office/drawing/2014/main" id="{436C9710-FD6D-7808-C7C3-EE18D541D6BB}"/>
              </a:ext>
            </a:extLst>
          </p:cNvPr>
          <p:cNvPicPr>
            <a:picLocks noChangeAspect="1"/>
          </p:cNvPicPr>
          <p:nvPr/>
        </p:nvPicPr>
        <p:blipFill>
          <a:blip r:embed="rId3"/>
          <a:stretch>
            <a:fillRect/>
          </a:stretch>
        </p:blipFill>
        <p:spPr>
          <a:xfrm>
            <a:off x="300207" y="944934"/>
            <a:ext cx="8504813" cy="3426028"/>
          </a:xfrm>
          <a:prstGeom prst="rect">
            <a:avLst/>
          </a:prstGeom>
        </p:spPr>
      </p:pic>
    </p:spTree>
    <p:extLst>
      <p:ext uri="{BB962C8B-B14F-4D97-AF65-F5344CB8AC3E}">
        <p14:creationId xmlns:p14="http://schemas.microsoft.com/office/powerpoint/2010/main" val="2019782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CB7BDA-3F0D-DD97-8420-483DF6A38ECB}"/>
              </a:ext>
            </a:extLst>
          </p:cNvPr>
          <p:cNvSpPr txBox="1">
            <a:spLocks noGrp="1"/>
          </p:cNvSpPr>
          <p:nvPr>
            <p:ph type="title" idx="4294967295"/>
          </p:nvPr>
        </p:nvSpPr>
        <p:spPr>
          <a:xfrm>
            <a:off x="313270" y="124062"/>
            <a:ext cx="7652209" cy="650581"/>
          </a:xfrm>
          <a:prstGeom prst="rect">
            <a:avLst/>
          </a:prstGeom>
          <a:noFill/>
          <a:ln>
            <a:noFill/>
            <a:prstDash/>
          </a:ln>
          <a:effectLst/>
        </p:spPr>
        <p:txBody>
          <a:bodyPr rot="0" spcFirstLastPara="0" vertOverflow="overflow" horzOverflow="overflow" vert="horz" wrap="square" lIns="68580" tIns="34290" rIns="68580" bIns="3429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450"/>
              </a:spcAft>
              <a:buClr>
                <a:srgbClr val="000000"/>
              </a:buClr>
              <a:buSzTx/>
              <a:buFont typeface="Arial"/>
              <a:buNone/>
              <a:tabLst/>
              <a:defRPr/>
            </a:pPr>
            <a:r>
              <a:rPr kumimoji="0" lang="en-US" sz="3000" b="0" i="0" u="none" strike="noStrike" kern="0" cap="none" spc="0" normalizeH="0" baseline="0" noProof="0" dirty="0">
                <a:ln>
                  <a:noFill/>
                </a:ln>
                <a:solidFill>
                  <a:schemeClr val="bg2"/>
                </a:solidFill>
                <a:effectLst/>
                <a:uLnTx/>
                <a:uFillTx/>
                <a:latin typeface="Montserrat ExtraBold" panose="00000900000000000000" pitchFamily="2" charset="0"/>
                <a:ea typeface="Lato" panose="020F0502020204030203" pitchFamily="34" charset="0"/>
                <a:cs typeface="Lato" panose="020F0502020204030203" pitchFamily="34" charset="0"/>
                <a:sym typeface="Arial"/>
              </a:rPr>
              <a:t>ERP Fixed Assets breakdown</a:t>
            </a:r>
          </a:p>
        </p:txBody>
      </p:sp>
      <p:pic>
        <p:nvPicPr>
          <p:cNvPr id="3" name="Picture 2" descr="A screenshot of Fixed Assets processes">
            <a:extLst>
              <a:ext uri="{FF2B5EF4-FFF2-40B4-BE49-F238E27FC236}">
                <a16:creationId xmlns:a16="http://schemas.microsoft.com/office/drawing/2014/main" id="{300B1F15-CA01-2A7D-5164-562A4BF685D9}"/>
              </a:ext>
            </a:extLst>
          </p:cNvPr>
          <p:cNvPicPr>
            <a:picLocks noChangeAspect="1"/>
          </p:cNvPicPr>
          <p:nvPr/>
        </p:nvPicPr>
        <p:blipFill>
          <a:blip r:embed="rId3"/>
          <a:stretch>
            <a:fillRect/>
          </a:stretch>
        </p:blipFill>
        <p:spPr>
          <a:xfrm>
            <a:off x="568325" y="952500"/>
            <a:ext cx="8007350" cy="3238500"/>
          </a:xfrm>
          <a:prstGeom prst="rect">
            <a:avLst/>
          </a:prstGeom>
        </p:spPr>
      </p:pic>
    </p:spTree>
    <p:extLst>
      <p:ext uri="{BB962C8B-B14F-4D97-AF65-F5344CB8AC3E}">
        <p14:creationId xmlns:p14="http://schemas.microsoft.com/office/powerpoint/2010/main" val="3803227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EF1998-3854-5E17-89A3-6FEF4739BF88}"/>
              </a:ext>
              <a:ext uri="{C183D7F6-B498-43B3-948B-1728B52AA6E4}">
                <adec:decorative xmlns:adec="http://schemas.microsoft.com/office/drawing/2017/decorative" val="1"/>
              </a:ext>
            </a:extLst>
          </p:cNvPr>
          <p:cNvSpPr/>
          <p:nvPr/>
        </p:nvSpPr>
        <p:spPr>
          <a:xfrm>
            <a:off x="299922" y="725440"/>
            <a:ext cx="8328577" cy="3791327"/>
          </a:xfrm>
          <a:prstGeom prst="rect">
            <a:avLst/>
          </a:prstGeom>
          <a:solidFill>
            <a:srgbClr val="C0000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spcBef>
                <a:spcPts val="0"/>
              </a:spcBef>
              <a:spcAft>
                <a:spcPts val="0"/>
              </a:spcAft>
              <a:buClr>
                <a:schemeClr val="bg1"/>
              </a:buClr>
              <a:buSzPts val="1000"/>
              <a:buFont typeface="Symbol" panose="05050102010706020507" pitchFamily="18" charset="2"/>
              <a:buChar char=""/>
              <a:tabLst>
                <a:tab pos="457200" algn="l"/>
              </a:tabLst>
            </a:pPr>
            <a:endParaRPr lang="en-US" sz="1400">
              <a:effectLst/>
              <a:latin typeface="Calibri" panose="020F0502020204030204" pitchFamily="34" charset="0"/>
              <a:ea typeface="Calibri" panose="020F0502020204030204" pitchFamily="34" charset="0"/>
            </a:endParaRPr>
          </a:p>
        </p:txBody>
      </p:sp>
      <p:sp>
        <p:nvSpPr>
          <p:cNvPr id="3" name="Title 1">
            <a:extLst>
              <a:ext uri="{FF2B5EF4-FFF2-40B4-BE49-F238E27FC236}">
                <a16:creationId xmlns:a16="http://schemas.microsoft.com/office/drawing/2014/main" id="{4F083B4E-6462-7F82-D5C7-908B3AE5811C}"/>
              </a:ext>
            </a:extLst>
          </p:cNvPr>
          <p:cNvSpPr txBox="1">
            <a:spLocks noGrp="1"/>
          </p:cNvSpPr>
          <p:nvPr>
            <p:ph type="title" idx="4294967295"/>
          </p:nvPr>
        </p:nvSpPr>
        <p:spPr>
          <a:xfrm>
            <a:off x="299922" y="125860"/>
            <a:ext cx="6297014" cy="599581"/>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600" b="1" i="0" kern="1200">
                <a:solidFill>
                  <a:srgbClr val="003385"/>
                </a:solidFill>
                <a:latin typeface="Montserrat ExtraBold" pitchFamily="2" charset="77"/>
                <a:ea typeface="Roboto Condensed" panose="02000000000000000000" pitchFamily="2" charset="0"/>
                <a:cs typeface="Montserrat ExtraBold" pitchFamily="2" charset="77"/>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srgbClr val="C00000"/>
                </a:solidFill>
                <a:effectLst/>
                <a:uLnTx/>
                <a:uFillTx/>
                <a:latin typeface="Montserrat" panose="00000500000000000000" pitchFamily="2" charset="0"/>
                <a:ea typeface="Roboto Condensed" panose="02000000000000000000" pitchFamily="2" charset="0"/>
                <a:cs typeface="Montserrat ExtraBold" pitchFamily="2" charset="77"/>
                <a:sym typeface="Arial"/>
              </a:rPr>
              <a:t>Agenda</a:t>
            </a:r>
          </a:p>
        </p:txBody>
      </p:sp>
      <p:sp>
        <p:nvSpPr>
          <p:cNvPr id="4" name="TextBox 3">
            <a:extLst>
              <a:ext uri="{FF2B5EF4-FFF2-40B4-BE49-F238E27FC236}">
                <a16:creationId xmlns:a16="http://schemas.microsoft.com/office/drawing/2014/main" id="{E607CE3F-74A5-00E8-0015-666ED34FD733}"/>
              </a:ext>
            </a:extLst>
          </p:cNvPr>
          <p:cNvSpPr txBox="1"/>
          <p:nvPr/>
        </p:nvSpPr>
        <p:spPr>
          <a:xfrm>
            <a:off x="810638" y="1621277"/>
            <a:ext cx="6958519" cy="2634567"/>
          </a:xfrm>
          <a:prstGeom prst="rect">
            <a:avLst/>
          </a:prstGeom>
          <a:noFill/>
        </p:spPr>
        <p:txBody>
          <a:bodyPr wrap="square" rtlCol="0">
            <a:spAutoFit/>
          </a:bodyPr>
          <a:lstStyle/>
          <a:p>
            <a:pPr marL="285750" indent="-285750">
              <a:lnSpc>
                <a:spcPct val="120000"/>
              </a:lnSpc>
              <a:buClr>
                <a:schemeClr val="bg1"/>
              </a:buClr>
              <a:buFont typeface="Wingdings"/>
              <a:buChar char="Ø"/>
            </a:pPr>
            <a:r>
              <a:rPr lang="en-US">
                <a:solidFill>
                  <a:schemeClr val="bg1"/>
                </a:solidFill>
                <a:latin typeface="Montserrat" panose="00000500000000000000" pitchFamily="2" charset="0"/>
                <a:ea typeface="Open Sans Light"/>
                <a:cs typeface="Open Sans Light"/>
              </a:rPr>
              <a:t>Recap </a:t>
            </a:r>
          </a:p>
          <a:p>
            <a:pPr marL="285750" indent="-285750">
              <a:lnSpc>
                <a:spcPct val="120000"/>
              </a:lnSpc>
              <a:buClr>
                <a:schemeClr val="bg1"/>
              </a:buClr>
              <a:buFont typeface="Wingdings"/>
              <a:buChar char="Ø"/>
            </a:pPr>
            <a:r>
              <a:rPr lang="en-US">
                <a:solidFill>
                  <a:schemeClr val="bg1"/>
                </a:solidFill>
                <a:latin typeface="Montserrat" panose="00000500000000000000" pitchFamily="2" charset="0"/>
                <a:ea typeface="Open Sans Light"/>
                <a:cs typeface="Open Sans Light"/>
              </a:rPr>
              <a:t>Change Management </a:t>
            </a:r>
          </a:p>
          <a:p>
            <a:pPr marL="285750" indent="-285750">
              <a:lnSpc>
                <a:spcPct val="120000"/>
              </a:lnSpc>
              <a:buClr>
                <a:schemeClr val="bg1"/>
              </a:buClr>
              <a:buFont typeface="Wingdings"/>
              <a:buChar char="Ø"/>
            </a:pPr>
            <a:r>
              <a:rPr lang="en-US">
                <a:solidFill>
                  <a:schemeClr val="bg1"/>
                </a:solidFill>
                <a:latin typeface="Montserrat" panose="00000500000000000000" pitchFamily="2" charset="0"/>
                <a:ea typeface="Open Sans Light"/>
                <a:cs typeface="Open Sans Light"/>
              </a:rPr>
              <a:t>WolfieONE – High Level Changes</a:t>
            </a:r>
          </a:p>
          <a:p>
            <a:pPr marL="285750" indent="-285750">
              <a:lnSpc>
                <a:spcPct val="120000"/>
              </a:lnSpc>
              <a:buClr>
                <a:schemeClr val="bg1"/>
              </a:buClr>
              <a:buFont typeface="Wingdings"/>
              <a:buChar char="Ø"/>
            </a:pPr>
            <a:r>
              <a:rPr lang="en-US">
                <a:solidFill>
                  <a:schemeClr val="bg1"/>
                </a:solidFill>
                <a:latin typeface="Montserrat" panose="00000500000000000000" pitchFamily="2" charset="0"/>
                <a:ea typeface="Open Sans Light"/>
                <a:cs typeface="Open Sans Light"/>
              </a:rPr>
              <a:t>Chart of Accounts (COA)</a:t>
            </a:r>
          </a:p>
          <a:p>
            <a:pPr marL="285750" indent="-285750">
              <a:lnSpc>
                <a:spcPct val="120000"/>
              </a:lnSpc>
              <a:buClr>
                <a:schemeClr val="bg1"/>
              </a:buClr>
              <a:buFont typeface="Wingdings"/>
              <a:buChar char="Ø"/>
            </a:pPr>
            <a:r>
              <a:rPr lang="en-US">
                <a:solidFill>
                  <a:schemeClr val="bg1"/>
                </a:solidFill>
                <a:latin typeface="Montserrat" panose="00000500000000000000" pitchFamily="2" charset="0"/>
                <a:ea typeface="Open Sans Light"/>
                <a:cs typeface="Open Sans Light"/>
              </a:rPr>
              <a:t>Oracle Cloud Overview </a:t>
            </a:r>
          </a:p>
          <a:p>
            <a:pPr marL="285750" lvl="1" indent="-285750" algn="ctr">
              <a:lnSpc>
                <a:spcPct val="120000"/>
              </a:lnSpc>
              <a:buClr>
                <a:schemeClr val="bg1"/>
              </a:buClr>
              <a:buFont typeface="Wingdings"/>
              <a:buChar char="Ø"/>
            </a:pPr>
            <a:r>
              <a:rPr lang="en-US">
                <a:solidFill>
                  <a:schemeClr val="bg1"/>
                </a:solidFill>
                <a:latin typeface="Montserrat" panose="00000500000000000000" pitchFamily="2" charset="0"/>
                <a:ea typeface="Open Sans Light"/>
                <a:cs typeface="Open Sans Light"/>
              </a:rPr>
              <a:t>WolfieONE Modules; ERP, EPM, HCM</a:t>
            </a:r>
          </a:p>
          <a:p>
            <a:pPr marL="285750" lvl="1" indent="-285750" algn="ctr">
              <a:lnSpc>
                <a:spcPct val="120000"/>
              </a:lnSpc>
              <a:buClr>
                <a:schemeClr val="bg1"/>
              </a:buClr>
              <a:buFont typeface="Wingdings"/>
              <a:buChar char="Ø"/>
            </a:pPr>
            <a:r>
              <a:rPr lang="en-US">
                <a:solidFill>
                  <a:schemeClr val="bg1"/>
                </a:solidFill>
                <a:latin typeface="Montserrat" panose="00000500000000000000" pitchFamily="2" charset="0"/>
                <a:ea typeface="Open Sans Light"/>
                <a:cs typeface="Open Sans Light"/>
              </a:rPr>
              <a:t>Processes under each module</a:t>
            </a:r>
          </a:p>
          <a:p>
            <a:pPr marL="285750" indent="-285750">
              <a:lnSpc>
                <a:spcPct val="120000"/>
              </a:lnSpc>
              <a:buClr>
                <a:schemeClr val="bg1"/>
              </a:buClr>
              <a:buFont typeface="Wingdings"/>
              <a:buChar char="Ø"/>
            </a:pPr>
            <a:r>
              <a:rPr lang="en-US">
                <a:solidFill>
                  <a:schemeClr val="bg1"/>
                </a:solidFill>
                <a:latin typeface="Montserrat" panose="00000500000000000000" pitchFamily="2" charset="0"/>
                <a:ea typeface="Open Sans Light"/>
                <a:cs typeface="Open Sans Light"/>
              </a:rPr>
              <a:t>HCM Known Change Impacts </a:t>
            </a:r>
          </a:p>
          <a:p>
            <a:pPr marL="285750" indent="-285750">
              <a:lnSpc>
                <a:spcPct val="120000"/>
              </a:lnSpc>
              <a:buClr>
                <a:schemeClr val="bg1"/>
              </a:buClr>
              <a:buFont typeface="Wingdings"/>
              <a:buChar char="Ø"/>
            </a:pPr>
            <a:r>
              <a:rPr lang="en-US">
                <a:solidFill>
                  <a:schemeClr val="bg1"/>
                </a:solidFill>
                <a:latin typeface="Montserrat" panose="00000500000000000000" pitchFamily="2" charset="0"/>
                <a:ea typeface="Open Sans Light"/>
                <a:cs typeface="Open Sans Light"/>
              </a:rPr>
              <a:t>Next Steps</a:t>
            </a:r>
          </a:p>
          <a:p>
            <a:endParaRPr lang="en-US"/>
          </a:p>
        </p:txBody>
      </p:sp>
    </p:spTree>
    <p:extLst>
      <p:ext uri="{BB962C8B-B14F-4D97-AF65-F5344CB8AC3E}">
        <p14:creationId xmlns:p14="http://schemas.microsoft.com/office/powerpoint/2010/main" val="2095426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CB7BDA-3F0D-DD97-8420-483DF6A38ECB}"/>
              </a:ext>
            </a:extLst>
          </p:cNvPr>
          <p:cNvSpPr txBox="1">
            <a:spLocks noGrp="1"/>
          </p:cNvSpPr>
          <p:nvPr>
            <p:ph type="title" idx="4294967295"/>
          </p:nvPr>
        </p:nvSpPr>
        <p:spPr>
          <a:xfrm>
            <a:off x="313270" y="124062"/>
            <a:ext cx="7652209" cy="650581"/>
          </a:xfrm>
          <a:prstGeom prst="rect">
            <a:avLst/>
          </a:prstGeom>
          <a:noFill/>
          <a:ln>
            <a:noFill/>
            <a:prstDash/>
          </a:ln>
          <a:effectLst/>
        </p:spPr>
        <p:txBody>
          <a:bodyPr rot="0" spcFirstLastPara="0" vertOverflow="overflow" horzOverflow="overflow" vert="horz" wrap="square" lIns="68580" tIns="34290" rIns="68580" bIns="3429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450"/>
              </a:spcAft>
              <a:buClr>
                <a:srgbClr val="000000"/>
              </a:buClr>
              <a:buSzTx/>
              <a:buFont typeface="Arial"/>
              <a:buNone/>
              <a:tabLst/>
              <a:defRPr/>
            </a:pPr>
            <a:r>
              <a:rPr kumimoji="0" lang="en-US" sz="3000" b="0" i="0" u="none" strike="noStrike" kern="0" cap="none" spc="0" normalizeH="0" baseline="0" noProof="0" dirty="0">
                <a:ln>
                  <a:noFill/>
                </a:ln>
                <a:solidFill>
                  <a:schemeClr val="bg2"/>
                </a:solidFill>
                <a:effectLst/>
                <a:uLnTx/>
                <a:uFillTx/>
                <a:latin typeface="Montserrat ExtraBold" panose="00000900000000000000" pitchFamily="2" charset="0"/>
                <a:ea typeface="Lato" panose="020F0502020204030203" pitchFamily="34" charset="0"/>
                <a:cs typeface="Lato" panose="020F0502020204030203" pitchFamily="34" charset="0"/>
                <a:sym typeface="Arial"/>
              </a:rPr>
              <a:t>ERP Cash Management breakdown</a:t>
            </a:r>
          </a:p>
        </p:txBody>
      </p:sp>
      <p:sp>
        <p:nvSpPr>
          <p:cNvPr id="9" name="Rectangle 8">
            <a:extLst>
              <a:ext uri="{FF2B5EF4-FFF2-40B4-BE49-F238E27FC236}">
                <a16:creationId xmlns:a16="http://schemas.microsoft.com/office/drawing/2014/main" id="{82A449F9-ECC1-4703-6268-E7057144F60E}"/>
              </a:ext>
            </a:extLst>
          </p:cNvPr>
          <p:cNvSpPr>
            <a:spLocks noChangeArrowheads="1"/>
          </p:cNvSpPr>
          <p:nvPr/>
        </p:nvSpPr>
        <p:spPr bwMode="auto">
          <a:xfrm>
            <a:off x="3492326" y="1052075"/>
            <a:ext cx="2159348" cy="462078"/>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900">
                <a:solidFill>
                  <a:schemeClr val="bg1"/>
                </a:solidFill>
                <a:latin typeface="Montserrat Medium" panose="00000600000000000000" pitchFamily="2" charset="0"/>
                <a:ea typeface="Open Sans" panose="020B0606030504020204" pitchFamily="34" charset="0"/>
                <a:cs typeface="Open Sans" panose="020B0606030504020204" pitchFamily="34" charset="0"/>
              </a:rPr>
              <a:t>Manage Cash Management</a:t>
            </a:r>
          </a:p>
        </p:txBody>
      </p:sp>
      <p:sp>
        <p:nvSpPr>
          <p:cNvPr id="6" name="Rectangle 5">
            <a:extLst>
              <a:ext uri="{FF2B5EF4-FFF2-40B4-BE49-F238E27FC236}">
                <a16:creationId xmlns:a16="http://schemas.microsoft.com/office/drawing/2014/main" id="{F278C2E0-E56B-44A7-FFC3-17A283C74B68}"/>
              </a:ext>
            </a:extLst>
          </p:cNvPr>
          <p:cNvSpPr>
            <a:spLocks noChangeArrowheads="1"/>
          </p:cNvSpPr>
          <p:nvPr/>
        </p:nvSpPr>
        <p:spPr bwMode="auto">
          <a:xfrm>
            <a:off x="3482467" y="1720420"/>
            <a:ext cx="2159348" cy="408547"/>
          </a:xfrm>
          <a:prstGeom prst="rect">
            <a:avLst/>
          </a:prstGeom>
          <a:solidFill>
            <a:schemeClr val="bg1">
              <a:lumMod val="75000"/>
            </a:schemeClr>
          </a:solidFill>
          <a:ln w="9525">
            <a:noFill/>
            <a:miter lim="800000"/>
            <a:headEnd/>
            <a:tailEnd/>
          </a:ln>
        </p:spPr>
        <p:txBody>
          <a:bodyPr rot="0" vert="horz" wrap="square" lIns="68580" tIns="34290" rIns="68580" bIns="34290" anchor="ctr" anchorCtr="0" upright="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900">
                <a:latin typeface="Montserrat Medium" panose="00000600000000000000" pitchFamily="2" charset="0"/>
                <a:ea typeface="Open Sans" panose="020B0606030504020204" pitchFamily="34" charset="0"/>
                <a:cs typeface="Open Sans" panose="020B0606030504020204" pitchFamily="34" charset="0"/>
              </a:rPr>
              <a:t>1. Manage Bank Master Data</a:t>
            </a:r>
          </a:p>
        </p:txBody>
      </p:sp>
      <p:sp>
        <p:nvSpPr>
          <p:cNvPr id="5" name="Rectangle 4">
            <a:extLst>
              <a:ext uri="{FF2B5EF4-FFF2-40B4-BE49-F238E27FC236}">
                <a16:creationId xmlns:a16="http://schemas.microsoft.com/office/drawing/2014/main" id="{F87F0FB9-2384-DDBE-3A35-F4D46CA7405B}"/>
              </a:ext>
            </a:extLst>
          </p:cNvPr>
          <p:cNvSpPr>
            <a:spLocks noChangeArrowheads="1"/>
          </p:cNvSpPr>
          <p:nvPr/>
        </p:nvSpPr>
        <p:spPr bwMode="auto">
          <a:xfrm>
            <a:off x="3482464" y="2164637"/>
            <a:ext cx="2159348" cy="408547"/>
          </a:xfrm>
          <a:prstGeom prst="rect">
            <a:avLst/>
          </a:prstGeom>
          <a:solidFill>
            <a:schemeClr val="bg1">
              <a:lumMod val="75000"/>
            </a:schemeClr>
          </a:solidFill>
          <a:ln w="9525">
            <a:noFill/>
            <a:miter lim="800000"/>
            <a:headEnd/>
            <a:tailEnd/>
          </a:ln>
        </p:spPr>
        <p:txBody>
          <a:bodyPr rot="0" vert="horz" wrap="square" lIns="68580" tIns="34290" rIns="68580" bIns="34290" anchor="ctr" anchorCtr="0" upright="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900">
                <a:latin typeface="Montserrat Medium" panose="00000600000000000000" pitchFamily="2" charset="0"/>
                <a:ea typeface="Open Sans" panose="020B0606030504020204" pitchFamily="34" charset="0"/>
                <a:cs typeface="Open Sans" panose="020B0606030504020204" pitchFamily="34" charset="0"/>
              </a:rPr>
              <a:t>2: Manage Bank Account Transfer</a:t>
            </a:r>
          </a:p>
        </p:txBody>
      </p:sp>
      <p:sp>
        <p:nvSpPr>
          <p:cNvPr id="7" name="Rectangle 6">
            <a:extLst>
              <a:ext uri="{FF2B5EF4-FFF2-40B4-BE49-F238E27FC236}">
                <a16:creationId xmlns:a16="http://schemas.microsoft.com/office/drawing/2014/main" id="{1E1220EB-CF04-FCDA-9D53-EEE474FD2FDA}"/>
              </a:ext>
            </a:extLst>
          </p:cNvPr>
          <p:cNvSpPr>
            <a:spLocks noChangeArrowheads="1"/>
          </p:cNvSpPr>
          <p:nvPr/>
        </p:nvSpPr>
        <p:spPr bwMode="auto">
          <a:xfrm>
            <a:off x="3478001" y="2613766"/>
            <a:ext cx="2159348" cy="408547"/>
          </a:xfrm>
          <a:prstGeom prst="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900">
                <a:solidFill>
                  <a:schemeClr val="tx1"/>
                </a:solidFill>
                <a:latin typeface="Montserrat Medium" panose="00000600000000000000" pitchFamily="2" charset="0"/>
                <a:ea typeface="Open Sans" panose="020B0606030504020204" pitchFamily="34" charset="0"/>
                <a:cs typeface="Open Sans" panose="020B0606030504020204" pitchFamily="34" charset="0"/>
              </a:rPr>
              <a:t>3: Receive Bank Statements</a:t>
            </a:r>
          </a:p>
        </p:txBody>
      </p:sp>
      <p:sp>
        <p:nvSpPr>
          <p:cNvPr id="8" name="Rectangle 7">
            <a:extLst>
              <a:ext uri="{FF2B5EF4-FFF2-40B4-BE49-F238E27FC236}">
                <a16:creationId xmlns:a16="http://schemas.microsoft.com/office/drawing/2014/main" id="{FBCFD531-8601-E72B-952C-14F1513F9A06}"/>
              </a:ext>
            </a:extLst>
          </p:cNvPr>
          <p:cNvSpPr>
            <a:spLocks noChangeArrowheads="1"/>
          </p:cNvSpPr>
          <p:nvPr/>
        </p:nvSpPr>
        <p:spPr bwMode="auto">
          <a:xfrm>
            <a:off x="3478001" y="3078787"/>
            <a:ext cx="2159348" cy="408547"/>
          </a:xfrm>
          <a:prstGeom prst="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900">
                <a:solidFill>
                  <a:schemeClr val="tx1"/>
                </a:solidFill>
                <a:latin typeface="Montserrat Medium" panose="00000600000000000000" pitchFamily="2" charset="0"/>
                <a:ea typeface="Open Sans" panose="020B0606030504020204" pitchFamily="34" charset="0"/>
                <a:cs typeface="Open Sans" panose="020B0606030504020204" pitchFamily="34" charset="0"/>
              </a:rPr>
              <a:t>4: Reconcile Bank Statement</a:t>
            </a:r>
          </a:p>
        </p:txBody>
      </p:sp>
    </p:spTree>
    <p:extLst>
      <p:ext uri="{BB962C8B-B14F-4D97-AF65-F5344CB8AC3E}">
        <p14:creationId xmlns:p14="http://schemas.microsoft.com/office/powerpoint/2010/main" val="946160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CB7BDA-3F0D-DD97-8420-483DF6A38ECB}"/>
              </a:ext>
            </a:extLst>
          </p:cNvPr>
          <p:cNvSpPr txBox="1">
            <a:spLocks noGrp="1"/>
          </p:cNvSpPr>
          <p:nvPr>
            <p:ph type="title" idx="4294967295"/>
          </p:nvPr>
        </p:nvSpPr>
        <p:spPr>
          <a:xfrm>
            <a:off x="313270" y="124062"/>
            <a:ext cx="7652209" cy="650581"/>
          </a:xfrm>
          <a:prstGeom prst="rect">
            <a:avLst/>
          </a:prstGeom>
          <a:noFill/>
          <a:ln>
            <a:noFill/>
            <a:prstDash/>
          </a:ln>
          <a:effectLst/>
        </p:spPr>
        <p:txBody>
          <a:bodyPr rot="0" spcFirstLastPara="0" vertOverflow="overflow" horzOverflow="overflow" vert="horz" wrap="square" lIns="68580" tIns="34290" rIns="68580" bIns="3429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450"/>
              </a:spcAft>
              <a:buClr>
                <a:srgbClr val="000000"/>
              </a:buClr>
              <a:buSzTx/>
              <a:buFont typeface="Arial"/>
              <a:buNone/>
              <a:tabLst/>
              <a:defRPr/>
            </a:pPr>
            <a:r>
              <a:rPr kumimoji="0" lang="en-US" sz="3000" b="0" i="0" u="none" strike="noStrike" kern="0" cap="none" spc="0" normalizeH="0" baseline="0" noProof="0" dirty="0">
                <a:ln>
                  <a:noFill/>
                </a:ln>
                <a:solidFill>
                  <a:schemeClr val="bg2"/>
                </a:solidFill>
                <a:effectLst/>
                <a:uLnTx/>
                <a:uFillTx/>
                <a:latin typeface="Montserrat ExtraBold" panose="00000900000000000000" pitchFamily="2" charset="0"/>
                <a:ea typeface="Lato" panose="020F0502020204030203" pitchFamily="34" charset="0"/>
                <a:cs typeface="Lato" panose="020F0502020204030203" pitchFamily="34" charset="0"/>
                <a:sym typeface="Arial"/>
              </a:rPr>
              <a:t>ERP Payables (Refunds only)</a:t>
            </a:r>
          </a:p>
        </p:txBody>
      </p:sp>
      <p:sp>
        <p:nvSpPr>
          <p:cNvPr id="3" name="TextBox 2">
            <a:extLst>
              <a:ext uri="{FF2B5EF4-FFF2-40B4-BE49-F238E27FC236}">
                <a16:creationId xmlns:a16="http://schemas.microsoft.com/office/drawing/2014/main" id="{4A436EE8-6F8B-315A-E21C-6C08E48A079C}"/>
              </a:ext>
            </a:extLst>
          </p:cNvPr>
          <p:cNvSpPr txBox="1"/>
          <p:nvPr/>
        </p:nvSpPr>
        <p:spPr>
          <a:xfrm>
            <a:off x="424099" y="983915"/>
            <a:ext cx="2088204" cy="1384995"/>
          </a:xfrm>
          <a:prstGeom prst="rect">
            <a:avLst/>
          </a:prstGeom>
          <a:noFill/>
        </p:spPr>
        <p:txBody>
          <a:bodyPr wrap="square" rtlCol="0">
            <a:spAutoFit/>
          </a:bodyPr>
          <a:lstStyle/>
          <a:p>
            <a:r>
              <a:rPr lang="en-US">
                <a:latin typeface="Montserrat" panose="00000500000000000000" pitchFamily="2" charset="0"/>
              </a:rPr>
              <a:t>Types of refunds:</a:t>
            </a:r>
          </a:p>
          <a:p>
            <a:r>
              <a:rPr lang="en-US">
                <a:latin typeface="Montserrat" panose="00000500000000000000" pitchFamily="2" charset="0"/>
              </a:rPr>
              <a:t>- Student</a:t>
            </a:r>
          </a:p>
          <a:p>
            <a:r>
              <a:rPr lang="en-US">
                <a:latin typeface="Montserrat" panose="00000500000000000000" pitchFamily="2" charset="0"/>
              </a:rPr>
              <a:t>- Patient</a:t>
            </a:r>
          </a:p>
          <a:p>
            <a:r>
              <a:rPr lang="en-US">
                <a:latin typeface="Montserrat" panose="00000500000000000000" pitchFamily="2" charset="0"/>
              </a:rPr>
              <a:t>- Department </a:t>
            </a:r>
          </a:p>
          <a:p>
            <a:r>
              <a:rPr lang="en-US">
                <a:latin typeface="Montserrat" panose="00000500000000000000" pitchFamily="2" charset="0"/>
              </a:rPr>
              <a:t>- AR credit to an external party </a:t>
            </a:r>
          </a:p>
        </p:txBody>
      </p:sp>
      <p:sp>
        <p:nvSpPr>
          <p:cNvPr id="9" name="Rectangle 8">
            <a:extLst>
              <a:ext uri="{FF2B5EF4-FFF2-40B4-BE49-F238E27FC236}">
                <a16:creationId xmlns:a16="http://schemas.microsoft.com/office/drawing/2014/main" id="{82A449F9-ECC1-4703-6268-E7057144F60E}"/>
              </a:ext>
            </a:extLst>
          </p:cNvPr>
          <p:cNvSpPr>
            <a:spLocks noChangeArrowheads="1"/>
          </p:cNvSpPr>
          <p:nvPr/>
        </p:nvSpPr>
        <p:spPr bwMode="auto">
          <a:xfrm>
            <a:off x="3492326" y="1052075"/>
            <a:ext cx="2159348" cy="462078"/>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900">
                <a:solidFill>
                  <a:schemeClr val="bg1"/>
                </a:solidFill>
                <a:latin typeface="Montserrat Medium" panose="00000600000000000000" pitchFamily="2" charset="0"/>
                <a:ea typeface="Open Sans" panose="020B0606030504020204" pitchFamily="34" charset="0"/>
                <a:cs typeface="Open Sans" panose="020B0606030504020204" pitchFamily="34" charset="0"/>
              </a:rPr>
              <a:t>Manage Payments</a:t>
            </a:r>
          </a:p>
        </p:txBody>
      </p:sp>
      <p:sp>
        <p:nvSpPr>
          <p:cNvPr id="6" name="Rectangle 5">
            <a:extLst>
              <a:ext uri="{FF2B5EF4-FFF2-40B4-BE49-F238E27FC236}">
                <a16:creationId xmlns:a16="http://schemas.microsoft.com/office/drawing/2014/main" id="{F278C2E0-E56B-44A7-FFC3-17A283C74B68}"/>
              </a:ext>
            </a:extLst>
          </p:cNvPr>
          <p:cNvSpPr>
            <a:spLocks noChangeArrowheads="1"/>
          </p:cNvSpPr>
          <p:nvPr/>
        </p:nvSpPr>
        <p:spPr bwMode="auto">
          <a:xfrm>
            <a:off x="3482467" y="1720420"/>
            <a:ext cx="2159348" cy="408547"/>
          </a:xfrm>
          <a:prstGeom prst="rect">
            <a:avLst/>
          </a:prstGeom>
          <a:solidFill>
            <a:schemeClr val="bg1">
              <a:lumMod val="75000"/>
            </a:schemeClr>
          </a:solidFill>
          <a:ln w="9525">
            <a:noFill/>
            <a:miter lim="800000"/>
            <a:headEnd/>
            <a:tailEnd/>
          </a:ln>
        </p:spPr>
        <p:txBody>
          <a:bodyPr rot="0" vert="horz" wrap="square" lIns="68580" tIns="34290" rIns="68580" bIns="34290" anchor="ctr" anchorCtr="0" upright="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900">
                <a:latin typeface="Montserrat Medium" panose="00000600000000000000" pitchFamily="2" charset="0"/>
                <a:ea typeface="Open Sans" panose="020B0606030504020204" pitchFamily="34" charset="0"/>
                <a:cs typeface="Open Sans" panose="020B0606030504020204" pitchFamily="34" charset="0"/>
              </a:rPr>
              <a:t>1. Manage Suppliers</a:t>
            </a:r>
          </a:p>
        </p:txBody>
      </p:sp>
      <p:sp>
        <p:nvSpPr>
          <p:cNvPr id="5" name="Rectangle 4">
            <a:extLst>
              <a:ext uri="{FF2B5EF4-FFF2-40B4-BE49-F238E27FC236}">
                <a16:creationId xmlns:a16="http://schemas.microsoft.com/office/drawing/2014/main" id="{F87F0FB9-2384-DDBE-3A35-F4D46CA7405B}"/>
              </a:ext>
            </a:extLst>
          </p:cNvPr>
          <p:cNvSpPr>
            <a:spLocks noChangeArrowheads="1"/>
          </p:cNvSpPr>
          <p:nvPr/>
        </p:nvSpPr>
        <p:spPr bwMode="auto">
          <a:xfrm>
            <a:off x="3482464" y="2164637"/>
            <a:ext cx="2159348" cy="408547"/>
          </a:xfrm>
          <a:prstGeom prst="rect">
            <a:avLst/>
          </a:prstGeom>
          <a:solidFill>
            <a:schemeClr val="bg1">
              <a:lumMod val="75000"/>
            </a:schemeClr>
          </a:solidFill>
          <a:ln w="9525">
            <a:noFill/>
            <a:miter lim="800000"/>
            <a:headEnd/>
            <a:tailEnd/>
          </a:ln>
        </p:spPr>
        <p:txBody>
          <a:bodyPr rot="0" vert="horz" wrap="square" lIns="68580" tIns="34290" rIns="68580" bIns="34290" anchor="ctr" anchorCtr="0" upright="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900">
                <a:latin typeface="Montserrat Medium" panose="00000600000000000000" pitchFamily="2" charset="0"/>
                <a:ea typeface="Open Sans" panose="020B0606030504020204" pitchFamily="34" charset="0"/>
                <a:cs typeface="Open Sans" panose="020B0606030504020204" pitchFamily="34" charset="0"/>
              </a:rPr>
              <a:t>2: Manage Period Close</a:t>
            </a:r>
          </a:p>
        </p:txBody>
      </p:sp>
      <p:sp>
        <p:nvSpPr>
          <p:cNvPr id="7" name="Rectangle 6">
            <a:extLst>
              <a:ext uri="{FF2B5EF4-FFF2-40B4-BE49-F238E27FC236}">
                <a16:creationId xmlns:a16="http://schemas.microsoft.com/office/drawing/2014/main" id="{1E1220EB-CF04-FCDA-9D53-EEE474FD2FDA}"/>
              </a:ext>
            </a:extLst>
          </p:cNvPr>
          <p:cNvSpPr>
            <a:spLocks noChangeArrowheads="1"/>
          </p:cNvSpPr>
          <p:nvPr/>
        </p:nvSpPr>
        <p:spPr bwMode="auto">
          <a:xfrm>
            <a:off x="3478001" y="2613766"/>
            <a:ext cx="2159348" cy="408547"/>
          </a:xfrm>
          <a:prstGeom prst="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900">
                <a:solidFill>
                  <a:schemeClr val="tx1"/>
                </a:solidFill>
                <a:latin typeface="Montserrat Medium" panose="00000600000000000000" pitchFamily="2" charset="0"/>
                <a:ea typeface="Open Sans" panose="020B0606030504020204" pitchFamily="34" charset="0"/>
                <a:cs typeface="Open Sans" panose="020B0606030504020204" pitchFamily="34" charset="0"/>
              </a:rPr>
              <a:t>3: Manage Payables Invoices</a:t>
            </a:r>
          </a:p>
        </p:txBody>
      </p:sp>
    </p:spTree>
    <p:extLst>
      <p:ext uri="{BB962C8B-B14F-4D97-AF65-F5344CB8AC3E}">
        <p14:creationId xmlns:p14="http://schemas.microsoft.com/office/powerpoint/2010/main" val="3322220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CB7BDA-3F0D-DD97-8420-483DF6A38ECB}"/>
              </a:ext>
            </a:extLst>
          </p:cNvPr>
          <p:cNvSpPr txBox="1">
            <a:spLocks noGrp="1"/>
          </p:cNvSpPr>
          <p:nvPr>
            <p:ph type="title" idx="4294967295"/>
          </p:nvPr>
        </p:nvSpPr>
        <p:spPr>
          <a:xfrm>
            <a:off x="313270" y="124062"/>
            <a:ext cx="7652209" cy="650581"/>
          </a:xfrm>
          <a:prstGeom prst="rect">
            <a:avLst/>
          </a:prstGeom>
          <a:noFill/>
          <a:ln>
            <a:noFill/>
            <a:prstDash/>
          </a:ln>
          <a:effectLst/>
        </p:spPr>
        <p:txBody>
          <a:bodyPr rot="0" spcFirstLastPara="0" vertOverflow="overflow" horzOverflow="overflow" vert="horz" wrap="square" lIns="68580" tIns="34290" rIns="68580" bIns="3429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450"/>
              </a:spcAft>
              <a:buClr>
                <a:srgbClr val="000000"/>
              </a:buClr>
              <a:buSzTx/>
              <a:buFont typeface="Arial"/>
              <a:buNone/>
              <a:tabLst/>
              <a:defRPr/>
            </a:pPr>
            <a:r>
              <a:rPr kumimoji="0" lang="en-US" sz="3000" b="0" i="0" u="none" strike="noStrike" kern="0" cap="none" spc="0" normalizeH="0" baseline="0" noProof="0" dirty="0">
                <a:ln>
                  <a:noFill/>
                </a:ln>
                <a:solidFill>
                  <a:schemeClr val="bg2"/>
                </a:solidFill>
                <a:effectLst/>
                <a:uLnTx/>
                <a:uFillTx/>
                <a:latin typeface="Montserrat ExtraBold" panose="00000900000000000000" pitchFamily="2" charset="0"/>
                <a:ea typeface="Lato" panose="020F0502020204030203" pitchFamily="34" charset="0"/>
                <a:cs typeface="Lato" panose="020F0502020204030203" pitchFamily="34" charset="0"/>
                <a:sym typeface="Arial"/>
              </a:rPr>
              <a:t>EPM</a:t>
            </a:r>
          </a:p>
        </p:txBody>
      </p:sp>
      <p:sp>
        <p:nvSpPr>
          <p:cNvPr id="10" name="TextBox 9">
            <a:extLst>
              <a:ext uri="{FF2B5EF4-FFF2-40B4-BE49-F238E27FC236}">
                <a16:creationId xmlns:a16="http://schemas.microsoft.com/office/drawing/2014/main" id="{EB2A3339-B3E0-6871-2958-860D95C3A163}"/>
              </a:ext>
            </a:extLst>
          </p:cNvPr>
          <p:cNvSpPr txBox="1"/>
          <p:nvPr/>
        </p:nvSpPr>
        <p:spPr>
          <a:xfrm>
            <a:off x="313271" y="905094"/>
            <a:ext cx="2620429" cy="2554545"/>
          </a:xfrm>
          <a:prstGeom prst="rect">
            <a:avLst/>
          </a:prstGeom>
          <a:noFill/>
        </p:spPr>
        <p:txBody>
          <a:bodyPr wrap="square" rtlCol="0">
            <a:spAutoFit/>
          </a:bodyPr>
          <a:lstStyle/>
          <a:p>
            <a:r>
              <a:rPr lang="en-US" b="1">
                <a:latin typeface="Montserrat" panose="00000500000000000000" pitchFamily="2" charset="0"/>
                <a:ea typeface="Calibri" panose="020F0502020204030204" pitchFamily="34" charset="0"/>
              </a:rPr>
              <a:t>Benefits:</a:t>
            </a:r>
          </a:p>
          <a:p>
            <a:endParaRPr lang="en-US">
              <a:effectLst/>
              <a:latin typeface="Montserrat" panose="00000500000000000000" pitchFamily="2" charset="0"/>
              <a:ea typeface="Calibri" panose="020F0502020204030204" pitchFamily="34" charset="0"/>
            </a:endParaRPr>
          </a:p>
          <a:p>
            <a:pPr marL="171450" marR="0" lvl="4"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100" b="0" i="0" u="none" strike="noStrike" kern="0" cap="none" spc="0" normalizeH="0" baseline="0" noProof="0">
                <a:ln>
                  <a:noFill/>
                </a:ln>
                <a:solidFill>
                  <a:srgbClr val="222222"/>
                </a:solidFill>
                <a:effectLst/>
                <a:highlight>
                  <a:srgbClr val="FFFFFF"/>
                </a:highlight>
                <a:uLnTx/>
                <a:uFillTx/>
                <a:latin typeface="Montserrat"/>
                <a:cs typeface="Arial"/>
                <a:sym typeface="Arial"/>
              </a:rPr>
              <a:t>Systematized central planning and forecasting system</a:t>
            </a:r>
          </a:p>
          <a:p>
            <a:pPr marL="171450" marR="0" lvl="4"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100" b="0" i="0" u="sng" strike="noStrike" kern="0" cap="none" spc="0" normalizeH="0" baseline="0" noProof="0">
                <a:ln>
                  <a:noFill/>
                </a:ln>
                <a:solidFill>
                  <a:srgbClr val="222222"/>
                </a:solidFill>
                <a:effectLst/>
                <a:highlight>
                  <a:srgbClr val="FFFFFF"/>
                </a:highlight>
                <a:uLnTx/>
                <a:uFillTx/>
                <a:latin typeface="Montserrat"/>
                <a:cs typeface="Arial"/>
                <a:sym typeface="Arial"/>
              </a:rPr>
              <a:t>Real-time budget vs. actuals reporting</a:t>
            </a:r>
            <a:r>
              <a:rPr kumimoji="0" lang="en-US" sz="1100" b="0" i="0" u="none" strike="noStrike" kern="0" cap="none" spc="0" normalizeH="0" baseline="0" noProof="0">
                <a:ln>
                  <a:noFill/>
                </a:ln>
                <a:solidFill>
                  <a:srgbClr val="222222"/>
                </a:solidFill>
                <a:effectLst/>
                <a:highlight>
                  <a:srgbClr val="FFFFFF"/>
                </a:highlight>
                <a:uLnTx/>
                <a:uFillTx/>
                <a:latin typeface="Montserrat"/>
                <a:cs typeface="Arial"/>
                <a:sym typeface="Arial"/>
              </a:rPr>
              <a:t> for the academic &amp; research enterprise</a:t>
            </a:r>
            <a:endParaRPr kumimoji="0" lang="en-US" sz="1100" b="0" i="0" u="none" strike="noStrike" kern="0" cap="none" spc="0" normalizeH="0" baseline="0" noProof="0">
              <a:ln>
                <a:noFill/>
              </a:ln>
              <a:solidFill>
                <a:srgbClr val="222222"/>
              </a:solidFill>
              <a:effectLst/>
              <a:highlight>
                <a:srgbClr val="FFFFFF"/>
              </a:highlight>
              <a:uLnTx/>
              <a:uFillTx/>
              <a:latin typeface="Montserrat" pitchFamily="2" charset="77"/>
              <a:cs typeface="Arial"/>
              <a:sym typeface="Arial"/>
            </a:endParaRPr>
          </a:p>
          <a:p>
            <a:pPr marL="171450" marR="0" lvl="4"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100" b="0" i="0" u="none" strike="noStrike" kern="0" cap="none" spc="0" normalizeH="0" baseline="0" noProof="0">
                <a:ln>
                  <a:noFill/>
                </a:ln>
                <a:solidFill>
                  <a:srgbClr val="222222"/>
                </a:solidFill>
                <a:effectLst/>
                <a:highlight>
                  <a:srgbClr val="FFFFFF"/>
                </a:highlight>
                <a:uLnTx/>
                <a:uFillTx/>
                <a:latin typeface="Montserrat"/>
                <a:cs typeface="Arial"/>
                <a:sym typeface="Arial"/>
              </a:rPr>
              <a:t>Systematized handshake between workforce planning and authorization to recruit</a:t>
            </a:r>
            <a:endParaRPr lang="en-US" sz="1100">
              <a:effectLst/>
              <a:latin typeface="Montserrat" panose="00000500000000000000" pitchFamily="2" charset="0"/>
              <a:ea typeface="Calibri" panose="020F0502020204030204" pitchFamily="34" charset="0"/>
            </a:endParaRPr>
          </a:p>
          <a:p>
            <a:pPr marL="285750" indent="-285750">
              <a:buFont typeface="Arial" panose="020B0604020202020204" pitchFamily="34" charset="0"/>
              <a:buChar char="•"/>
            </a:pPr>
            <a:r>
              <a:rPr lang="en-US" sz="1100">
                <a:effectLst/>
                <a:latin typeface="Montserrat" panose="00000500000000000000" pitchFamily="2" charset="0"/>
                <a:ea typeface="Calibri" panose="020F0502020204030204" pitchFamily="34" charset="0"/>
              </a:rPr>
              <a:t>Scholarship Discount Model</a:t>
            </a:r>
          </a:p>
          <a:p>
            <a:pPr marL="285750" indent="-285750">
              <a:buFont typeface="Arial" panose="020B0604020202020204" pitchFamily="34" charset="0"/>
              <a:buChar char="•"/>
            </a:pPr>
            <a:r>
              <a:rPr lang="en-US" sz="1100">
                <a:effectLst/>
                <a:latin typeface="Montserrat" panose="00000500000000000000" pitchFamily="2" charset="0"/>
                <a:ea typeface="Calibri" panose="020F0502020204030204" pitchFamily="34" charset="0"/>
              </a:rPr>
              <a:t>Base / Fiscal Planning</a:t>
            </a:r>
          </a:p>
          <a:p>
            <a:pPr marL="285750" indent="-285750">
              <a:buFont typeface="Arial" panose="020B0604020202020204" pitchFamily="34" charset="0"/>
              <a:buChar char="•"/>
            </a:pPr>
            <a:r>
              <a:rPr lang="en-US" sz="1100">
                <a:effectLst/>
                <a:latin typeface="Montserrat" panose="00000500000000000000" pitchFamily="2" charset="0"/>
                <a:ea typeface="Calibri" panose="020F0502020204030204" pitchFamily="34" charset="0"/>
              </a:rPr>
              <a:t>Overhead and Fringe Cost Planning</a:t>
            </a:r>
            <a:endParaRPr lang="en-US" sz="1100">
              <a:latin typeface="Montserrat" panose="00000500000000000000" pitchFamily="2" charset="0"/>
            </a:endParaRPr>
          </a:p>
        </p:txBody>
      </p:sp>
      <p:sp>
        <p:nvSpPr>
          <p:cNvPr id="2" name="Shape 1">
            <a:extLst>
              <a:ext uri="{FF2B5EF4-FFF2-40B4-BE49-F238E27FC236}">
                <a16:creationId xmlns:a16="http://schemas.microsoft.com/office/drawing/2014/main" id="{B8916696-5569-85DE-DCE4-0AE1FA0D52C3}"/>
              </a:ext>
              <a:ext uri="{C183D7F6-B498-43B3-948B-1728B52AA6E4}">
                <adec:decorative xmlns:adec="http://schemas.microsoft.com/office/drawing/2017/decorative" val="1"/>
              </a:ext>
            </a:extLst>
          </p:cNvPr>
          <p:cNvSpPr/>
          <p:nvPr/>
        </p:nvSpPr>
        <p:spPr>
          <a:xfrm rot="5400000">
            <a:off x="1923552" y="2164454"/>
            <a:ext cx="2925402" cy="629368"/>
          </a:xfrm>
          <a:prstGeom prst="funnel">
            <a:avLst/>
          </a:prstGeom>
          <a:solidFill>
            <a:schemeClr val="bg1">
              <a:lumMod val="50000"/>
              <a:alpha val="40000"/>
            </a:schemeClr>
          </a:solidFill>
          <a:ln w="28575">
            <a:solidFill>
              <a:schemeClr val="tx1">
                <a:lumMod val="95000"/>
                <a:lumOff val="5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hueOff val="0"/>
                  <a:satOff val="0"/>
                  <a:lumOff val="0"/>
                  <a:alphaOff val="0"/>
                </a:srgbClr>
              </a:solidFill>
              <a:effectLst/>
              <a:uLnTx/>
              <a:uFillTx/>
              <a:latin typeface="Arial"/>
              <a:ea typeface="+mn-ea"/>
              <a:cs typeface="+mn-cs"/>
              <a:sym typeface="Arial"/>
            </a:endParaRPr>
          </a:p>
        </p:txBody>
      </p:sp>
      <p:sp>
        <p:nvSpPr>
          <p:cNvPr id="5" name="Oval 4">
            <a:extLst>
              <a:ext uri="{FF2B5EF4-FFF2-40B4-BE49-F238E27FC236}">
                <a16:creationId xmlns:a16="http://schemas.microsoft.com/office/drawing/2014/main" id="{ED0083B4-B9F0-21D9-53FF-F6242CB79800}"/>
              </a:ext>
            </a:extLst>
          </p:cNvPr>
          <p:cNvSpPr/>
          <p:nvPr/>
        </p:nvSpPr>
        <p:spPr>
          <a:xfrm>
            <a:off x="4059040" y="536795"/>
            <a:ext cx="1027612" cy="996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FFFFFF"/>
                </a:solidFill>
                <a:effectLst/>
                <a:uLnTx/>
                <a:uFillTx/>
                <a:latin typeface="Zilla Slab" pitchFamily="2" charset="0"/>
                <a:ea typeface="Zilla Slab" pitchFamily="2" charset="0"/>
                <a:cs typeface="+mn-cs"/>
                <a:sym typeface="Arial"/>
              </a:rPr>
              <a:t>Budget Formulation</a:t>
            </a:r>
          </a:p>
        </p:txBody>
      </p:sp>
      <p:sp>
        <p:nvSpPr>
          <p:cNvPr id="8" name="TextBox 7">
            <a:extLst>
              <a:ext uri="{FF2B5EF4-FFF2-40B4-BE49-F238E27FC236}">
                <a16:creationId xmlns:a16="http://schemas.microsoft.com/office/drawing/2014/main" id="{DE502623-3BA3-FBED-1E21-22E7EADF5116}"/>
              </a:ext>
            </a:extLst>
          </p:cNvPr>
          <p:cNvSpPr txBox="1"/>
          <p:nvPr/>
        </p:nvSpPr>
        <p:spPr>
          <a:xfrm>
            <a:off x="5130206" y="682860"/>
            <a:ext cx="29727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300"/>
              </a:spcAft>
              <a:buClr>
                <a:srgbClr val="000000"/>
              </a:buClr>
              <a:buSzTx/>
              <a:buFont typeface="Arial"/>
              <a:buNone/>
              <a:tabLst/>
              <a:defRPr/>
            </a:pPr>
            <a:r>
              <a:rPr kumimoji="0" lang="en-US" sz="900" b="0" i="0" u="none" strike="noStrike" kern="0" cap="none" spc="0" normalizeH="0" baseline="0" noProof="0">
                <a:ln>
                  <a:noFill/>
                </a:ln>
                <a:solidFill>
                  <a:srgbClr val="000000"/>
                </a:solidFill>
                <a:effectLst/>
                <a:uLnTx/>
                <a:uFillTx/>
                <a:latin typeface="Montserrat" panose="00000500000000000000" pitchFamily="2" charset="0"/>
                <a:ea typeface="Times" panose="02020603050405020304" pitchFamily="18" charset="0"/>
                <a:cs typeface="Times New Roman" panose="02020603050405020304" pitchFamily="18" charset="0"/>
                <a:sym typeface="Arial"/>
              </a:rPr>
              <a:t>Non-Personnel Expenses Entry at COA level; Revenue Entry at COA level; Strategic Planning</a:t>
            </a:r>
          </a:p>
          <a:p>
            <a:pPr marL="0" marR="0" lvl="0" indent="0" algn="l" defTabSz="914400" rtl="0" eaLnBrk="1" fontAlgn="auto" latinLnBrk="0" hangingPunct="1">
              <a:lnSpc>
                <a:spcPct val="100000"/>
              </a:lnSpc>
              <a:spcBef>
                <a:spcPts val="300"/>
              </a:spcBef>
              <a:spcAft>
                <a:spcPts val="300"/>
              </a:spcAft>
              <a:buClr>
                <a:srgbClr val="000000"/>
              </a:buClr>
              <a:buSzTx/>
              <a:buFont typeface="Arial"/>
              <a:buNone/>
              <a:tabLst/>
              <a:defRPr/>
            </a:pPr>
            <a:r>
              <a:rPr kumimoji="0" lang="en-US" sz="900" b="0" i="0" u="none" strike="noStrike" kern="0" cap="none" spc="0" normalizeH="0" baseline="0" noProof="0">
                <a:ln>
                  <a:noFill/>
                </a:ln>
                <a:solidFill>
                  <a:srgbClr val="000000"/>
                </a:solidFill>
                <a:effectLst/>
                <a:uLnTx/>
                <a:uFillTx/>
                <a:latin typeface="Montserrat" panose="00000500000000000000" pitchFamily="2" charset="0"/>
                <a:ea typeface="Times New Roman" panose="02020603050405020304" pitchFamily="18" charset="0"/>
                <a:cs typeface="Times New Roman" panose="02020603050405020304" pitchFamily="18" charset="0"/>
                <a:sym typeface="Arial"/>
              </a:rPr>
              <a:t>Driver-based Revenue Modeling; </a:t>
            </a:r>
            <a:r>
              <a:rPr kumimoji="0" lang="en-US" sz="900" b="0" i="0" u="none" strike="noStrike" kern="0" cap="none" spc="0" normalizeH="0" baseline="0" noProof="0">
                <a:ln>
                  <a:noFill/>
                </a:ln>
                <a:solidFill>
                  <a:srgbClr val="000000"/>
                </a:solidFill>
                <a:effectLst/>
                <a:uLnTx/>
                <a:uFillTx/>
                <a:latin typeface="Montserrat" panose="00000500000000000000" pitchFamily="2" charset="0"/>
                <a:cs typeface="Times New Roman" panose="02020603050405020304" pitchFamily="18" charset="0"/>
                <a:sym typeface="Arial"/>
              </a:rPr>
              <a:t>Target Setting</a:t>
            </a:r>
          </a:p>
        </p:txBody>
      </p:sp>
      <p:sp>
        <p:nvSpPr>
          <p:cNvPr id="6" name="Oval 5">
            <a:extLst>
              <a:ext uri="{FF2B5EF4-FFF2-40B4-BE49-F238E27FC236}">
                <a16:creationId xmlns:a16="http://schemas.microsoft.com/office/drawing/2014/main" id="{12D16ABA-44C3-0BEC-8D0F-0C86E97484A4}"/>
              </a:ext>
            </a:extLst>
          </p:cNvPr>
          <p:cNvSpPr/>
          <p:nvPr/>
        </p:nvSpPr>
        <p:spPr>
          <a:xfrm>
            <a:off x="5188524" y="1405018"/>
            <a:ext cx="1084351" cy="996332"/>
          </a:xfrm>
          <a:prstGeom prst="ellipse">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FFFFFF"/>
                </a:solidFill>
                <a:effectLst/>
                <a:uLnTx/>
                <a:uFillTx/>
                <a:latin typeface="Zilla Slab" pitchFamily="2" charset="0"/>
                <a:ea typeface="Zilla Slab" pitchFamily="2" charset="0"/>
                <a:cs typeface="+mn-cs"/>
                <a:sym typeface="Arial"/>
              </a:rPr>
              <a:t>Budget Management</a:t>
            </a:r>
          </a:p>
        </p:txBody>
      </p:sp>
      <p:sp>
        <p:nvSpPr>
          <p:cNvPr id="9" name="TextBox 8">
            <a:extLst>
              <a:ext uri="{FF2B5EF4-FFF2-40B4-BE49-F238E27FC236}">
                <a16:creationId xmlns:a16="http://schemas.microsoft.com/office/drawing/2014/main" id="{0C8315BB-E5CE-A27D-00D6-02332D52BA71}"/>
              </a:ext>
            </a:extLst>
          </p:cNvPr>
          <p:cNvSpPr txBox="1"/>
          <p:nvPr/>
        </p:nvSpPr>
        <p:spPr>
          <a:xfrm>
            <a:off x="6274565" y="1494468"/>
            <a:ext cx="2129297"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300"/>
              </a:spcAft>
              <a:buClr>
                <a:srgbClr val="000000"/>
              </a:buClr>
              <a:buSzTx/>
              <a:buFont typeface="Arial"/>
              <a:buNone/>
              <a:tabLst/>
              <a:defRPr/>
            </a:pPr>
            <a:r>
              <a:rPr kumimoji="0" lang="en-US" sz="900" b="0" i="0" u="none" strike="noStrike" kern="0" cap="none" spc="0" normalizeH="0" baseline="0" noProof="0">
                <a:ln>
                  <a:noFill/>
                </a:ln>
                <a:solidFill>
                  <a:srgbClr val="000000"/>
                </a:solidFill>
                <a:effectLst/>
                <a:uLnTx/>
                <a:uFillTx/>
                <a:latin typeface="Montserrat" panose="00000500000000000000" pitchFamily="2" charset="0"/>
                <a:cs typeface="Times New Roman" panose="02020603050405020304" pitchFamily="18" charset="0"/>
                <a:sym typeface="Arial"/>
              </a:rPr>
              <a:t>Multi-year Forecasting/ Projections </a:t>
            </a:r>
          </a:p>
          <a:p>
            <a:pPr marL="0" marR="0" lvl="0" indent="0" algn="l" defTabSz="914400" rtl="0" eaLnBrk="1" fontAlgn="auto" latinLnBrk="0" hangingPunct="1">
              <a:lnSpc>
                <a:spcPct val="100000"/>
              </a:lnSpc>
              <a:spcBef>
                <a:spcPts val="300"/>
              </a:spcBef>
              <a:spcAft>
                <a:spcPts val="300"/>
              </a:spcAft>
              <a:buClr>
                <a:srgbClr val="000000"/>
              </a:buClr>
              <a:buSzTx/>
              <a:buFont typeface="Arial"/>
              <a:buNone/>
              <a:tabLst/>
              <a:defRPr/>
            </a:pPr>
            <a:r>
              <a:rPr kumimoji="0" lang="en-US" sz="900" b="0" i="0" u="none" strike="noStrike" kern="0" cap="none" spc="0" normalizeH="0" baseline="0" noProof="0">
                <a:ln>
                  <a:noFill/>
                </a:ln>
                <a:solidFill>
                  <a:srgbClr val="000000"/>
                </a:solidFill>
                <a:effectLst/>
                <a:uLnTx/>
                <a:uFillTx/>
                <a:latin typeface="Montserrat" panose="00000500000000000000" pitchFamily="2" charset="0"/>
                <a:cs typeface="Times New Roman" panose="02020603050405020304" pitchFamily="18" charset="0"/>
                <a:sym typeface="Arial"/>
              </a:rPr>
              <a:t>Budget Adjustments (COA level)</a:t>
            </a:r>
            <a:r>
              <a:rPr kumimoji="0" lang="en-US" sz="900" b="0" i="0" u="none" strike="noStrike" kern="0" cap="none" spc="0" normalizeH="0" baseline="0" noProof="0">
                <a:ln>
                  <a:noFill/>
                </a:ln>
                <a:solidFill>
                  <a:srgbClr val="000000"/>
                </a:solidFill>
                <a:effectLst/>
                <a:uLnTx/>
                <a:uFillTx/>
                <a:latin typeface="Montserrat" panose="00000500000000000000" pitchFamily="2" charset="0"/>
                <a:ea typeface="Times" panose="02020603050405020304" pitchFamily="18" charset="0"/>
                <a:cs typeface="Times New Roman" panose="02020603050405020304" pitchFamily="18" charset="0"/>
                <a:sym typeface="Arial"/>
              </a:rPr>
              <a:t> </a:t>
            </a:r>
          </a:p>
          <a:p>
            <a:pPr marL="0" marR="0" lvl="0" indent="0" algn="l" defTabSz="914400" rtl="0" eaLnBrk="1" fontAlgn="auto" latinLnBrk="0" hangingPunct="1">
              <a:lnSpc>
                <a:spcPct val="100000"/>
              </a:lnSpc>
              <a:spcBef>
                <a:spcPts val="300"/>
              </a:spcBef>
              <a:spcAft>
                <a:spcPts val="300"/>
              </a:spcAft>
              <a:buClr>
                <a:srgbClr val="000000"/>
              </a:buClr>
              <a:buSzTx/>
              <a:buFont typeface="Arial"/>
              <a:buNone/>
              <a:tabLst/>
              <a:defRPr/>
            </a:pPr>
            <a:r>
              <a:rPr kumimoji="0" lang="en-US" sz="900" b="0" i="0" u="none" strike="noStrike" kern="0" cap="none" spc="0" normalizeH="0" baseline="0" noProof="0">
                <a:ln>
                  <a:noFill/>
                </a:ln>
                <a:solidFill>
                  <a:srgbClr val="000000"/>
                </a:solidFill>
                <a:effectLst/>
                <a:uLnTx/>
                <a:uFillTx/>
                <a:latin typeface="Montserrat" panose="00000500000000000000" pitchFamily="2" charset="0"/>
                <a:ea typeface="Times" panose="02020603050405020304" pitchFamily="18" charset="0"/>
                <a:cs typeface="Times New Roman" panose="02020603050405020304" pitchFamily="18" charset="0"/>
                <a:sym typeface="Arial"/>
              </a:rPr>
              <a:t>Commitment Planning</a:t>
            </a:r>
          </a:p>
        </p:txBody>
      </p:sp>
      <p:sp>
        <p:nvSpPr>
          <p:cNvPr id="7" name="Oval 6">
            <a:extLst>
              <a:ext uri="{FF2B5EF4-FFF2-40B4-BE49-F238E27FC236}">
                <a16:creationId xmlns:a16="http://schemas.microsoft.com/office/drawing/2014/main" id="{9C2B3BE9-A1B9-DBAE-0683-C52595A9BBE2}"/>
              </a:ext>
            </a:extLst>
          </p:cNvPr>
          <p:cNvSpPr/>
          <p:nvPr/>
        </p:nvSpPr>
        <p:spPr>
          <a:xfrm>
            <a:off x="5222923" y="2608306"/>
            <a:ext cx="1027612" cy="965233"/>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FFFFFF"/>
                </a:solidFill>
                <a:effectLst/>
                <a:uLnTx/>
                <a:uFillTx/>
                <a:latin typeface="Zilla Slab" pitchFamily="2" charset="0"/>
                <a:ea typeface="Zilla Slab" pitchFamily="2" charset="0"/>
                <a:cs typeface="+mn-cs"/>
                <a:sym typeface="Arial"/>
              </a:rPr>
              <a:t>Workforce Planning</a:t>
            </a:r>
          </a:p>
        </p:txBody>
      </p:sp>
      <p:sp>
        <p:nvSpPr>
          <p:cNvPr id="11" name="TextBox 10">
            <a:extLst>
              <a:ext uri="{FF2B5EF4-FFF2-40B4-BE49-F238E27FC236}">
                <a16:creationId xmlns:a16="http://schemas.microsoft.com/office/drawing/2014/main" id="{1FCCD896-0D45-52FA-3110-664EFEDCE123}"/>
              </a:ext>
            </a:extLst>
          </p:cNvPr>
          <p:cNvSpPr txBox="1"/>
          <p:nvPr/>
        </p:nvSpPr>
        <p:spPr>
          <a:xfrm>
            <a:off x="6269292" y="2674356"/>
            <a:ext cx="2662177" cy="6113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50000"/>
              </a:lnSpc>
              <a:spcBef>
                <a:spcPts val="300"/>
              </a:spcBef>
              <a:spcAft>
                <a:spcPts val="300"/>
              </a:spcAft>
              <a:buClr>
                <a:srgbClr val="000000"/>
              </a:buClr>
              <a:buSzTx/>
              <a:buFont typeface="Arial"/>
              <a:buNone/>
              <a:tabLst/>
              <a:defRPr/>
            </a:pPr>
            <a:r>
              <a:rPr kumimoji="0" lang="en-US" sz="900" b="0" i="0" u="none" strike="noStrike" kern="0" cap="none" spc="0" normalizeH="0" baseline="0" noProof="0">
                <a:ln>
                  <a:noFill/>
                </a:ln>
                <a:solidFill>
                  <a:srgbClr val="000000"/>
                </a:solidFill>
                <a:effectLst/>
                <a:uLnTx/>
                <a:uFillTx/>
                <a:latin typeface="Montserrat"/>
                <a:ea typeface="Times" panose="02020603050405020304" pitchFamily="18" charset="0"/>
                <a:cs typeface="Times New Roman"/>
                <a:sym typeface="Arial"/>
              </a:rPr>
              <a:t>Manage Existing Positions</a:t>
            </a:r>
          </a:p>
          <a:p>
            <a:pPr marL="0" marR="0" lvl="0" indent="0" algn="l" defTabSz="914400" rtl="0" eaLnBrk="1" fontAlgn="auto" latinLnBrk="0" hangingPunct="1">
              <a:lnSpc>
                <a:spcPct val="50000"/>
              </a:lnSpc>
              <a:spcBef>
                <a:spcPts val="300"/>
              </a:spcBef>
              <a:spcAft>
                <a:spcPts val="300"/>
              </a:spcAft>
              <a:buClr>
                <a:srgbClr val="000000"/>
              </a:buClr>
              <a:buSzTx/>
              <a:buFont typeface="Arial"/>
              <a:buNone/>
              <a:tabLst/>
              <a:defRPr/>
            </a:pPr>
            <a:r>
              <a:rPr kumimoji="0" lang="en-US" sz="900" b="0" i="0" u="none" strike="noStrike" kern="0" cap="none" spc="0" normalizeH="0" baseline="0" noProof="0">
                <a:ln>
                  <a:noFill/>
                </a:ln>
                <a:solidFill>
                  <a:srgbClr val="000000"/>
                </a:solidFill>
                <a:effectLst/>
                <a:uLnTx/>
                <a:uFillTx/>
                <a:latin typeface="Montserrat"/>
                <a:ea typeface="Times" panose="02020603050405020304" pitchFamily="18" charset="0"/>
                <a:cs typeface="Times New Roman"/>
                <a:sym typeface="Arial"/>
              </a:rPr>
              <a:t>Manage Vacant Positions</a:t>
            </a:r>
          </a:p>
          <a:p>
            <a:pPr marL="0" marR="0" lvl="0" indent="0" algn="l" defTabSz="914400" rtl="0" eaLnBrk="1" fontAlgn="auto" latinLnBrk="0" hangingPunct="1">
              <a:lnSpc>
                <a:spcPct val="50000"/>
              </a:lnSpc>
              <a:spcBef>
                <a:spcPts val="300"/>
              </a:spcBef>
              <a:spcAft>
                <a:spcPts val="300"/>
              </a:spcAft>
              <a:buClr>
                <a:srgbClr val="000000"/>
              </a:buClr>
              <a:buSzTx/>
              <a:buFont typeface="Arial"/>
              <a:buNone/>
              <a:tabLst/>
              <a:defRPr/>
            </a:pPr>
            <a:r>
              <a:rPr kumimoji="0" lang="en-US" sz="900" b="0" i="0" u="none" strike="noStrike" kern="0" cap="none" spc="0" normalizeH="0" baseline="0" noProof="0">
                <a:ln>
                  <a:noFill/>
                </a:ln>
                <a:solidFill>
                  <a:srgbClr val="000000"/>
                </a:solidFill>
                <a:effectLst/>
                <a:uLnTx/>
                <a:uFillTx/>
                <a:latin typeface="Montserrat"/>
                <a:ea typeface="Times" panose="02020603050405020304" pitchFamily="18" charset="0"/>
                <a:cs typeface="Times New Roman"/>
                <a:sym typeface="Arial"/>
              </a:rPr>
              <a:t>Create New Positions</a:t>
            </a:r>
          </a:p>
          <a:p>
            <a:pPr marL="0" marR="0" lvl="0" indent="0" algn="l" defTabSz="914400" rtl="0" eaLnBrk="1" fontAlgn="auto" latinLnBrk="0" hangingPunct="1">
              <a:lnSpc>
                <a:spcPct val="50000"/>
              </a:lnSpc>
              <a:spcBef>
                <a:spcPts val="300"/>
              </a:spcBef>
              <a:spcAft>
                <a:spcPts val="300"/>
              </a:spcAft>
              <a:buClr>
                <a:srgbClr val="000000"/>
              </a:buClr>
              <a:buSzTx/>
              <a:buFont typeface="Arial"/>
              <a:buNone/>
              <a:tabLst/>
              <a:defRPr/>
            </a:pPr>
            <a:r>
              <a:rPr kumimoji="0" lang="en-US" sz="900" b="0" i="0" u="none" strike="noStrike" kern="0" cap="none" spc="0" normalizeH="0" baseline="0" noProof="0">
                <a:ln>
                  <a:noFill/>
                </a:ln>
                <a:solidFill>
                  <a:srgbClr val="000000"/>
                </a:solidFill>
                <a:effectLst/>
                <a:uLnTx/>
                <a:uFillTx/>
                <a:latin typeface="Montserrat"/>
                <a:ea typeface="Times" panose="02020603050405020304" pitchFamily="18" charset="0"/>
                <a:cs typeface="Times New Roman"/>
                <a:sym typeface="Arial"/>
              </a:rPr>
              <a:t>Allocations/ Costing/ Splits</a:t>
            </a:r>
          </a:p>
        </p:txBody>
      </p:sp>
      <p:sp>
        <p:nvSpPr>
          <p:cNvPr id="14" name="Oval 13">
            <a:extLst>
              <a:ext uri="{FF2B5EF4-FFF2-40B4-BE49-F238E27FC236}">
                <a16:creationId xmlns:a16="http://schemas.microsoft.com/office/drawing/2014/main" id="{25611173-5436-2967-00E7-66D324CCE675}"/>
              </a:ext>
            </a:extLst>
          </p:cNvPr>
          <p:cNvSpPr/>
          <p:nvPr/>
        </p:nvSpPr>
        <p:spPr>
          <a:xfrm>
            <a:off x="4138553" y="3604012"/>
            <a:ext cx="1027612" cy="954008"/>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FFFFFF"/>
                </a:solidFill>
                <a:effectLst/>
                <a:uLnTx/>
                <a:uFillTx/>
                <a:latin typeface="Zilla Slab" pitchFamily="2" charset="0"/>
                <a:ea typeface="Zilla Slab" pitchFamily="2" charset="0"/>
                <a:cs typeface="+mn-cs"/>
                <a:sym typeface="Arial"/>
              </a:rPr>
              <a:t>Reporting</a:t>
            </a:r>
          </a:p>
        </p:txBody>
      </p:sp>
      <p:sp>
        <p:nvSpPr>
          <p:cNvPr id="12" name="TextBox 11">
            <a:extLst>
              <a:ext uri="{FF2B5EF4-FFF2-40B4-BE49-F238E27FC236}">
                <a16:creationId xmlns:a16="http://schemas.microsoft.com/office/drawing/2014/main" id="{AF62CB0E-8955-6154-FC06-96A867F20C94}"/>
              </a:ext>
            </a:extLst>
          </p:cNvPr>
          <p:cNvSpPr txBox="1"/>
          <p:nvPr/>
        </p:nvSpPr>
        <p:spPr>
          <a:xfrm>
            <a:off x="5132615" y="3790785"/>
            <a:ext cx="2402430" cy="740780"/>
          </a:xfrm>
          <a:prstGeom prst="rect">
            <a:avLst/>
          </a:prstGeom>
          <a:noFill/>
        </p:spPr>
        <p:txBody>
          <a:bodyPr wrap="square" rtlCol="0">
            <a:spAutoFit/>
          </a:bodyPr>
          <a:lstStyle/>
          <a:p>
            <a:pPr marL="0" marR="0" lvl="0" indent="0" algn="l" defTabSz="914400" rtl="0" eaLnBrk="1" fontAlgn="auto" latinLnBrk="0" hangingPunct="1">
              <a:lnSpc>
                <a:spcPct val="75000"/>
              </a:lnSpc>
              <a:spcBef>
                <a:spcPts val="300"/>
              </a:spcBef>
              <a:spcAft>
                <a:spcPts val="300"/>
              </a:spcAft>
              <a:buClr>
                <a:srgbClr val="000000"/>
              </a:buClr>
              <a:buSzTx/>
              <a:buFont typeface="Arial"/>
              <a:buNone/>
              <a:tabLst/>
              <a:defRPr/>
            </a:pPr>
            <a:r>
              <a:rPr kumimoji="0" lang="en-US" sz="900" b="0" i="0" u="none" strike="noStrike" kern="0" cap="none" spc="0" normalizeH="0" baseline="0" noProof="0">
                <a:ln>
                  <a:noFill/>
                </a:ln>
                <a:solidFill>
                  <a:srgbClr val="000000"/>
                </a:solidFill>
                <a:effectLst/>
                <a:uLnTx/>
                <a:uFillTx/>
                <a:latin typeface="Montserrat" panose="00000500000000000000" pitchFamily="2" charset="0"/>
                <a:cs typeface="Times New Roman" panose="02020603050405020304" pitchFamily="18" charset="0"/>
                <a:sym typeface="Arial"/>
              </a:rPr>
              <a:t>Ad hoc Reporting (SmartView)</a:t>
            </a:r>
          </a:p>
          <a:p>
            <a:pPr marL="0" marR="0" lvl="0" indent="0" algn="l" defTabSz="914400" rtl="0" eaLnBrk="1" fontAlgn="auto" latinLnBrk="0" hangingPunct="1">
              <a:lnSpc>
                <a:spcPct val="75000"/>
              </a:lnSpc>
              <a:spcBef>
                <a:spcPts val="300"/>
              </a:spcBef>
              <a:spcAft>
                <a:spcPts val="300"/>
              </a:spcAft>
              <a:buClr>
                <a:srgbClr val="000000"/>
              </a:buClr>
              <a:buSzTx/>
              <a:buFont typeface="Arial"/>
              <a:buNone/>
              <a:tabLst/>
              <a:defRPr/>
            </a:pPr>
            <a:r>
              <a:rPr kumimoji="0" lang="en-US" sz="900" b="0" i="0" u="none" strike="noStrike" kern="0" cap="none" spc="0" normalizeH="0" baseline="0" noProof="0">
                <a:ln>
                  <a:noFill/>
                </a:ln>
                <a:solidFill>
                  <a:srgbClr val="000000"/>
                </a:solidFill>
                <a:effectLst/>
                <a:uLnTx/>
                <a:uFillTx/>
                <a:latin typeface="Montserrat" panose="00000500000000000000" pitchFamily="2" charset="0"/>
                <a:cs typeface="Times New Roman" panose="02020603050405020304" pitchFamily="18" charset="0"/>
                <a:sym typeface="Arial"/>
              </a:rPr>
              <a:t>Narrative Reporting</a:t>
            </a:r>
          </a:p>
          <a:p>
            <a:pPr marL="0" marR="0" lvl="0" indent="0" algn="l" defTabSz="914400" rtl="0" eaLnBrk="1" fontAlgn="auto" latinLnBrk="0" hangingPunct="1">
              <a:lnSpc>
                <a:spcPct val="75000"/>
              </a:lnSpc>
              <a:spcBef>
                <a:spcPts val="300"/>
              </a:spcBef>
              <a:spcAft>
                <a:spcPts val="300"/>
              </a:spcAft>
              <a:buClr>
                <a:srgbClr val="000000"/>
              </a:buClr>
              <a:buSzTx/>
              <a:buFont typeface="Arial"/>
              <a:buNone/>
              <a:tabLst/>
              <a:defRPr/>
            </a:pPr>
            <a:r>
              <a:rPr kumimoji="0" lang="en-US" sz="900" b="0" i="0" u="none" strike="noStrike" kern="0" cap="none" spc="0" normalizeH="0" baseline="0" noProof="0">
                <a:ln>
                  <a:noFill/>
                </a:ln>
                <a:solidFill>
                  <a:srgbClr val="000000"/>
                </a:solidFill>
                <a:effectLst/>
                <a:uLnTx/>
                <a:uFillTx/>
                <a:latin typeface="Montserrat" panose="00000500000000000000" pitchFamily="2" charset="0"/>
                <a:cs typeface="Times New Roman" panose="02020603050405020304" pitchFamily="18" charset="0"/>
                <a:sym typeface="Arial"/>
              </a:rPr>
              <a:t>Management Reporting</a:t>
            </a:r>
          </a:p>
          <a:p>
            <a:pPr marL="0" marR="0" lvl="0" indent="0" algn="l" defTabSz="914400" rtl="0" eaLnBrk="1" fontAlgn="auto" latinLnBrk="0" hangingPunct="1">
              <a:lnSpc>
                <a:spcPct val="75000"/>
              </a:lnSpc>
              <a:spcBef>
                <a:spcPts val="300"/>
              </a:spcBef>
              <a:spcAft>
                <a:spcPts val="300"/>
              </a:spcAft>
              <a:buClr>
                <a:srgbClr val="000000"/>
              </a:buClr>
              <a:buSzTx/>
              <a:buFont typeface="Arial"/>
              <a:buNone/>
              <a:tabLst/>
              <a:defRPr/>
            </a:pPr>
            <a:r>
              <a:rPr kumimoji="0" lang="en-US" sz="900" b="0" i="0" u="none" strike="noStrike" kern="0" cap="none" spc="0" normalizeH="0" baseline="0" noProof="0">
                <a:ln>
                  <a:noFill/>
                </a:ln>
                <a:solidFill>
                  <a:srgbClr val="000000"/>
                </a:solidFill>
                <a:effectLst/>
                <a:uLnTx/>
                <a:uFillTx/>
                <a:latin typeface="Montserrat" panose="00000500000000000000" pitchFamily="2" charset="0"/>
                <a:cs typeface="Times New Roman" panose="02020603050405020304" pitchFamily="18" charset="0"/>
                <a:sym typeface="Arial"/>
              </a:rPr>
              <a:t>Executive Dashboards  </a:t>
            </a:r>
            <a:endParaRPr kumimoji="0" lang="en-US" sz="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3311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AFB5384-7D4B-6DF2-3E3D-B98C3EB40B2B}"/>
              </a:ext>
            </a:extLst>
          </p:cNvPr>
          <p:cNvSpPr txBox="1">
            <a:spLocks noGrp="1"/>
          </p:cNvSpPr>
          <p:nvPr>
            <p:ph type="title" idx="4294967295"/>
          </p:nvPr>
        </p:nvSpPr>
        <p:spPr>
          <a:xfrm>
            <a:off x="234530" y="202218"/>
            <a:ext cx="4572000"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chemeClr val="bg2"/>
                </a:solidFill>
                <a:effectLst/>
                <a:uLnTx/>
                <a:uFillTx/>
                <a:latin typeface="Montserrat ExtraBold" panose="00000900000000000000" pitchFamily="2" charset="0"/>
                <a:ea typeface="Arial"/>
                <a:cs typeface="Arial"/>
                <a:sym typeface="Arial"/>
              </a:rPr>
              <a:t>Oracle HCM</a:t>
            </a:r>
          </a:p>
        </p:txBody>
      </p:sp>
      <p:graphicFrame>
        <p:nvGraphicFramePr>
          <p:cNvPr id="2" name="Diagram 1" descr="HCM modules/work areas">
            <a:extLst>
              <a:ext uri="{FF2B5EF4-FFF2-40B4-BE49-F238E27FC236}">
                <a16:creationId xmlns:a16="http://schemas.microsoft.com/office/drawing/2014/main" id="{93531FE6-F490-7254-7682-EAE7893B1A8A}"/>
              </a:ext>
            </a:extLst>
          </p:cNvPr>
          <p:cNvGraphicFramePr/>
          <p:nvPr>
            <p:extLst>
              <p:ext uri="{D42A27DB-BD31-4B8C-83A1-F6EECF244321}">
                <p14:modId xmlns:p14="http://schemas.microsoft.com/office/powerpoint/2010/main" val="1695952758"/>
              </p:ext>
            </p:extLst>
          </p:nvPr>
        </p:nvGraphicFramePr>
        <p:xfrm>
          <a:off x="739701" y="128335"/>
          <a:ext cx="7330243" cy="48868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Hexagon 2">
            <a:extLst>
              <a:ext uri="{FF2B5EF4-FFF2-40B4-BE49-F238E27FC236}">
                <a16:creationId xmlns:a16="http://schemas.microsoft.com/office/drawing/2014/main" id="{340344A5-B8F2-8F96-8C82-44C5ABFC7BFD}"/>
              </a:ext>
            </a:extLst>
          </p:cNvPr>
          <p:cNvSpPr/>
          <p:nvPr/>
        </p:nvSpPr>
        <p:spPr>
          <a:xfrm>
            <a:off x="811481" y="1807029"/>
            <a:ext cx="1547091" cy="1393370"/>
          </a:xfrm>
          <a:prstGeom prst="hexag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Oracle Sans" panose="020B0503020204020204" pitchFamily="34" charset="0"/>
              </a:rPr>
              <a:t>Recruiting (ORC)</a:t>
            </a:r>
          </a:p>
        </p:txBody>
      </p:sp>
      <p:sp>
        <p:nvSpPr>
          <p:cNvPr id="4" name="Hexagon 3">
            <a:extLst>
              <a:ext uri="{FF2B5EF4-FFF2-40B4-BE49-F238E27FC236}">
                <a16:creationId xmlns:a16="http://schemas.microsoft.com/office/drawing/2014/main" id="{73F1C0FD-35C9-62F8-536B-1224375BC0F8}"/>
              </a:ext>
            </a:extLst>
          </p:cNvPr>
          <p:cNvSpPr/>
          <p:nvPr/>
        </p:nvSpPr>
        <p:spPr>
          <a:xfrm>
            <a:off x="807758" y="3491962"/>
            <a:ext cx="1514403" cy="1267427"/>
          </a:xfrm>
          <a:prstGeom prst="hexag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Oracle Sans" panose="020B0503020204020204" pitchFamily="34" charset="0"/>
              </a:rPr>
              <a:t>Journeys</a:t>
            </a:r>
          </a:p>
        </p:txBody>
      </p:sp>
      <p:sp>
        <p:nvSpPr>
          <p:cNvPr id="5" name="Hexagon 4">
            <a:extLst>
              <a:ext uri="{FF2B5EF4-FFF2-40B4-BE49-F238E27FC236}">
                <a16:creationId xmlns:a16="http://schemas.microsoft.com/office/drawing/2014/main" id="{DFA42BFE-0244-9635-616F-C281EBAE9AA2}"/>
              </a:ext>
            </a:extLst>
          </p:cNvPr>
          <p:cNvSpPr/>
          <p:nvPr/>
        </p:nvSpPr>
        <p:spPr>
          <a:xfrm rot="179810">
            <a:off x="6399481" y="3476171"/>
            <a:ext cx="1547091" cy="1393370"/>
          </a:xfrm>
          <a:prstGeom prst="hexag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cs typeface="Oracle Sans" panose="020B0503020204020204" pitchFamily="34" charset="0"/>
              </a:rPr>
              <a:t>HR Helpdesk</a:t>
            </a:r>
          </a:p>
        </p:txBody>
      </p:sp>
    </p:spTree>
    <p:extLst>
      <p:ext uri="{BB962C8B-B14F-4D97-AF65-F5344CB8AC3E}">
        <p14:creationId xmlns:p14="http://schemas.microsoft.com/office/powerpoint/2010/main" val="1106631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3"/>
          <p:cNvSpPr txBox="1">
            <a:spLocks noGrp="1"/>
          </p:cNvSpPr>
          <p:nvPr>
            <p:ph type="title" idx="4294967295"/>
          </p:nvPr>
        </p:nvSpPr>
        <p:spPr>
          <a:xfrm>
            <a:off x="518185" y="1097124"/>
            <a:ext cx="7886700" cy="2449621"/>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r>
              <a:rPr kumimoji="0" lang="en-US" sz="4800" b="1" i="0" u="none" strike="noStrike" kern="0" cap="none" spc="0" normalizeH="0" baseline="0" noProof="0" dirty="0">
                <a:ln>
                  <a:noFill/>
                </a:ln>
                <a:solidFill>
                  <a:srgbClr val="FFFFFF"/>
                </a:solidFill>
                <a:effectLst/>
                <a:uLnTx/>
                <a:uFillTx/>
                <a:latin typeface="Montserrat" panose="00000500000000000000" pitchFamily="2" charset="0"/>
                <a:ea typeface="Zilla Slab Medium"/>
                <a:cs typeface="Zilla Slab Medium"/>
                <a:sym typeface="Zilla Slab Medium"/>
              </a:rPr>
              <a:t>HCM Change Impacts</a:t>
            </a: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endParaRPr kumimoji="0" lang="en-US" sz="1100" b="0" i="0" u="none" strike="noStrike" kern="0" cap="none" spc="0" normalizeH="0" baseline="0" noProof="0" dirty="0">
              <a:ln>
                <a:noFill/>
              </a:ln>
              <a:solidFill>
                <a:srgbClr val="FFFFFF"/>
              </a:solidFill>
              <a:effectLst/>
              <a:uLnTx/>
              <a:uFillTx/>
              <a:latin typeface="Zilla Slab Medium"/>
              <a:ea typeface="Zilla Slab Medium"/>
              <a:cs typeface="Zilla Slab Medium"/>
              <a:sym typeface="Zilla Slab Medium"/>
            </a:endParaRP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endParaRPr kumimoji="0" lang="en-US" sz="1400" b="1" i="0" u="none" strike="noStrike" kern="0" cap="none" spc="0" normalizeH="0" baseline="0" noProof="0" dirty="0">
              <a:ln>
                <a:noFill/>
              </a:ln>
              <a:solidFill>
                <a:srgbClr val="FFFFFF"/>
              </a:solidFill>
              <a:effectLst/>
              <a:uLnTx/>
              <a:uFillTx/>
              <a:latin typeface="Zilla Slab"/>
              <a:ea typeface="Zilla Slab"/>
              <a:cs typeface="Zilla Slab"/>
              <a:sym typeface="Zilla Slab"/>
            </a:endParaRPr>
          </a:p>
        </p:txBody>
      </p:sp>
      <p:pic>
        <p:nvPicPr>
          <p:cNvPr id="2" name="Picture 1" descr="A black and white sign with red text&#10;&#10;Description automatically generated">
            <a:extLst>
              <a:ext uri="{FF2B5EF4-FFF2-40B4-BE49-F238E27FC236}">
                <a16:creationId xmlns:a16="http://schemas.microsoft.com/office/drawing/2014/main" id="{B7E2927E-7FD8-3BEE-39CB-CA34A14E04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8033" y="127867"/>
            <a:ext cx="1198919" cy="358831"/>
          </a:xfrm>
          <a:prstGeom prst="rect">
            <a:avLst/>
          </a:prstGeom>
        </p:spPr>
      </p:pic>
      <p:pic>
        <p:nvPicPr>
          <p:cNvPr id="3" name="Picture 2">
            <a:extLst>
              <a:ext uri="{FF2B5EF4-FFF2-40B4-BE49-F238E27FC236}">
                <a16:creationId xmlns:a16="http://schemas.microsoft.com/office/drawing/2014/main" id="{6FBD18BC-0BD7-08C8-C2CB-76EAFF69C77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3378" y="203672"/>
            <a:ext cx="1703272" cy="247403"/>
          </a:xfrm>
          <a:prstGeom prst="rect">
            <a:avLst/>
          </a:prstGeom>
        </p:spPr>
      </p:pic>
    </p:spTree>
    <p:extLst>
      <p:ext uri="{BB962C8B-B14F-4D97-AF65-F5344CB8AC3E}">
        <p14:creationId xmlns:p14="http://schemas.microsoft.com/office/powerpoint/2010/main" val="4083257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4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984075" y="216075"/>
            <a:ext cx="1709174" cy="249525"/>
          </a:xfrm>
          <a:prstGeom prst="rect">
            <a:avLst/>
          </a:prstGeom>
          <a:noFill/>
          <a:ln>
            <a:noFill/>
          </a:ln>
        </p:spPr>
      </p:pic>
      <p:sp>
        <p:nvSpPr>
          <p:cNvPr id="3" name="Title 2">
            <a:extLst>
              <a:ext uri="{FF2B5EF4-FFF2-40B4-BE49-F238E27FC236}">
                <a16:creationId xmlns:a16="http://schemas.microsoft.com/office/drawing/2014/main" id="{DC400305-F32A-4C34-1916-CD4FDD19F0C4}"/>
              </a:ext>
            </a:extLst>
          </p:cNvPr>
          <p:cNvSpPr txBox="1">
            <a:spLocks noGrp="1"/>
          </p:cNvSpPr>
          <p:nvPr>
            <p:ph type="title" idx="4294967295"/>
          </p:nvPr>
        </p:nvSpPr>
        <p:spPr>
          <a:xfrm>
            <a:off x="386913" y="466992"/>
            <a:ext cx="7652209" cy="650581"/>
          </a:xfrm>
          <a:prstGeom prst="rect">
            <a:avLst/>
          </a:prstGeom>
          <a:noFill/>
          <a:ln>
            <a:noFill/>
            <a:prstDash/>
          </a:ln>
          <a:effectLst/>
        </p:spPr>
        <p:txBody>
          <a:bodyPr rot="0" spcFirstLastPara="0" vertOverflow="overflow" horzOverflow="overflow" vert="horz" wrap="square" lIns="68580" tIns="34290" rIns="68580" bIns="34290" numCol="1" spcCol="0" rtlCol="0" fromWordArt="0" anchor="b" anchorCtr="0" forceAA="0" compatLnSpc="1">
            <a:prstTxWarp prst="textNoShape">
              <a:avLst/>
            </a:prstTxWarp>
            <a:normAutofit fontScale="90000"/>
          </a:bodyPr>
          <a:lstStyle/>
          <a:p>
            <a:pPr marL="0" marR="0" lvl="0" indent="0" algn="l" defTabSz="914400" rtl="0" eaLnBrk="1" fontAlgn="auto" latinLnBrk="0" hangingPunct="1">
              <a:lnSpc>
                <a:spcPct val="90000"/>
              </a:lnSpc>
              <a:spcBef>
                <a:spcPct val="0"/>
              </a:spcBef>
              <a:spcAft>
                <a:spcPts val="450"/>
              </a:spcAft>
              <a:buClr>
                <a:srgbClr val="000000"/>
              </a:buClr>
              <a:buSzTx/>
              <a:buFont typeface="Arial"/>
              <a:buNone/>
              <a:tabLst/>
              <a:defRPr/>
            </a:pPr>
            <a:r>
              <a:rPr kumimoji="0" lang="en-US" sz="3000" b="0" i="0" u="none" strike="noStrike" kern="0" cap="none" spc="0" normalizeH="0" baseline="0" noProof="0" dirty="0">
                <a:ln>
                  <a:noFill/>
                </a:ln>
                <a:solidFill>
                  <a:schemeClr val="bg2"/>
                </a:solidFill>
                <a:effectLst/>
                <a:uLnTx/>
                <a:uFillTx/>
                <a:latin typeface="Montserrat ExtraBold" panose="00000900000000000000" pitchFamily="2" charset="0"/>
                <a:ea typeface="Lato" panose="020F0502020204030203" pitchFamily="34" charset="0"/>
                <a:cs typeface="Lato" panose="020F0502020204030203" pitchFamily="34" charset="0"/>
                <a:sym typeface="Arial"/>
              </a:rPr>
              <a:t>Known HCM change impacts </a:t>
            </a:r>
            <a:r>
              <a:rPr kumimoji="0" lang="en-US" sz="2600" b="0" i="0" u="none" strike="noStrike" kern="0" cap="none" spc="0" normalizeH="0" baseline="0" noProof="0" dirty="0">
                <a:ln>
                  <a:noFill/>
                </a:ln>
                <a:solidFill>
                  <a:schemeClr val="tx1"/>
                </a:solidFill>
                <a:effectLst/>
                <a:uLnTx/>
                <a:uFillTx/>
                <a:latin typeface="Montserrat "/>
                <a:ea typeface="Lato" panose="020F0502020204030203" pitchFamily="34" charset="0"/>
                <a:cs typeface="Lato" panose="020F0502020204030203" pitchFamily="34" charset="0"/>
                <a:sym typeface="Arial"/>
              </a:rPr>
              <a:t>to all employees:</a:t>
            </a:r>
          </a:p>
        </p:txBody>
      </p:sp>
      <p:sp>
        <p:nvSpPr>
          <p:cNvPr id="5" name="TextBox 4">
            <a:extLst>
              <a:ext uri="{FF2B5EF4-FFF2-40B4-BE49-F238E27FC236}">
                <a16:creationId xmlns:a16="http://schemas.microsoft.com/office/drawing/2014/main" id="{2E984487-8D4E-3177-B4E2-E1455147ABC2}"/>
              </a:ext>
            </a:extLst>
          </p:cNvPr>
          <p:cNvSpPr txBox="1"/>
          <p:nvPr/>
        </p:nvSpPr>
        <p:spPr>
          <a:xfrm>
            <a:off x="386913" y="1137078"/>
            <a:ext cx="8407283" cy="2893100"/>
          </a:xfrm>
          <a:prstGeom prst="rect">
            <a:avLst/>
          </a:prstGeom>
          <a:noFill/>
        </p:spPr>
        <p:txBody>
          <a:bodyPr wrap="square" rtlCol="0">
            <a:spAutoFit/>
          </a:bodyPr>
          <a:lstStyle/>
          <a:p>
            <a:r>
              <a:rPr lang="en-US" b="1">
                <a:solidFill>
                  <a:schemeClr val="accent6"/>
                </a:solidFill>
                <a:latin typeface="Montserrat" panose="00000500000000000000" pitchFamily="2" charset="0"/>
              </a:rPr>
              <a:t>- HCM Employee Self-service</a:t>
            </a:r>
          </a:p>
          <a:p>
            <a:r>
              <a:rPr lang="en-US" b="1">
                <a:solidFill>
                  <a:schemeClr val="accent6"/>
                </a:solidFill>
                <a:latin typeface="Montserrat" panose="00000500000000000000" pitchFamily="2" charset="0"/>
              </a:rPr>
              <a:t>- HCM Manager Self-service</a:t>
            </a:r>
          </a:p>
          <a:p>
            <a:r>
              <a:rPr lang="en-US" b="1">
                <a:solidFill>
                  <a:schemeClr val="accent6"/>
                </a:solidFill>
                <a:latin typeface="Montserrat" panose="00000500000000000000" pitchFamily="2" charset="0"/>
              </a:rPr>
              <a:t>- HCM Learn module- net new</a:t>
            </a:r>
          </a:p>
          <a:p>
            <a:r>
              <a:rPr lang="en-US" b="1">
                <a:solidFill>
                  <a:schemeClr val="accent6"/>
                </a:solidFill>
                <a:latin typeface="Montserrat" panose="00000500000000000000" pitchFamily="2" charset="0"/>
              </a:rPr>
              <a:t>- HCM: HR Helpdesk – net new</a:t>
            </a:r>
          </a:p>
          <a:p>
            <a:endParaRPr lang="en-US" b="1">
              <a:solidFill>
                <a:schemeClr val="accent6"/>
              </a:solidFill>
              <a:latin typeface="Montserrat" panose="00000500000000000000" pitchFamily="2" charset="0"/>
            </a:endParaRPr>
          </a:p>
          <a:p>
            <a:r>
              <a:rPr lang="en-US" b="1">
                <a:solidFill>
                  <a:schemeClr val="accent6"/>
                </a:solidFill>
                <a:latin typeface="Montserrat" panose="00000500000000000000" pitchFamily="2" charset="0"/>
              </a:rPr>
              <a:t>- ERP Departments who bill external parties will need to learn the Receivables module, and will rely less on central accounting, while moving away from QuickBooks</a:t>
            </a:r>
          </a:p>
          <a:p>
            <a:r>
              <a:rPr lang="en-US" b="1">
                <a:solidFill>
                  <a:schemeClr val="accent6"/>
                </a:solidFill>
                <a:latin typeface="Montserrat" panose="00000500000000000000" pitchFamily="2" charset="0"/>
              </a:rPr>
              <a:t>- Financial reporting: leveraging the new COA for queries (specific searches using the segments and values, particularly the parent nodes to see all the transactions that roll up to it)</a:t>
            </a:r>
          </a:p>
          <a:p>
            <a:endParaRPr lang="en-US" b="1">
              <a:solidFill>
                <a:schemeClr val="accent6"/>
              </a:solidFill>
              <a:latin typeface="Montserrat" panose="00000500000000000000" pitchFamily="2" charset="0"/>
            </a:endParaRPr>
          </a:p>
          <a:p>
            <a:endParaRPr lang="en-US">
              <a:solidFill>
                <a:schemeClr val="accent3">
                  <a:lumMod val="75000"/>
                </a:schemeClr>
              </a:solidFill>
              <a:latin typeface="Montserrat" panose="00000500000000000000" pitchFamily="2" charset="0"/>
            </a:endParaRPr>
          </a:p>
          <a:p>
            <a:endParaRPr lang="en-US"/>
          </a:p>
        </p:txBody>
      </p:sp>
    </p:spTree>
    <p:extLst>
      <p:ext uri="{BB962C8B-B14F-4D97-AF65-F5344CB8AC3E}">
        <p14:creationId xmlns:p14="http://schemas.microsoft.com/office/powerpoint/2010/main" val="3565284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title" idx="4294967295"/>
          </p:nvPr>
        </p:nvSpPr>
        <p:spPr>
          <a:xfrm>
            <a:off x="343182" y="290277"/>
            <a:ext cx="8178247" cy="196070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chemeClr val="bg2"/>
                </a:solidFill>
                <a:effectLst/>
                <a:uLnTx/>
                <a:uFillTx/>
                <a:latin typeface="Montserrat ExtraBold" panose="00000900000000000000" pitchFamily="2" charset="0"/>
                <a:ea typeface="Arial"/>
                <a:cs typeface="Arial"/>
                <a:sym typeface="Arial"/>
              </a:rPr>
              <a:t>Human Capital Management Summary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dirty="0">
              <a:ln>
                <a:noFill/>
              </a:ln>
              <a:solidFill>
                <a:schemeClr val="bg2"/>
              </a:solidFill>
              <a:effectLst/>
              <a:uLnTx/>
              <a:uFillTx/>
              <a:latin typeface="Montserrat ExtraBold" panose="00000900000000000000" pitchFamily="2" charset="0"/>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dirty="0">
              <a:ln>
                <a:noFill/>
              </a:ln>
              <a:solidFill>
                <a:schemeClr val="tx1"/>
              </a:solidFill>
              <a:effectLst/>
              <a:uLnTx/>
              <a:uFillTx/>
              <a:latin typeface="Montserrat" panose="00000500000000000000" pitchFamily="2" charset="0"/>
              <a:ea typeface="Arial"/>
              <a:cs typeface="Arial"/>
              <a:sym typeface="Arial"/>
            </a:endParaRPr>
          </a:p>
        </p:txBody>
      </p:sp>
      <p:pic>
        <p:nvPicPr>
          <p:cNvPr id="3" name="Google Shape;919;p36" descr="Icon- Human Capital">
            <a:extLst>
              <a:ext uri="{FF2B5EF4-FFF2-40B4-BE49-F238E27FC236}">
                <a16:creationId xmlns:a16="http://schemas.microsoft.com/office/drawing/2014/main" id="{119F1BE0-A6F0-B6E3-67D7-F2157A44EF19}"/>
              </a:ext>
            </a:extLst>
          </p:cNvPr>
          <p:cNvPicPr preferRelativeResize="0"/>
          <p:nvPr/>
        </p:nvPicPr>
        <p:blipFill rotWithShape="1">
          <a:blip r:embed="rId4">
            <a:alphaModFix/>
          </a:blip>
          <a:srcRect/>
          <a:stretch/>
        </p:blipFill>
        <p:spPr>
          <a:xfrm>
            <a:off x="343182" y="893826"/>
            <a:ext cx="777952" cy="783899"/>
          </a:xfrm>
          <a:prstGeom prst="rect">
            <a:avLst/>
          </a:prstGeom>
          <a:solidFill>
            <a:schemeClr val="bg2"/>
          </a:solidFill>
          <a:ln>
            <a:solidFill>
              <a:srgbClr val="8E0000"/>
            </a:solidFill>
          </a:ln>
        </p:spPr>
      </p:pic>
      <p:sp>
        <p:nvSpPr>
          <p:cNvPr id="5" name="TextBox 4">
            <a:extLst>
              <a:ext uri="{FF2B5EF4-FFF2-40B4-BE49-F238E27FC236}">
                <a16:creationId xmlns:a16="http://schemas.microsoft.com/office/drawing/2014/main" id="{AE0F9532-50B7-7D37-80EA-050AFFA95335}"/>
              </a:ext>
            </a:extLst>
          </p:cNvPr>
          <p:cNvSpPr txBox="1"/>
          <p:nvPr/>
        </p:nvSpPr>
        <p:spPr>
          <a:xfrm>
            <a:off x="1146113" y="880948"/>
            <a:ext cx="7728668" cy="3808735"/>
          </a:xfrm>
          <a:prstGeom prst="rect">
            <a:avLst/>
          </a:prstGeom>
          <a:solidFill>
            <a:schemeClr val="bg1"/>
          </a:solidFill>
        </p:spPr>
        <p:txBody>
          <a:bodyPr wrap="square" rtlCol="0">
            <a:spAutoFit/>
          </a:bodyPr>
          <a:lstStyle/>
          <a:p>
            <a:r>
              <a:rPr lang="en-US" sz="1150">
                <a:latin typeface="Montserrat" panose="00000500000000000000" pitchFamily="2" charset="0"/>
              </a:rPr>
              <a:t>The HCM changes align to the </a:t>
            </a:r>
            <a:r>
              <a:rPr lang="en-US" sz="1150" b="1">
                <a:latin typeface="Montserrat" panose="00000500000000000000" pitchFamily="2" charset="0"/>
              </a:rPr>
              <a:t>Guiding Principles, minimizing manual processes and</a:t>
            </a:r>
            <a:r>
              <a:rPr lang="en-US" sz="1150">
                <a:latin typeface="Montserrat" panose="00000500000000000000" pitchFamily="2" charset="0"/>
              </a:rPr>
              <a:t> </a:t>
            </a:r>
            <a:r>
              <a:rPr lang="en-US" sz="1150" b="1">
                <a:latin typeface="Montserrat" panose="00000500000000000000" pitchFamily="2" charset="0"/>
              </a:rPr>
              <a:t>paper forms</a:t>
            </a:r>
            <a:r>
              <a:rPr lang="en-US" sz="1150">
                <a:latin typeface="Montserrat" panose="00000500000000000000" pitchFamily="2" charset="0"/>
              </a:rPr>
              <a:t>, reducing risk or human errors and leveraging guided flows to show the user what data needs to entered, where, and by whom. </a:t>
            </a:r>
          </a:p>
          <a:p>
            <a:endParaRPr lang="en-US" sz="1150">
              <a:solidFill>
                <a:schemeClr val="tx1"/>
              </a:solidFill>
              <a:latin typeface="Montserrat" panose="00000500000000000000" pitchFamily="2" charset="0"/>
            </a:endParaRPr>
          </a:p>
          <a:p>
            <a:r>
              <a:rPr lang="en-US" sz="1150">
                <a:solidFill>
                  <a:schemeClr val="tx1"/>
                </a:solidFill>
                <a:latin typeface="Montserrat" panose="00000500000000000000" pitchFamily="2" charset="0"/>
              </a:rPr>
              <a:t>Leveraging</a:t>
            </a:r>
            <a:r>
              <a:rPr lang="en-US" sz="1150" b="1">
                <a:solidFill>
                  <a:schemeClr val="tx1"/>
                </a:solidFill>
                <a:latin typeface="Montserrat" panose="00000500000000000000" pitchFamily="2" charset="0"/>
              </a:rPr>
              <a:t> Journeys – a NEW concept – </a:t>
            </a:r>
            <a:r>
              <a:rPr lang="en-US" sz="1150">
                <a:effectLst/>
                <a:latin typeface="Montserrat" panose="00000500000000000000" pitchFamily="2" charset="0"/>
              </a:rPr>
              <a:t>will improve the employee experience and save time. Examples: </a:t>
            </a:r>
            <a:r>
              <a:rPr lang="en-US" sz="1150" b="0" i="0" u="none" strike="noStrike" cap="none">
                <a:solidFill>
                  <a:srgbClr val="000000"/>
                </a:solidFill>
                <a:latin typeface="Montserrat" panose="00000500000000000000" pitchFamily="2" charset="0"/>
                <a:cs typeface="Arial"/>
                <a:sym typeface="Arial"/>
              </a:rPr>
              <a:t>Pre-employment check process</a:t>
            </a:r>
            <a:r>
              <a:rPr lang="en-US" sz="1150" b="0" i="0" u="none" strike="noStrike" cap="none">
                <a:solidFill>
                  <a:srgbClr val="000000"/>
                </a:solidFill>
                <a:latin typeface="Montserrat" panose="00000500000000000000" pitchFamily="2" charset="0"/>
                <a:ea typeface="+mn-ea"/>
                <a:cs typeface="Arial"/>
                <a:sym typeface="Arial"/>
              </a:rPr>
              <a:t>, onboarding, or signing up for benefits (employee self service). Core HR Journeys include Voluntary Reduction in Work Schedule, Offboarding, and any type of leave, like FMLA.</a:t>
            </a:r>
            <a:endParaRPr lang="en-US" sz="1150">
              <a:effectLst/>
              <a:latin typeface="Montserrat" panose="00000500000000000000" pitchFamily="2" charset="0"/>
            </a:endParaRPr>
          </a:p>
          <a:p>
            <a:endParaRPr lang="en-US" sz="1150">
              <a:latin typeface="Montserrat" panose="00000500000000000000" pitchFamily="2" charset="0"/>
            </a:endParaRPr>
          </a:p>
          <a:p>
            <a:r>
              <a:rPr lang="en-US" sz="1150" b="1">
                <a:latin typeface="Montserrat" panose="00000500000000000000" pitchFamily="2" charset="0"/>
              </a:rPr>
              <a:t>New reports </a:t>
            </a:r>
            <a:r>
              <a:rPr lang="en-US" sz="1150">
                <a:latin typeface="Montserrat" panose="00000500000000000000" pitchFamily="2" charset="0"/>
              </a:rPr>
              <a:t>will be available for Managers (both ad-hoc and delivered Oracle reports for HR Administrators and Managers). All fields (including customizable) in WolfieONE are reportable. </a:t>
            </a:r>
          </a:p>
          <a:p>
            <a:endParaRPr lang="en-US" sz="1150">
              <a:latin typeface="Montserrat" panose="00000500000000000000" pitchFamily="2" charset="0"/>
            </a:endParaRPr>
          </a:p>
          <a:p>
            <a:r>
              <a:rPr lang="en-US" sz="1150">
                <a:latin typeface="Montserrat" panose="00000500000000000000" pitchFamily="2" charset="0"/>
              </a:rPr>
              <a:t>Approvals will be in the system, for most processes, </a:t>
            </a:r>
            <a:r>
              <a:rPr lang="en-US" sz="1150" b="1">
                <a:latin typeface="Montserrat" panose="00000500000000000000" pitchFamily="2" charset="0"/>
              </a:rPr>
              <a:t>instead of offline via e-mail or paper form</a:t>
            </a:r>
            <a:r>
              <a:rPr lang="en-US" sz="1150">
                <a:latin typeface="Montserrat" panose="00000500000000000000" pitchFamily="2" charset="0"/>
              </a:rPr>
              <a:t>. </a:t>
            </a:r>
          </a:p>
          <a:p>
            <a:endParaRPr lang="en-US" sz="1150">
              <a:solidFill>
                <a:schemeClr val="tx1"/>
              </a:solidFill>
              <a:latin typeface="Montserrat" panose="00000500000000000000" pitchFamily="2" charset="0"/>
            </a:endParaRPr>
          </a:p>
          <a:p>
            <a:r>
              <a:rPr lang="en-US" sz="1150">
                <a:solidFill>
                  <a:schemeClr val="tx1"/>
                </a:solidFill>
                <a:latin typeface="Montserrat" panose="00000500000000000000" pitchFamily="2" charset="0"/>
              </a:rPr>
              <a:t>Total compensation statement (all rewards visible in one place).</a:t>
            </a:r>
          </a:p>
          <a:p>
            <a:endParaRPr lang="en-US" sz="1150">
              <a:solidFill>
                <a:schemeClr val="tx1"/>
              </a:solidFill>
              <a:latin typeface="Montserrat" panose="00000500000000000000" pitchFamily="2" charset="0"/>
            </a:endParaRPr>
          </a:p>
          <a:p>
            <a:r>
              <a:rPr lang="en-US" sz="1150">
                <a:solidFill>
                  <a:schemeClr val="tx1"/>
                </a:solidFill>
                <a:effectLst/>
                <a:latin typeface="Montserrat" panose="00000500000000000000" pitchFamily="2" charset="0"/>
                <a:ea typeface="Calibri" panose="020F0502020204030204" pitchFamily="34" charset="0"/>
              </a:rPr>
              <a:t>The move to Standard Review Period for annual evaluations, making evaluations more consistent (instead of a rolling one-year lookback).</a:t>
            </a:r>
          </a:p>
          <a:p>
            <a:endParaRPr lang="en-US" sz="1150">
              <a:solidFill>
                <a:schemeClr val="tx1"/>
              </a:solidFill>
              <a:effectLst/>
              <a:latin typeface="Montserrat" panose="00000500000000000000" pitchFamily="2" charset="0"/>
              <a:ea typeface="Calibri" panose="020F0502020204030204" pitchFamily="34" charset="0"/>
            </a:endParaRPr>
          </a:p>
          <a:p>
            <a:r>
              <a:rPr lang="en-US" sz="1150">
                <a:solidFill>
                  <a:schemeClr val="tx1"/>
                </a:solidFill>
                <a:latin typeface="Montserrat" panose="00000500000000000000" pitchFamily="2" charset="0"/>
                <a:ea typeface="Calibri" panose="020F0502020204030204" pitchFamily="34" charset="0"/>
              </a:rPr>
              <a:t>R</a:t>
            </a:r>
            <a:r>
              <a:rPr lang="en-US" sz="1150">
                <a:solidFill>
                  <a:schemeClr val="tx1"/>
                </a:solidFill>
                <a:effectLst/>
                <a:latin typeface="Montserrat" panose="00000500000000000000" pitchFamily="2" charset="0"/>
                <a:ea typeface="Calibri" panose="020F0502020204030204" pitchFamily="34" charset="0"/>
              </a:rPr>
              <a:t>emoving or eliminating the need for DocuSign (leveraging Oracle functionality) for most/all (recruiting and onboarding) processes. </a:t>
            </a:r>
            <a:endParaRPr lang="en-US" sz="1150">
              <a:solidFill>
                <a:schemeClr val="tx1"/>
              </a:solidFill>
              <a:latin typeface="Montserrat" panose="00000500000000000000" pitchFamily="2" charset="0"/>
            </a:endParaRPr>
          </a:p>
        </p:txBody>
      </p:sp>
    </p:spTree>
    <p:extLst>
      <p:ext uri="{BB962C8B-B14F-4D97-AF65-F5344CB8AC3E}">
        <p14:creationId xmlns:p14="http://schemas.microsoft.com/office/powerpoint/2010/main" val="3287793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title" idx="4294967295"/>
          </p:nvPr>
        </p:nvSpPr>
        <p:spPr>
          <a:xfrm>
            <a:off x="228325" y="76196"/>
            <a:ext cx="8444138" cy="5334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chemeClr val="bg2"/>
                </a:solidFill>
                <a:effectLst/>
                <a:uLnTx/>
                <a:uFillTx/>
                <a:latin typeface="Montserrat ExtraBold" panose="00000900000000000000" pitchFamily="2" charset="0"/>
                <a:ea typeface="Arial"/>
                <a:cs typeface="Arial"/>
                <a:sym typeface="Arial"/>
              </a:rPr>
              <a:t>Human Capital Management Trends</a:t>
            </a:r>
            <a:endParaRPr kumimoji="0" lang="en-US" sz="1000" b="0" i="0" u="none" strike="noStrike" kern="0" cap="none" spc="0" normalizeH="0" baseline="0" noProof="0" dirty="0">
              <a:ln>
                <a:noFill/>
              </a:ln>
              <a:solidFill>
                <a:schemeClr val="tx1"/>
              </a:solidFill>
              <a:effectLst/>
              <a:uLnTx/>
              <a:uFillTx/>
              <a:latin typeface="Montserrat" panose="00000500000000000000" pitchFamily="2" charset="0"/>
              <a:ea typeface="Arial"/>
              <a:cs typeface="Arial"/>
              <a:sym typeface="Arial"/>
            </a:endParaRPr>
          </a:p>
        </p:txBody>
      </p:sp>
      <p:graphicFrame>
        <p:nvGraphicFramePr>
          <p:cNvPr id="18" name="Table 18">
            <a:extLst>
              <a:ext uri="{FF2B5EF4-FFF2-40B4-BE49-F238E27FC236}">
                <a16:creationId xmlns:a16="http://schemas.microsoft.com/office/drawing/2014/main" id="{44918D77-CE37-9A35-DE52-F64E1F19ACD4}"/>
              </a:ext>
            </a:extLst>
          </p:cNvPr>
          <p:cNvGraphicFramePr>
            <a:graphicFrameLocks noGrp="1"/>
          </p:cNvGraphicFramePr>
          <p:nvPr>
            <p:extLst>
              <p:ext uri="{D42A27DB-BD31-4B8C-83A1-F6EECF244321}">
                <p14:modId xmlns:p14="http://schemas.microsoft.com/office/powerpoint/2010/main" val="2240700062"/>
              </p:ext>
            </p:extLst>
          </p:nvPr>
        </p:nvGraphicFramePr>
        <p:xfrm>
          <a:off x="262427" y="625947"/>
          <a:ext cx="8596283" cy="4296150"/>
        </p:xfrm>
        <a:graphic>
          <a:graphicData uri="http://schemas.openxmlformats.org/drawingml/2006/table">
            <a:tbl>
              <a:tblPr firstRow="1" bandRow="1"/>
              <a:tblGrid>
                <a:gridCol w="858707">
                  <a:extLst>
                    <a:ext uri="{9D8B030D-6E8A-4147-A177-3AD203B41FA5}">
                      <a16:colId xmlns:a16="http://schemas.microsoft.com/office/drawing/2014/main" val="4261103269"/>
                    </a:ext>
                  </a:extLst>
                </a:gridCol>
                <a:gridCol w="2060216">
                  <a:extLst>
                    <a:ext uri="{9D8B030D-6E8A-4147-A177-3AD203B41FA5}">
                      <a16:colId xmlns:a16="http://schemas.microsoft.com/office/drawing/2014/main" val="36633465"/>
                    </a:ext>
                  </a:extLst>
                </a:gridCol>
                <a:gridCol w="5677360">
                  <a:extLst>
                    <a:ext uri="{9D8B030D-6E8A-4147-A177-3AD203B41FA5}">
                      <a16:colId xmlns:a16="http://schemas.microsoft.com/office/drawing/2014/main" val="2513512337"/>
                    </a:ext>
                  </a:extLst>
                </a:gridCol>
              </a:tblGrid>
              <a:tr h="272790">
                <a:tc>
                  <a:txBody>
                    <a:bodyPr/>
                    <a:lstStyle/>
                    <a:p>
                      <a:pPr algn="ctr"/>
                      <a:endParaRPr lang="en-US" sz="1000" b="1">
                        <a:latin typeface="Montserrat" panose="00000500000000000000" pitchFamily="2" charset="0"/>
                      </a:endParaRPr>
                    </a:p>
                  </a:txBody>
                  <a:tcPr/>
                </a:tc>
                <a:tc>
                  <a:txBody>
                    <a:bodyPr/>
                    <a:lstStyle/>
                    <a:p>
                      <a:r>
                        <a:rPr lang="en-US" sz="1000" b="1">
                          <a:solidFill>
                            <a:schemeClr val="bg1"/>
                          </a:solidFill>
                          <a:latin typeface="Montserrat"/>
                        </a:rPr>
                        <a:t>Current state</a:t>
                      </a:r>
                    </a:p>
                  </a:txBody>
                  <a:tcPr>
                    <a:solidFill>
                      <a:schemeClr val="bg2"/>
                    </a:solidFill>
                  </a:tcPr>
                </a:tc>
                <a:tc>
                  <a:txBody>
                    <a:bodyPr/>
                    <a:lstStyle/>
                    <a:p>
                      <a:r>
                        <a:rPr lang="en-US" sz="1000" b="1">
                          <a:solidFill>
                            <a:schemeClr val="bg1"/>
                          </a:solidFill>
                          <a:latin typeface="Montserrat"/>
                        </a:rPr>
                        <a:t>Future state</a:t>
                      </a:r>
                    </a:p>
                  </a:txBody>
                  <a:tcPr>
                    <a:solidFill>
                      <a:schemeClr val="bg2"/>
                    </a:solidFill>
                  </a:tcPr>
                </a:tc>
                <a:extLst>
                  <a:ext uri="{0D108BD9-81ED-4DB2-BD59-A6C34878D82A}">
                    <a16:rowId xmlns:a16="http://schemas.microsoft.com/office/drawing/2014/main" val="2883585526"/>
                  </a:ext>
                </a:extLst>
              </a:tr>
              <a:tr h="377813">
                <a:tc>
                  <a:txBody>
                    <a:bodyPr/>
                    <a:lstStyle/>
                    <a:p>
                      <a:pPr algn="ctr"/>
                      <a:r>
                        <a:rPr lang="en-US" sz="1000" b="1">
                          <a:latin typeface="Montserrat"/>
                        </a:rPr>
                        <a:t>Core HR</a:t>
                      </a:r>
                    </a:p>
                  </a:txBody>
                  <a:tcPr>
                    <a:solidFill>
                      <a:schemeClr val="bg1"/>
                    </a:solidFill>
                  </a:tcPr>
                </a:tc>
                <a:tc>
                  <a:txBody>
                    <a:bodyPr/>
                    <a:lstStyle/>
                    <a:p>
                      <a:r>
                        <a:rPr lang="en-US" sz="900">
                          <a:latin typeface="Montserrat" panose="00000500000000000000" pitchFamily="2" charset="0"/>
                        </a:rPr>
                        <a:t>Using PeopleSoft HCM and pulling data from emails. Employee data for various entities is stored across various systems. </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a:latin typeface="Montserrat" panose="00000500000000000000" pitchFamily="2" charset="0"/>
                        </a:rPr>
                        <a:t>This is the support structure for all HCM modules and employee data. </a:t>
                      </a:r>
                      <a:r>
                        <a:rPr lang="en-US" sz="900" b="0" i="0" u="none" strike="noStrike" cap="none">
                          <a:solidFill>
                            <a:srgbClr val="000000"/>
                          </a:solidFill>
                          <a:latin typeface="Montserrat" panose="00000500000000000000" pitchFamily="2" charset="0"/>
                          <a:cs typeface="Arial"/>
                          <a:sym typeface="Arial"/>
                        </a:rPr>
                        <a:t>New business processes </a:t>
                      </a:r>
                      <a:r>
                        <a:rPr lang="en-US" sz="900" b="1" i="0" u="none" strike="noStrike" cap="none">
                          <a:solidFill>
                            <a:srgbClr val="000000"/>
                          </a:solidFill>
                          <a:latin typeface="Montserrat" panose="00000500000000000000" pitchFamily="2" charset="0"/>
                          <a:cs typeface="Arial"/>
                          <a:sym typeface="Arial"/>
                        </a:rPr>
                        <a:t>enhance the overall user experience</a:t>
                      </a:r>
                      <a:r>
                        <a:rPr lang="en-US" sz="900" b="0" i="0" u="none" strike="noStrike" cap="none">
                          <a:solidFill>
                            <a:srgbClr val="000000"/>
                          </a:solidFill>
                          <a:latin typeface="Montserrat" panose="00000500000000000000" pitchFamily="2" charset="0"/>
                          <a:cs typeface="Arial"/>
                          <a:sym typeface="Arial"/>
                        </a:rPr>
                        <a:t>.  State (</a:t>
                      </a:r>
                      <a:r>
                        <a:rPr lang="en-US" sz="900" b="0" i="0" u="none" strike="noStrike" kern="1200" baseline="0" noProof="0">
                          <a:solidFill>
                            <a:srgbClr val="000000"/>
                          </a:solidFill>
                          <a:latin typeface="Montserrat"/>
                        </a:rPr>
                        <a:t>University, Hospital, LISVH) and RF employee data will be housed in one </a:t>
                      </a:r>
                      <a:r>
                        <a:rPr lang="en-US" sz="900" b="1" i="0" u="none" strike="noStrike" kern="1200" baseline="0" noProof="0">
                          <a:solidFill>
                            <a:srgbClr val="000000"/>
                          </a:solidFill>
                          <a:latin typeface="Montserrat"/>
                        </a:rPr>
                        <a:t>unified platform</a:t>
                      </a:r>
                      <a:r>
                        <a:rPr lang="en-US" sz="900" b="0" i="0" u="none" strike="noStrike" kern="1200" baseline="0" noProof="0">
                          <a:solidFill>
                            <a:srgbClr val="000000"/>
                          </a:solidFill>
                          <a:latin typeface="Montserrat"/>
                        </a:rPr>
                        <a:t>. </a:t>
                      </a:r>
                      <a:endParaRPr lang="en-US" sz="900" b="0" i="0" u="none" strike="noStrike" cap="none">
                        <a:solidFill>
                          <a:srgbClr val="000000"/>
                        </a:solidFill>
                        <a:latin typeface="Montserrat" panose="00000500000000000000" pitchFamily="2"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900" b="0" i="0" u="none" strike="noStrike" cap="none">
                        <a:solidFill>
                          <a:srgbClr val="000000"/>
                        </a:solidFill>
                        <a:latin typeface="Montserrat" panose="00000500000000000000" pitchFamily="2"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a:latin typeface="Montserrat" panose="00000500000000000000" pitchFamily="2" charset="0"/>
                        </a:rPr>
                        <a:t>Standard </a:t>
                      </a:r>
                      <a:r>
                        <a:rPr lang="en-US" sz="900" b="1">
                          <a:latin typeface="Montserrat" panose="00000500000000000000" pitchFamily="2" charset="0"/>
                        </a:rPr>
                        <a:t>level of approvals (3) </a:t>
                      </a:r>
                      <a:r>
                        <a:rPr lang="en-US" sz="900">
                          <a:latin typeface="Montserrat" panose="00000500000000000000" pitchFamily="2" charset="0"/>
                        </a:rPr>
                        <a:t>across all HR processes will reduce the time it takes to complete transactions</a:t>
                      </a:r>
                      <a:r>
                        <a:rPr lang="en-US" sz="900" b="0" i="0" u="none" strike="noStrike" cap="none">
                          <a:solidFill>
                            <a:srgbClr val="000000"/>
                          </a:solidFill>
                          <a:latin typeface="Montserrat" panose="00000500000000000000" pitchFamily="2"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900" b="0" i="0" u="none" strike="noStrike" cap="none">
                        <a:solidFill>
                          <a:srgbClr val="000000"/>
                        </a:solidFill>
                        <a:latin typeface="Montserrat" panose="00000500000000000000" pitchFamily="2"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1" i="0" u="none" strike="noStrike" kern="1200" baseline="0" noProof="0">
                          <a:solidFill>
                            <a:srgbClr val="000000"/>
                          </a:solidFill>
                          <a:latin typeface="Montserrat"/>
                        </a:rPr>
                        <a:t>Multiple assignment employment model </a:t>
                      </a:r>
                      <a:r>
                        <a:rPr lang="en-US" sz="900" b="0" i="0" u="none" strike="noStrike" kern="1200" baseline="0" noProof="0">
                          <a:solidFill>
                            <a:srgbClr val="000000"/>
                          </a:solidFill>
                          <a:latin typeface="Montserrat"/>
                        </a:rPr>
                        <a:t>will accommodate specific scenarios for additional duties and pay elements.</a:t>
                      </a:r>
                    </a:p>
                    <a:p>
                      <a:endParaRPr lang="en-US" sz="900" b="0" i="0" u="none" strike="noStrike" cap="none">
                        <a:solidFill>
                          <a:srgbClr val="000000"/>
                        </a:solidFill>
                        <a:latin typeface="Montserrat" panose="00000500000000000000" pitchFamily="2" charset="0"/>
                        <a:cs typeface="Arial"/>
                        <a:sym typeface="Arial"/>
                      </a:endParaRPr>
                    </a:p>
                    <a:p>
                      <a:r>
                        <a:rPr lang="en-US" sz="900" b="1" i="0" u="none" strike="noStrike" cap="none">
                          <a:solidFill>
                            <a:srgbClr val="000000"/>
                          </a:solidFill>
                          <a:latin typeface="Montserrat" panose="00000500000000000000" pitchFamily="2" charset="0"/>
                          <a:cs typeface="Arial"/>
                          <a:sym typeface="Arial"/>
                        </a:rPr>
                        <a:t>Accountability</a:t>
                      </a:r>
                      <a:r>
                        <a:rPr lang="en-US" sz="900" b="0" i="0" u="none" strike="noStrike" cap="none">
                          <a:solidFill>
                            <a:srgbClr val="000000"/>
                          </a:solidFill>
                          <a:latin typeface="Montserrat" panose="00000500000000000000" pitchFamily="2" charset="0"/>
                          <a:cs typeface="Arial"/>
                          <a:sym typeface="Arial"/>
                        </a:rPr>
                        <a:t>: better </a:t>
                      </a:r>
                      <a:r>
                        <a:rPr lang="en-US" sz="900" b="1" i="0" u="none" strike="noStrike" cap="none">
                          <a:solidFill>
                            <a:srgbClr val="000000"/>
                          </a:solidFill>
                          <a:latin typeface="Montserrat" panose="00000500000000000000" pitchFamily="2" charset="0"/>
                          <a:cs typeface="Arial"/>
                          <a:sym typeface="Arial"/>
                        </a:rPr>
                        <a:t>visibility into the workflow </a:t>
                      </a:r>
                      <a:r>
                        <a:rPr lang="en-US" sz="900" b="0" i="0" u="none" strike="noStrike" cap="none">
                          <a:solidFill>
                            <a:srgbClr val="000000"/>
                          </a:solidFill>
                          <a:latin typeface="Montserrat" panose="00000500000000000000" pitchFamily="2" charset="0"/>
                          <a:cs typeface="Arial"/>
                          <a:sym typeface="Arial"/>
                        </a:rPr>
                        <a:t>(who needs to take action). </a:t>
                      </a:r>
                    </a:p>
                    <a:p>
                      <a:endParaRPr lang="en-US" sz="900">
                        <a:latin typeface="Montserrat"/>
                      </a:endParaRPr>
                    </a:p>
                    <a:p>
                      <a:pPr lvl="0">
                        <a:buNone/>
                      </a:pPr>
                      <a:r>
                        <a:rPr lang="en-US" sz="900" b="0" i="0" u="none" strike="noStrike" cap="none">
                          <a:solidFill>
                            <a:srgbClr val="000000"/>
                          </a:solidFill>
                          <a:latin typeface="Montserrat" panose="00000500000000000000" pitchFamily="2" charset="0"/>
                          <a:cs typeface="Arial"/>
                          <a:sym typeface="Arial"/>
                        </a:rPr>
                        <a:t>The Position Synchronization feature will allow assignment fields to be pulled directly from the  setup, eliminating duplicate entry and discrepancies with external systems. </a:t>
                      </a:r>
                    </a:p>
                  </a:txBody>
                  <a:tcPr>
                    <a:solidFill>
                      <a:schemeClr val="bg1"/>
                    </a:solidFill>
                  </a:tcPr>
                </a:tc>
                <a:extLst>
                  <a:ext uri="{0D108BD9-81ED-4DB2-BD59-A6C34878D82A}">
                    <a16:rowId xmlns:a16="http://schemas.microsoft.com/office/drawing/2014/main" val="887099646"/>
                  </a:ext>
                </a:extLst>
              </a:tr>
              <a:tr h="370840">
                <a:tc>
                  <a:txBody>
                    <a:bodyPr/>
                    <a:lstStyle/>
                    <a:p>
                      <a:pPr algn="ctr"/>
                      <a:r>
                        <a:rPr lang="en-US" sz="800" b="1">
                          <a:latin typeface="Montserrat"/>
                        </a:rPr>
                        <a:t>Recruiting &amp; Onboarding</a:t>
                      </a:r>
                    </a:p>
                  </a:txBody>
                  <a:tcPr>
                    <a:solidFill>
                      <a:schemeClr val="bg1"/>
                    </a:solidFill>
                  </a:tcPr>
                </a:tc>
                <a:tc>
                  <a:txBody>
                    <a:bodyPr/>
                    <a:lstStyle/>
                    <a:p>
                      <a:r>
                        <a:rPr lang="en-US" sz="900" b="1" i="0" u="none" strike="noStrike" cap="none">
                          <a:solidFill>
                            <a:srgbClr val="000000"/>
                          </a:solidFill>
                          <a:effectLst/>
                          <a:latin typeface="Montserrat"/>
                          <a:ea typeface="Arial"/>
                          <a:cs typeface="Arial"/>
                          <a:sym typeface="Arial"/>
                        </a:rPr>
                        <a:t>F</a:t>
                      </a:r>
                      <a:r>
                        <a:rPr lang="en-US" sz="900" b="1" i="0" u="none" strike="noStrike" cap="none">
                          <a:solidFill>
                            <a:srgbClr val="000000"/>
                          </a:solidFill>
                          <a:latin typeface="Montserrat"/>
                          <a:ea typeface="Arial"/>
                          <a:cs typeface="Arial"/>
                          <a:sym typeface="Arial"/>
                        </a:rPr>
                        <a:t>aculty:</a:t>
                      </a:r>
                      <a:br>
                        <a:rPr lang="en-US" sz="900" b="0" i="0" u="none" strike="noStrike" cap="none">
                          <a:solidFill>
                            <a:srgbClr val="000000"/>
                          </a:solidFill>
                          <a:latin typeface="Montserrat"/>
                          <a:ea typeface="Arial"/>
                          <a:cs typeface="Arial"/>
                          <a:sym typeface="Arial"/>
                        </a:rPr>
                      </a:br>
                      <a:r>
                        <a:rPr lang="en-US" sz="900" b="0" i="0" u="none" strike="noStrike" cap="none">
                          <a:solidFill>
                            <a:srgbClr val="000000"/>
                          </a:solidFill>
                          <a:latin typeface="Montserrat"/>
                          <a:ea typeface="Arial"/>
                          <a:cs typeface="Arial"/>
                          <a:sym typeface="Arial"/>
                        </a:rPr>
                        <a:t>Interfolio is utilized for recruitment; onboarding is paper based (manual entry into PeopleSoft.)</a:t>
                      </a:r>
                      <a:br>
                        <a:rPr lang="en-US" sz="900" b="0" i="0" u="none" strike="noStrike" cap="none">
                          <a:solidFill>
                            <a:srgbClr val="000000"/>
                          </a:solidFill>
                          <a:latin typeface="Montserrat"/>
                          <a:ea typeface="Arial"/>
                          <a:cs typeface="Arial"/>
                          <a:sym typeface="Arial"/>
                        </a:rPr>
                      </a:br>
                      <a:r>
                        <a:rPr lang="en-US" sz="900" b="0" i="0" u="none" strike="noStrike" cap="none">
                          <a:solidFill>
                            <a:srgbClr val="000000"/>
                          </a:solidFill>
                          <a:latin typeface="Montserrat"/>
                          <a:ea typeface="Arial"/>
                          <a:cs typeface="Arial"/>
                          <a:sym typeface="Arial"/>
                        </a:rPr>
                        <a:t>Graduate Student </a:t>
                      </a:r>
                      <a:r>
                        <a:rPr lang="en-US" sz="900" b="1" i="0" u="none" strike="noStrike" cap="none">
                          <a:solidFill>
                            <a:srgbClr val="000000"/>
                          </a:solidFill>
                          <a:latin typeface="Montserrat"/>
                          <a:ea typeface="Arial"/>
                          <a:cs typeface="Arial"/>
                          <a:sym typeface="Arial"/>
                        </a:rPr>
                        <a:t>Employees:</a:t>
                      </a:r>
                      <a:br>
                        <a:rPr lang="en-US" sz="900" b="0" i="0" u="none" strike="noStrike" cap="none">
                          <a:solidFill>
                            <a:srgbClr val="000000"/>
                          </a:solidFill>
                          <a:latin typeface="Montserrat"/>
                          <a:ea typeface="Arial"/>
                          <a:cs typeface="Arial"/>
                          <a:sym typeface="Arial"/>
                        </a:rPr>
                      </a:br>
                      <a:r>
                        <a:rPr lang="en-US" sz="900" b="0" i="0" u="none" strike="noStrike" cap="none">
                          <a:solidFill>
                            <a:srgbClr val="000000"/>
                          </a:solidFill>
                          <a:latin typeface="Montserrat"/>
                          <a:ea typeface="Arial"/>
                          <a:cs typeface="Arial"/>
                          <a:sym typeface="Arial"/>
                        </a:rPr>
                        <a:t>Onboarding is via DocuSign; manual entry into PeopleSoft.</a:t>
                      </a:r>
                      <a:br>
                        <a:rPr lang="en-US" sz="900" b="0" i="0" u="none" strike="noStrike" cap="none">
                          <a:solidFill>
                            <a:srgbClr val="000000"/>
                          </a:solidFill>
                          <a:latin typeface="Montserrat"/>
                          <a:ea typeface="Arial"/>
                          <a:cs typeface="Arial"/>
                          <a:sym typeface="Arial"/>
                        </a:rPr>
                      </a:br>
                      <a:r>
                        <a:rPr lang="en-US" sz="900" b="1" i="0" u="none" strike="noStrike" cap="none">
                          <a:solidFill>
                            <a:srgbClr val="000000"/>
                          </a:solidFill>
                          <a:latin typeface="Montserrat"/>
                          <a:ea typeface="Arial"/>
                          <a:cs typeface="Arial"/>
                          <a:sym typeface="Arial"/>
                        </a:rPr>
                        <a:t>Staff:</a:t>
                      </a:r>
                      <a:r>
                        <a:rPr lang="en-US" sz="900" b="0" i="0" u="none" strike="noStrike" cap="none">
                          <a:solidFill>
                            <a:srgbClr val="000000"/>
                          </a:solidFill>
                          <a:latin typeface="Montserrat"/>
                          <a:ea typeface="Arial"/>
                          <a:cs typeface="Arial"/>
                          <a:sym typeface="Arial"/>
                        </a:rPr>
                        <a:t> Recruitment &amp; Onboarding occur in Taleo with data integration into PeopleSoft.</a:t>
                      </a:r>
                      <a:r>
                        <a:rPr lang="en-US" sz="900" b="0" i="0" u="none" strike="noStrike" cap="none">
                          <a:solidFill>
                            <a:srgbClr val="000000"/>
                          </a:solidFill>
                          <a:latin typeface="Montserrat"/>
                          <a:ea typeface="Arial"/>
                          <a:cs typeface="Arial"/>
                        </a:rPr>
                        <a:t> </a:t>
                      </a:r>
                      <a:endParaRPr lang="en-US" sz="900" b="0" i="0" u="none" strike="noStrike" cap="none">
                        <a:solidFill>
                          <a:srgbClr val="000000"/>
                        </a:solidFill>
                        <a:latin typeface="Montserrat" panose="00000500000000000000" pitchFamily="2" charset="0"/>
                        <a:ea typeface="Arial"/>
                        <a:cs typeface="Arial"/>
                        <a:sym typeface="Arial"/>
                      </a:endParaRPr>
                    </a:p>
                  </a:txBody>
                  <a:tcPr>
                    <a:solidFill>
                      <a:schemeClr val="bg1"/>
                    </a:solidFill>
                  </a:tcPr>
                </a:tc>
                <a:tc>
                  <a:txBody>
                    <a:bodyPr/>
                    <a:lstStyle/>
                    <a:p>
                      <a:r>
                        <a:rPr lang="en-US" sz="900" b="1">
                          <a:latin typeface="Montserrat" panose="00000500000000000000" pitchFamily="2" charset="0"/>
                        </a:rPr>
                        <a:t>Consistency </a:t>
                      </a:r>
                      <a:r>
                        <a:rPr lang="en-US" sz="900">
                          <a:latin typeface="Montserrat" panose="00000500000000000000" pitchFamily="2" charset="0"/>
                        </a:rPr>
                        <a:t>of onboarding processes across Stony Brook entities and departments. Standardization of recruiting procedures for staff (excluding Faculty recruitment). </a:t>
                      </a:r>
                    </a:p>
                    <a:p>
                      <a:r>
                        <a:rPr lang="en-US" sz="900">
                          <a:latin typeface="Montserrat"/>
                        </a:rPr>
                        <a:t>Seamless recruiting and </a:t>
                      </a:r>
                      <a:r>
                        <a:rPr lang="en-US" sz="900" b="1">
                          <a:latin typeface="Montserrat"/>
                        </a:rPr>
                        <a:t>applicant tracking </a:t>
                      </a:r>
                      <a:r>
                        <a:rPr lang="en-US" sz="900">
                          <a:latin typeface="Montserrat"/>
                        </a:rPr>
                        <a:t>(instead of having items via e-mail, pdf forms, and items in Taleo or DocuSign). </a:t>
                      </a:r>
                      <a:r>
                        <a:rPr lang="en-US" sz="900" b="0" i="0" u="none" strike="noStrike" kern="1200" baseline="0" noProof="0">
                          <a:solidFill>
                            <a:srgbClr val="000000"/>
                          </a:solidFill>
                          <a:latin typeface="Montserrat"/>
                        </a:rPr>
                        <a:t>Having an </a:t>
                      </a:r>
                      <a:r>
                        <a:rPr lang="en-US" sz="900" b="1" i="0" u="none" strike="noStrike" kern="1200" baseline="0" noProof="0">
                          <a:solidFill>
                            <a:srgbClr val="000000"/>
                          </a:solidFill>
                          <a:latin typeface="Montserrat"/>
                        </a:rPr>
                        <a:t>all-in-one system </a:t>
                      </a:r>
                      <a:r>
                        <a:rPr lang="en-US" sz="900" b="0" i="0" u="none" strike="noStrike" kern="1200" baseline="0" noProof="0">
                          <a:solidFill>
                            <a:srgbClr val="000000"/>
                          </a:solidFill>
                          <a:latin typeface="Montserrat"/>
                        </a:rPr>
                        <a:t>(data flows from ORC to Core HR).</a:t>
                      </a:r>
                      <a:endParaRPr lang="en-US" sz="900">
                        <a:latin typeface="Montserrat"/>
                      </a:endParaRPr>
                    </a:p>
                    <a:p>
                      <a:r>
                        <a:rPr lang="en-US" sz="900">
                          <a:latin typeface="Montserrat"/>
                        </a:rPr>
                        <a:t> </a:t>
                      </a:r>
                    </a:p>
                    <a:p>
                      <a:r>
                        <a:rPr lang="en-US" sz="900" b="1">
                          <a:latin typeface="Montserrat"/>
                        </a:rPr>
                        <a:t>End-to-end process in Oracle Recruiting Cloud for staff</a:t>
                      </a:r>
                      <a:r>
                        <a:rPr lang="en-US" sz="900">
                          <a:latin typeface="Montserrat"/>
                        </a:rPr>
                        <a:t>. Expediting candidates to new hires, eliminating manual entry (less risk of human error).</a:t>
                      </a:r>
                      <a:endParaRPr lang="en-US" sz="900" b="1">
                        <a:latin typeface="Montserrat"/>
                      </a:endParaRPr>
                    </a:p>
                    <a:p>
                      <a:endParaRPr lang="en-US" sz="900" b="1">
                        <a:latin typeface="Montserrat" panose="00000500000000000000" pitchFamily="2" charset="0"/>
                      </a:endParaRPr>
                    </a:p>
                    <a:p>
                      <a:r>
                        <a:rPr lang="en-US" sz="900" b="1">
                          <a:latin typeface="Montserrat" panose="00000500000000000000" pitchFamily="2" charset="0"/>
                        </a:rPr>
                        <a:t>Standardized </a:t>
                      </a:r>
                      <a:r>
                        <a:rPr lang="en-US" sz="900">
                          <a:latin typeface="Montserrat" panose="00000500000000000000" pitchFamily="2" charset="0"/>
                        </a:rPr>
                        <a:t>offer letter &amp; acceptance processes </a:t>
                      </a:r>
                      <a:r>
                        <a:rPr lang="en-US" sz="900" b="0" i="0" u="none" strike="noStrike" cap="none">
                          <a:solidFill>
                            <a:srgbClr val="000000"/>
                          </a:solidFill>
                          <a:latin typeface="Montserrat" panose="00000500000000000000" pitchFamily="2" charset="0"/>
                          <a:ea typeface="Arial"/>
                          <a:cs typeface="Arial"/>
                          <a:sym typeface="Arial"/>
                        </a:rPr>
                        <a:t>for all ensures a consistent electronic delivery and transparency.</a:t>
                      </a:r>
                      <a:r>
                        <a:rPr lang="en-US" sz="900">
                          <a:latin typeface="Montserrat" panose="00000500000000000000" pitchFamily="2" charset="0"/>
                        </a:rPr>
                        <a:t> </a:t>
                      </a:r>
                    </a:p>
                    <a:p>
                      <a:r>
                        <a:rPr lang="en-US" sz="900">
                          <a:latin typeface="Montserrat" panose="00000500000000000000" pitchFamily="2" charset="0"/>
                        </a:rPr>
                        <a:t> </a:t>
                      </a:r>
                    </a:p>
                    <a:p>
                      <a:r>
                        <a:rPr lang="en-US" sz="900" b="0" i="0" u="none" strike="noStrike" cap="none">
                          <a:solidFill>
                            <a:srgbClr val="000000"/>
                          </a:solidFill>
                          <a:latin typeface="Montserrat" panose="00000500000000000000" pitchFamily="2" charset="0"/>
                          <a:cs typeface="Arial"/>
                          <a:sym typeface="Arial"/>
                        </a:rPr>
                        <a:t>Pre-employment check process for Faculty and Staff will be delivered in a seamless manner. Ability to leverage RMI &amp; </a:t>
                      </a:r>
                      <a:r>
                        <a:rPr lang="en-US" sz="900" b="1" i="0" u="none" strike="noStrike" cap="none">
                          <a:solidFill>
                            <a:srgbClr val="000000"/>
                          </a:solidFill>
                          <a:latin typeface="Montserrat" panose="00000500000000000000" pitchFamily="2" charset="0"/>
                          <a:cs typeface="Arial"/>
                          <a:sym typeface="Arial"/>
                        </a:rPr>
                        <a:t>Journeys</a:t>
                      </a:r>
                      <a:r>
                        <a:rPr lang="en-US" sz="900" b="0" i="0" u="none" strike="noStrike" cap="none">
                          <a:solidFill>
                            <a:srgbClr val="000000"/>
                          </a:solidFill>
                          <a:latin typeface="Montserrat" panose="00000500000000000000" pitchFamily="2" charset="0"/>
                          <a:cs typeface="Arial"/>
                          <a:sym typeface="Arial"/>
                        </a:rPr>
                        <a:t> to ensure candidates complete all their required tasks.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0" i="0" u="none" strike="noStrike" kern="1200" baseline="0" noProof="0">
                          <a:solidFill>
                            <a:srgbClr val="000000"/>
                          </a:solidFill>
                          <a:latin typeface="Montserrat"/>
                        </a:rPr>
                        <a:t>Recruiters will no longer use the current requisition templates.</a:t>
                      </a:r>
                    </a:p>
                  </a:txBody>
                  <a:tcPr>
                    <a:solidFill>
                      <a:schemeClr val="bg1"/>
                    </a:solidFill>
                  </a:tcPr>
                </a:tc>
                <a:extLst>
                  <a:ext uri="{0D108BD9-81ED-4DB2-BD59-A6C34878D82A}">
                    <a16:rowId xmlns:a16="http://schemas.microsoft.com/office/drawing/2014/main" val="4234998192"/>
                  </a:ext>
                </a:extLst>
              </a:tr>
            </a:tbl>
          </a:graphicData>
        </a:graphic>
      </p:graphicFrame>
    </p:spTree>
    <p:extLst>
      <p:ext uri="{BB962C8B-B14F-4D97-AF65-F5344CB8AC3E}">
        <p14:creationId xmlns:p14="http://schemas.microsoft.com/office/powerpoint/2010/main" val="21304789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title" idx="4294967295"/>
          </p:nvPr>
        </p:nvSpPr>
        <p:spPr>
          <a:xfrm>
            <a:off x="317295" y="117945"/>
            <a:ext cx="7953375" cy="3825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chemeClr val="bg2"/>
                </a:solidFill>
                <a:effectLst/>
                <a:uLnTx/>
                <a:uFillTx/>
                <a:latin typeface="Montserrat ExtraBold" panose="00000900000000000000" pitchFamily="2" charset="0"/>
                <a:ea typeface="Arial"/>
                <a:cs typeface="Arial"/>
                <a:sym typeface="Arial"/>
              </a:rPr>
              <a:t>Human Capital Management Trends</a:t>
            </a:r>
          </a:p>
        </p:txBody>
      </p:sp>
      <p:graphicFrame>
        <p:nvGraphicFramePr>
          <p:cNvPr id="20" name="Table 24">
            <a:extLst>
              <a:ext uri="{FF2B5EF4-FFF2-40B4-BE49-F238E27FC236}">
                <a16:creationId xmlns:a16="http://schemas.microsoft.com/office/drawing/2014/main" id="{7CDEBBC6-1695-154C-C429-3A1F969D1415}"/>
              </a:ext>
            </a:extLst>
          </p:cNvPr>
          <p:cNvGraphicFramePr>
            <a:graphicFrameLocks noGrp="1"/>
          </p:cNvGraphicFramePr>
          <p:nvPr>
            <p:extLst>
              <p:ext uri="{D42A27DB-BD31-4B8C-83A1-F6EECF244321}">
                <p14:modId xmlns:p14="http://schemas.microsoft.com/office/powerpoint/2010/main" val="574044763"/>
              </p:ext>
            </p:extLst>
          </p:nvPr>
        </p:nvGraphicFramePr>
        <p:xfrm>
          <a:off x="265415" y="652229"/>
          <a:ext cx="8677548" cy="3860800"/>
        </p:xfrm>
        <a:graphic>
          <a:graphicData uri="http://schemas.openxmlformats.org/drawingml/2006/table">
            <a:tbl>
              <a:tblPr firstRow="1" bandRow="1"/>
              <a:tblGrid>
                <a:gridCol w="1141986">
                  <a:extLst>
                    <a:ext uri="{9D8B030D-6E8A-4147-A177-3AD203B41FA5}">
                      <a16:colId xmlns:a16="http://schemas.microsoft.com/office/drawing/2014/main" val="3018183331"/>
                    </a:ext>
                  </a:extLst>
                </a:gridCol>
                <a:gridCol w="1835153">
                  <a:extLst>
                    <a:ext uri="{9D8B030D-6E8A-4147-A177-3AD203B41FA5}">
                      <a16:colId xmlns:a16="http://schemas.microsoft.com/office/drawing/2014/main" val="3188247842"/>
                    </a:ext>
                  </a:extLst>
                </a:gridCol>
                <a:gridCol w="5700409">
                  <a:extLst>
                    <a:ext uri="{9D8B030D-6E8A-4147-A177-3AD203B41FA5}">
                      <a16:colId xmlns:a16="http://schemas.microsoft.com/office/drawing/2014/main" val="666233791"/>
                    </a:ext>
                  </a:extLst>
                </a:gridCol>
              </a:tblGrid>
              <a:tr h="370840">
                <a:tc>
                  <a:txBody>
                    <a:bodyPr/>
                    <a:lstStyle/>
                    <a:p>
                      <a:pPr algn="ctr"/>
                      <a:endParaRPr lang="en-US" sz="1000" b="1">
                        <a:latin typeface="Montserrat" panose="00000500000000000000" pitchFamily="2" charset="0"/>
                      </a:endParaRPr>
                    </a:p>
                  </a:txBody>
                  <a:tcPr/>
                </a:tc>
                <a:tc>
                  <a:txBody>
                    <a:bodyPr/>
                    <a:lstStyle/>
                    <a:p>
                      <a:r>
                        <a:rPr lang="en-US" sz="1000" b="1">
                          <a:solidFill>
                            <a:schemeClr val="bg1"/>
                          </a:solidFill>
                          <a:latin typeface="Montserrat" panose="00000500000000000000" pitchFamily="2" charset="0"/>
                        </a:rPr>
                        <a:t>Current state</a:t>
                      </a:r>
                    </a:p>
                  </a:txBody>
                  <a:tcPr>
                    <a:solidFill>
                      <a:schemeClr val="bg2"/>
                    </a:solidFill>
                  </a:tcPr>
                </a:tc>
                <a:tc>
                  <a:txBody>
                    <a:bodyPr/>
                    <a:lstStyle/>
                    <a:p>
                      <a:r>
                        <a:rPr lang="en-US" sz="1000" b="1">
                          <a:solidFill>
                            <a:schemeClr val="bg1"/>
                          </a:solidFill>
                          <a:latin typeface="Montserrat" panose="00000500000000000000" pitchFamily="2" charset="0"/>
                        </a:rPr>
                        <a:t>Future state</a:t>
                      </a:r>
                    </a:p>
                  </a:txBody>
                  <a:tcPr>
                    <a:solidFill>
                      <a:schemeClr val="bg2"/>
                    </a:solidFill>
                  </a:tcPr>
                </a:tc>
                <a:extLst>
                  <a:ext uri="{0D108BD9-81ED-4DB2-BD59-A6C34878D82A}">
                    <a16:rowId xmlns:a16="http://schemas.microsoft.com/office/drawing/2014/main" val="4156396382"/>
                  </a:ext>
                </a:extLst>
              </a:tr>
              <a:tr h="370840">
                <a:tc>
                  <a:txBody>
                    <a:bodyPr/>
                    <a:lstStyle/>
                    <a:p>
                      <a:pPr algn="ctr"/>
                      <a:r>
                        <a:rPr lang="en-US" sz="1000" b="1">
                          <a:latin typeface="Montserrat" panose="00000500000000000000" pitchFamily="2" charset="0"/>
                        </a:rPr>
                        <a:t>Analytics</a:t>
                      </a:r>
                    </a:p>
                  </a:txBody>
                  <a:tcPr/>
                </a:tc>
                <a:tc>
                  <a:txBody>
                    <a:bodyPr/>
                    <a:lstStyle/>
                    <a:p>
                      <a:r>
                        <a:rPr lang="en-US" sz="900">
                          <a:latin typeface="Montserrat" panose="00000500000000000000" pitchFamily="2" charset="0"/>
                        </a:rPr>
                        <a:t>Multiple sources for reports.</a:t>
                      </a:r>
                    </a:p>
                  </a:txBody>
                  <a:tcPr>
                    <a:solidFill>
                      <a:schemeClr val="bg1"/>
                    </a:solidFill>
                  </a:tcPr>
                </a:tc>
                <a:tc>
                  <a:txBody>
                    <a:bodyPr/>
                    <a:lstStyle/>
                    <a:p>
                      <a:r>
                        <a:rPr lang="en-US" sz="1000">
                          <a:latin typeface="Montserrat" panose="00000500000000000000" pitchFamily="2" charset="0"/>
                        </a:rPr>
                        <a:t>Leveraging system functionality with the ability to consume data from a </a:t>
                      </a:r>
                      <a:r>
                        <a:rPr lang="en-US" sz="1000" b="1">
                          <a:latin typeface="Montserrat" panose="00000500000000000000" pitchFamily="2" charset="0"/>
                        </a:rPr>
                        <a:t>single source of truth</a:t>
                      </a:r>
                      <a:r>
                        <a:rPr lang="en-US" sz="1000">
                          <a:latin typeface="Montserrat" panose="00000500000000000000" pitchFamily="2" charset="0"/>
                        </a:rPr>
                        <a:t>. It allows users </a:t>
                      </a:r>
                      <a:r>
                        <a:rPr lang="en-US" sz="1000" b="1">
                          <a:latin typeface="Montserrat" panose="00000500000000000000" pitchFamily="2" charset="0"/>
                        </a:rPr>
                        <a:t>to create ad-hoc reports </a:t>
                      </a:r>
                      <a:r>
                        <a:rPr lang="en-US" sz="1000">
                          <a:latin typeface="Montserrat" panose="00000500000000000000" pitchFamily="2" charset="0"/>
                        </a:rPr>
                        <a:t>(tailored to the user’s parameters) that can be shared and inherits security from the user role.</a:t>
                      </a:r>
                    </a:p>
                    <a:p>
                      <a:endParaRPr lang="en-US" sz="1000">
                        <a:latin typeface="Montserrat" panose="00000500000000000000" pitchFamily="2" charset="0"/>
                      </a:endParaRPr>
                    </a:p>
                    <a:p>
                      <a:r>
                        <a:rPr lang="en-US" sz="1000">
                          <a:latin typeface="Montserrat" panose="00000500000000000000" pitchFamily="2" charset="0"/>
                        </a:rPr>
                        <a:t>Ability </a:t>
                      </a:r>
                      <a:r>
                        <a:rPr lang="en-US" sz="1000" b="1">
                          <a:latin typeface="Montserrat" panose="00000500000000000000" pitchFamily="2" charset="0"/>
                        </a:rPr>
                        <a:t>to leverage hundreds of “seeded” (out-of-the-box) reports, which can be delivered on a scheduled basis</a:t>
                      </a:r>
                      <a:r>
                        <a:rPr lang="en-US" sz="1000">
                          <a:latin typeface="Montserrat" panose="00000500000000000000" pitchFamily="2" charset="0"/>
                        </a:rPr>
                        <a:t>. </a:t>
                      </a:r>
                    </a:p>
                  </a:txBody>
                  <a:tcPr>
                    <a:solidFill>
                      <a:schemeClr val="bg1"/>
                    </a:solidFill>
                  </a:tcPr>
                </a:tc>
                <a:extLst>
                  <a:ext uri="{0D108BD9-81ED-4DB2-BD59-A6C34878D82A}">
                    <a16:rowId xmlns:a16="http://schemas.microsoft.com/office/drawing/2014/main" val="3651964784"/>
                  </a:ext>
                </a:extLst>
              </a:tr>
              <a:tr h="370840">
                <a:tc>
                  <a:txBody>
                    <a:bodyPr/>
                    <a:lstStyle/>
                    <a:p>
                      <a:pPr algn="ctr"/>
                      <a:r>
                        <a:rPr lang="en-US" sz="1000" b="1">
                          <a:latin typeface="Montserrat" panose="00000500000000000000" pitchFamily="2" charset="0"/>
                        </a:rPr>
                        <a:t>Employee Self-service</a:t>
                      </a:r>
                    </a:p>
                  </a:txBody>
                  <a:tcPr/>
                </a:tc>
                <a:tc>
                  <a:txBody>
                    <a:bodyPr/>
                    <a:lstStyle/>
                    <a:p>
                      <a:r>
                        <a:rPr lang="en-US" sz="900">
                          <a:latin typeface="Montserrat"/>
                        </a:rPr>
                        <a:t>E-mail exchanges with HR Administrators. Manual entry of employee details, which has margin for errors.</a:t>
                      </a:r>
                    </a:p>
                  </a:txBody>
                  <a:tcPr>
                    <a:solidFill>
                      <a:schemeClr val="bg1"/>
                    </a:solidFill>
                  </a:tcPr>
                </a:tc>
                <a:tc>
                  <a:txBody>
                    <a:bodyPr/>
                    <a:lstStyle/>
                    <a:p>
                      <a:r>
                        <a:rPr lang="en-US" sz="1000" b="1">
                          <a:latin typeface="Montserrat"/>
                        </a:rPr>
                        <a:t>Empowering employees to initiate changes to their personal record. </a:t>
                      </a:r>
                      <a:r>
                        <a:rPr lang="en-US" sz="1000">
                          <a:latin typeface="Montserrat"/>
                        </a:rPr>
                        <a:t>Employees can own and manage their data through an intuitive interface</a:t>
                      </a:r>
                      <a:r>
                        <a:rPr lang="en-US" sz="1000" strike="noStrike">
                          <a:latin typeface="Montserrat"/>
                        </a:rPr>
                        <a:t> and </a:t>
                      </a:r>
                      <a:r>
                        <a:rPr lang="en-US" sz="1000">
                          <a:latin typeface="Montserrat"/>
                        </a:rPr>
                        <a:t>track the status of their requests. Employees will see their person profile, which includes their skills and qualifications. </a:t>
                      </a:r>
                    </a:p>
                    <a:p>
                      <a:endParaRPr lang="en-US" sz="1000">
                        <a:latin typeface="Montserrat"/>
                      </a:endParaRPr>
                    </a:p>
                    <a:p>
                      <a:r>
                        <a:rPr lang="en-US" sz="1000">
                          <a:latin typeface="Montserrat"/>
                        </a:rPr>
                        <a:t>This </a:t>
                      </a:r>
                      <a:r>
                        <a:rPr lang="en-US" sz="1000" b="1">
                          <a:latin typeface="Montserrat"/>
                        </a:rPr>
                        <a:t>reduces risk for the institution:</a:t>
                      </a:r>
                      <a:r>
                        <a:rPr lang="en-US" sz="1000">
                          <a:latin typeface="Montserrat"/>
                        </a:rPr>
                        <a:t> eliminates the errors due to manual data entry from paper / email into the system.</a:t>
                      </a:r>
                    </a:p>
                  </a:txBody>
                  <a:tcPr>
                    <a:solidFill>
                      <a:schemeClr val="bg1"/>
                    </a:solidFill>
                  </a:tcPr>
                </a:tc>
                <a:extLst>
                  <a:ext uri="{0D108BD9-81ED-4DB2-BD59-A6C34878D82A}">
                    <a16:rowId xmlns:a16="http://schemas.microsoft.com/office/drawing/2014/main" val="1229600306"/>
                  </a:ext>
                </a:extLst>
              </a:tr>
              <a:tr h="370840">
                <a:tc>
                  <a:txBody>
                    <a:bodyPr/>
                    <a:lstStyle/>
                    <a:p>
                      <a:pPr algn="ctr"/>
                      <a:r>
                        <a:rPr lang="en-US" sz="1000" b="1">
                          <a:latin typeface="Montserrat" panose="00000500000000000000" pitchFamily="2" charset="0"/>
                        </a:rPr>
                        <a:t>Learning Management System</a:t>
                      </a:r>
                    </a:p>
                  </a:txBody>
                  <a:tcPr/>
                </a:tc>
                <a:tc>
                  <a:txBody>
                    <a:bodyPr/>
                    <a:lstStyle/>
                    <a:p>
                      <a:r>
                        <a:rPr lang="en-US" sz="900" b="0" i="0" u="none" strike="noStrike" noProof="0">
                          <a:solidFill>
                            <a:srgbClr val="000000"/>
                          </a:solidFill>
                          <a:latin typeface="Montserrat" panose="00000500000000000000" pitchFamily="2" charset="0"/>
                        </a:rPr>
                        <a:t>No unified learning platform. </a:t>
                      </a:r>
                      <a:r>
                        <a:rPr lang="en-US" sz="900">
                          <a:latin typeface="Montserrat" panose="00000500000000000000" pitchFamily="2" charset="0"/>
                        </a:rPr>
                        <a:t>Departments/ VP areas are using disparate solutions, which are </a:t>
                      </a:r>
                      <a:r>
                        <a:rPr lang="en-US" sz="900">
                          <a:latin typeface="Montserrat"/>
                        </a:rPr>
                        <a:t>not connected. </a:t>
                      </a:r>
                    </a:p>
                    <a:p>
                      <a:r>
                        <a:rPr lang="en-US" sz="900">
                          <a:latin typeface="Montserrat" panose="00000500000000000000" pitchFamily="2" charset="0"/>
                        </a:rPr>
                        <a:t>Manual entry for the completion of courses/ measurement is tracked on spreadsheets.</a:t>
                      </a:r>
                      <a:endParaRPr lang="en-US" sz="900">
                        <a:latin typeface="Montserrat"/>
                      </a:endParaRPr>
                    </a:p>
                  </a:txBody>
                  <a:tcPr>
                    <a:solidFill>
                      <a:schemeClr val="bg1"/>
                    </a:solidFill>
                  </a:tcPr>
                </a:tc>
                <a:tc>
                  <a:txBody>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n-US" sz="1000" b="1">
                          <a:latin typeface="Montserrat"/>
                        </a:rPr>
                        <a:t>Automation of training deployment and assessments. </a:t>
                      </a:r>
                      <a:r>
                        <a:rPr lang="en-US" sz="1000">
                          <a:latin typeface="Montserrat"/>
                        </a:rPr>
                        <a:t>Ability to </a:t>
                      </a:r>
                      <a:r>
                        <a:rPr lang="en-US" sz="1000" b="1">
                          <a:latin typeface="Montserrat"/>
                        </a:rPr>
                        <a:t>centrally host </a:t>
                      </a:r>
                      <a:r>
                        <a:rPr lang="en-US" sz="1000">
                          <a:latin typeface="Montserrat"/>
                        </a:rPr>
                        <a:t>training resources, </a:t>
                      </a:r>
                      <a:r>
                        <a:rPr lang="en-US" sz="1000" b="1">
                          <a:latin typeface="Montserrat"/>
                        </a:rPr>
                        <a:t>track completion/ measurement</a:t>
                      </a:r>
                      <a:r>
                        <a:rPr lang="en-US" sz="1000">
                          <a:latin typeface="Montserrat"/>
                        </a:rPr>
                        <a:t> </a:t>
                      </a:r>
                      <a:r>
                        <a:rPr lang="en-US" sz="1000" b="0" i="0" u="none" strike="noStrike" cap="none">
                          <a:solidFill>
                            <a:srgbClr val="000000"/>
                          </a:solidFill>
                          <a:latin typeface="Montserrat"/>
                          <a:cs typeface="Arial"/>
                          <a:sym typeface="Arial"/>
                        </a:rPr>
                        <a:t>(</a:t>
                      </a:r>
                      <a:r>
                        <a:rPr lang="en-US" sz="1000" b="0" i="0" u="none" strike="noStrike" cap="none">
                          <a:solidFill>
                            <a:srgbClr val="000000"/>
                          </a:solidFill>
                          <a:latin typeface="Montserrat"/>
                          <a:ea typeface="Arial"/>
                          <a:cs typeface="Arial"/>
                          <a:sym typeface="Arial"/>
                        </a:rPr>
                        <a:t>compliance training analytics) </a:t>
                      </a:r>
                      <a:r>
                        <a:rPr lang="en-US" sz="1000">
                          <a:latin typeface="Montserrat"/>
                        </a:rPr>
                        <a:t>and view all employee training reporting in one </a:t>
                      </a:r>
                      <a:r>
                        <a:rPr lang="en-US" sz="1000" b="1">
                          <a:latin typeface="Montserrat"/>
                        </a:rPr>
                        <a:t>single platform</a:t>
                      </a:r>
                      <a:r>
                        <a:rPr lang="en-US" sz="1000">
                          <a:latin typeface="Montserrat"/>
                        </a:rPr>
                        <a:t>. Personalized learning recommendations based on </a:t>
                      </a:r>
                      <a:r>
                        <a:rPr lang="en-US" sz="1000" b="1">
                          <a:latin typeface="Montserrat"/>
                        </a:rPr>
                        <a:t>Job Families (Example: HR or Information Technology)</a:t>
                      </a:r>
                      <a:r>
                        <a:rPr lang="en-US" sz="1000">
                          <a:latin typeface="+mn-lt"/>
                        </a:rPr>
                        <a:t>.</a:t>
                      </a:r>
                      <a:endParaRPr lang="en-US" sz="1000">
                        <a:latin typeface="Montserrat"/>
                      </a:endParaRPr>
                    </a:p>
                    <a:p>
                      <a:pPr rtl="0" fontAlgn="base"/>
                      <a:endParaRPr lang="en-US" sz="1000" b="0" i="0" u="none" strike="noStrike" cap="none">
                        <a:solidFill>
                          <a:srgbClr val="000000"/>
                        </a:solidFill>
                        <a:latin typeface="Montserrat"/>
                        <a:ea typeface="Arial"/>
                        <a:cs typeface="Arial"/>
                        <a:sym typeface="Arial"/>
                      </a:endParaRPr>
                    </a:p>
                    <a:p>
                      <a:pPr rtl="0" fontAlgn="base"/>
                      <a:r>
                        <a:rPr lang="en-US" sz="1000" b="0" i="0" u="none" strike="noStrike" cap="none">
                          <a:solidFill>
                            <a:srgbClr val="000000"/>
                          </a:solidFill>
                          <a:latin typeface="Montserrat"/>
                          <a:ea typeface="Arial"/>
                          <a:cs typeface="Arial"/>
                          <a:sym typeface="Arial"/>
                        </a:rPr>
                        <a:t>Flexible course structure supports various learning needs​. Allowing managers to assign training to their teams​. Social Learning through communities &amp; discussions is a new capability.</a:t>
                      </a:r>
                    </a:p>
                  </a:txBody>
                  <a:tcPr>
                    <a:solidFill>
                      <a:schemeClr val="bg1"/>
                    </a:solidFill>
                  </a:tcPr>
                </a:tc>
                <a:extLst>
                  <a:ext uri="{0D108BD9-81ED-4DB2-BD59-A6C34878D82A}">
                    <a16:rowId xmlns:a16="http://schemas.microsoft.com/office/drawing/2014/main" val="2869381109"/>
                  </a:ext>
                </a:extLst>
              </a:tr>
            </a:tbl>
          </a:graphicData>
        </a:graphic>
      </p:graphicFrame>
    </p:spTree>
    <p:extLst>
      <p:ext uri="{BB962C8B-B14F-4D97-AF65-F5344CB8AC3E}">
        <p14:creationId xmlns:p14="http://schemas.microsoft.com/office/powerpoint/2010/main" val="3844349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5488754D-D27E-EA5D-D1B2-CBF7DBF9BA11}"/>
              </a:ext>
            </a:extLst>
          </p:cNvPr>
          <p:cNvSpPr txBox="1">
            <a:spLocks noGrp="1"/>
          </p:cNvSpPr>
          <p:nvPr>
            <p:ph type="title" idx="4294967295"/>
          </p:nvPr>
        </p:nvSpPr>
        <p:spPr>
          <a:xfrm>
            <a:off x="276657" y="71110"/>
            <a:ext cx="7953375" cy="3825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chemeClr val="bg2"/>
                </a:solidFill>
                <a:effectLst/>
                <a:uLnTx/>
                <a:uFillTx/>
                <a:latin typeface="Montserrat ExtraBold" panose="00000900000000000000" pitchFamily="2" charset="0"/>
                <a:ea typeface="Arial"/>
                <a:cs typeface="Arial"/>
                <a:sym typeface="Arial"/>
              </a:rPr>
              <a:t>Human Capital Management Trends</a:t>
            </a:r>
          </a:p>
        </p:txBody>
      </p:sp>
      <p:graphicFrame>
        <p:nvGraphicFramePr>
          <p:cNvPr id="5" name="Table 5">
            <a:extLst>
              <a:ext uri="{FF2B5EF4-FFF2-40B4-BE49-F238E27FC236}">
                <a16:creationId xmlns:a16="http://schemas.microsoft.com/office/drawing/2014/main" id="{262CD816-C2D8-9F55-B070-1EBAF45A06D0}"/>
              </a:ext>
            </a:extLst>
          </p:cNvPr>
          <p:cNvGraphicFramePr>
            <a:graphicFrameLocks noGrp="1"/>
          </p:cNvGraphicFramePr>
          <p:nvPr>
            <p:extLst>
              <p:ext uri="{D42A27DB-BD31-4B8C-83A1-F6EECF244321}">
                <p14:modId xmlns:p14="http://schemas.microsoft.com/office/powerpoint/2010/main" val="2509537979"/>
              </p:ext>
            </p:extLst>
          </p:nvPr>
        </p:nvGraphicFramePr>
        <p:xfrm>
          <a:off x="261862" y="648260"/>
          <a:ext cx="8620274" cy="4309820"/>
        </p:xfrm>
        <a:graphic>
          <a:graphicData uri="http://schemas.openxmlformats.org/drawingml/2006/table">
            <a:tbl>
              <a:tblPr firstRow="1" bandRow="1"/>
              <a:tblGrid>
                <a:gridCol w="1000268">
                  <a:extLst>
                    <a:ext uri="{9D8B030D-6E8A-4147-A177-3AD203B41FA5}">
                      <a16:colId xmlns:a16="http://schemas.microsoft.com/office/drawing/2014/main" val="3159204342"/>
                    </a:ext>
                  </a:extLst>
                </a:gridCol>
                <a:gridCol w="2244395">
                  <a:extLst>
                    <a:ext uri="{9D8B030D-6E8A-4147-A177-3AD203B41FA5}">
                      <a16:colId xmlns:a16="http://schemas.microsoft.com/office/drawing/2014/main" val="1850282217"/>
                    </a:ext>
                  </a:extLst>
                </a:gridCol>
                <a:gridCol w="5375611">
                  <a:extLst>
                    <a:ext uri="{9D8B030D-6E8A-4147-A177-3AD203B41FA5}">
                      <a16:colId xmlns:a16="http://schemas.microsoft.com/office/drawing/2014/main" val="4173943264"/>
                    </a:ext>
                  </a:extLst>
                </a:gridCol>
              </a:tblGrid>
              <a:tr h="224219">
                <a:tc>
                  <a:txBody>
                    <a:bodyPr/>
                    <a:lstStyle/>
                    <a:p>
                      <a:pPr algn="ctr"/>
                      <a:endParaRPr lang="en-US" sz="1000" b="1">
                        <a:latin typeface="Montserrat" panose="00000500000000000000" pitchFamily="2" charset="0"/>
                      </a:endParaRPr>
                    </a:p>
                  </a:txBody>
                  <a:tcPr/>
                </a:tc>
                <a:tc>
                  <a:txBody>
                    <a:bodyPr/>
                    <a:lstStyle/>
                    <a:p>
                      <a:r>
                        <a:rPr lang="en-US" sz="950" b="1" i="0" u="none" strike="noStrike" cap="none">
                          <a:solidFill>
                            <a:schemeClr val="bg1"/>
                          </a:solidFill>
                          <a:latin typeface="Montserrat" panose="00000500000000000000" pitchFamily="2" charset="0"/>
                          <a:cs typeface="Arial"/>
                          <a:sym typeface="Arial"/>
                        </a:rPr>
                        <a:t>Current state</a:t>
                      </a:r>
                    </a:p>
                  </a:txBody>
                  <a:tcPr>
                    <a:solidFill>
                      <a:schemeClr val="bg2"/>
                    </a:solidFill>
                  </a:tcPr>
                </a:tc>
                <a:tc>
                  <a:txBody>
                    <a:bodyPr/>
                    <a:lstStyle/>
                    <a:p>
                      <a:r>
                        <a:rPr lang="en-US" sz="950" b="1" i="0" u="none" strike="noStrike" cap="none">
                          <a:solidFill>
                            <a:schemeClr val="bg1"/>
                          </a:solidFill>
                          <a:latin typeface="Montserrat" panose="00000500000000000000" pitchFamily="2" charset="0"/>
                          <a:cs typeface="Arial"/>
                          <a:sym typeface="Arial"/>
                        </a:rPr>
                        <a:t>Future state</a:t>
                      </a:r>
                    </a:p>
                  </a:txBody>
                  <a:tcPr>
                    <a:solidFill>
                      <a:schemeClr val="bg2"/>
                    </a:solidFill>
                  </a:tcPr>
                </a:tc>
                <a:extLst>
                  <a:ext uri="{0D108BD9-81ED-4DB2-BD59-A6C34878D82A}">
                    <a16:rowId xmlns:a16="http://schemas.microsoft.com/office/drawing/2014/main" val="892178621"/>
                  </a:ext>
                </a:extLst>
              </a:tr>
              <a:tr h="768450">
                <a:tc>
                  <a:txBody>
                    <a:bodyPr/>
                    <a:lstStyle/>
                    <a:p>
                      <a:pPr algn="ctr"/>
                      <a:r>
                        <a:rPr lang="en-US" sz="900" b="1">
                          <a:latin typeface="Montserrat" panose="00000500000000000000" pitchFamily="2" charset="0"/>
                        </a:rPr>
                        <a:t>HR Helpdesk</a:t>
                      </a:r>
                    </a:p>
                  </a:txBody>
                  <a:tcPr/>
                </a:tc>
                <a:tc>
                  <a:txBody>
                    <a:bodyPr/>
                    <a:lstStyle/>
                    <a:p>
                      <a:r>
                        <a:rPr lang="en-US" sz="950" b="0">
                          <a:latin typeface="Montserrat"/>
                        </a:rPr>
                        <a:t>Emails</a:t>
                      </a:r>
                      <a:r>
                        <a:rPr lang="en-US" sz="950">
                          <a:latin typeface="Montserrat"/>
                        </a:rPr>
                        <a:t> for support requests go to HR administrators through HR shared mailboxes.</a:t>
                      </a:r>
                      <a:r>
                        <a:rPr lang="en-US" sz="950" b="0" i="0" u="none" strike="noStrike" cap="none">
                          <a:solidFill>
                            <a:srgbClr val="000000"/>
                          </a:solidFill>
                          <a:latin typeface="Montserrat"/>
                          <a:cs typeface="Arial"/>
                        </a:rPr>
                        <a:t> </a:t>
                      </a:r>
                      <a:endParaRPr lang="en-US" sz="950" b="0" i="0" u="none" strike="noStrike" cap="none">
                        <a:solidFill>
                          <a:srgbClr val="000000"/>
                        </a:solidFill>
                        <a:latin typeface="Montserrat" panose="00000500000000000000" pitchFamily="2" charset="0"/>
                        <a:cs typeface="Arial"/>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1">
                          <a:latin typeface="Montserrat"/>
                        </a:rPr>
                        <a:t>Improved customer service: </a:t>
                      </a:r>
                      <a:r>
                        <a:rPr lang="en-US" sz="900" b="0" i="0" u="none" strike="noStrike" cap="none">
                          <a:solidFill>
                            <a:srgbClr val="000000"/>
                          </a:solidFill>
                          <a:latin typeface="Montserrat"/>
                          <a:cs typeface="Arial"/>
                          <a:sym typeface="Arial"/>
                        </a:rPr>
                        <a:t>HR agen</a:t>
                      </a:r>
                      <a:r>
                        <a:rPr lang="en-US" sz="900">
                          <a:latin typeface="Montserrat"/>
                        </a:rPr>
                        <a:t>ts will handle, delegate, or escalate tickets. </a:t>
                      </a:r>
                      <a:r>
                        <a:rPr lang="en-US" sz="900" b="0" i="0" u="none" strike="noStrike" cap="none">
                          <a:solidFill>
                            <a:srgbClr val="000000"/>
                          </a:solidFill>
                          <a:effectLst/>
                          <a:latin typeface="Montserrat" panose="00000500000000000000" pitchFamily="2" charset="0"/>
                          <a:ea typeface="Arial"/>
                          <a:cs typeface="Arial"/>
                          <a:sym typeface="Arial"/>
                        </a:rPr>
                        <a:t>Auto routing of the ticket to the appropriate group and in-system ability to reassign the ticket to another agent</a:t>
                      </a:r>
                      <a:r>
                        <a:rPr lang="en-US" sz="900">
                          <a:latin typeface="Montserrat" panose="00000500000000000000" pitchFamily="2" charset="0"/>
                        </a:rPr>
                        <a:t>.</a:t>
                      </a:r>
                      <a:r>
                        <a:rPr lang="en-US" sz="900">
                          <a:latin typeface="Montserrat"/>
                        </a:rPr>
                        <a:t> Employees can </a:t>
                      </a:r>
                      <a:r>
                        <a:rPr lang="en-US" sz="900" b="1">
                          <a:latin typeface="Montserrat"/>
                        </a:rPr>
                        <a:t>view the status </a:t>
                      </a:r>
                      <a:r>
                        <a:rPr lang="en-US" sz="900">
                          <a:latin typeface="Montserrat"/>
                        </a:rPr>
                        <a:t>of their tickets.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900" b="0" i="0" u="none" strike="noStrike" kern="1200" cap="none" normalizeH="0" baseline="0" noProof="0">
                        <a:ln>
                          <a:noFill/>
                        </a:ln>
                        <a:solidFill>
                          <a:srgbClr val="000000"/>
                        </a:solidFill>
                        <a:effectLst/>
                        <a:latin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0" i="0" u="none" strike="noStrike" kern="1200" cap="none" normalizeH="0" baseline="0" noProof="0">
                          <a:ln>
                            <a:noFill/>
                          </a:ln>
                          <a:solidFill>
                            <a:srgbClr val="000000"/>
                          </a:solidFill>
                          <a:effectLst/>
                          <a:latin typeface="Montserrat"/>
                        </a:rPr>
                        <a:t>Employee will be able to </a:t>
                      </a:r>
                      <a:r>
                        <a:rPr lang="en-US" sz="900" b="1" i="0" u="none" strike="noStrike" kern="1200" cap="none" normalizeH="0" baseline="0" noProof="0">
                          <a:ln>
                            <a:noFill/>
                          </a:ln>
                          <a:solidFill>
                            <a:srgbClr val="000000"/>
                          </a:solidFill>
                          <a:effectLst/>
                          <a:latin typeface="Montserrat"/>
                        </a:rPr>
                        <a:t>look for policies </a:t>
                      </a:r>
                      <a:r>
                        <a:rPr lang="en-US" sz="900" b="0" i="0" u="none" strike="noStrike" kern="1200" cap="none" normalizeH="0" baseline="0" noProof="0">
                          <a:ln>
                            <a:noFill/>
                          </a:ln>
                          <a:solidFill>
                            <a:srgbClr val="000000"/>
                          </a:solidFill>
                          <a:effectLst/>
                          <a:latin typeface="Montserrat"/>
                        </a:rPr>
                        <a:t>in knowledge management system, saving time. </a:t>
                      </a:r>
                      <a:r>
                        <a:rPr lang="en-US" sz="900" b="0" i="0" u="none" strike="noStrike" kern="1200" baseline="0" noProof="0">
                          <a:solidFill>
                            <a:srgbClr val="000000"/>
                          </a:solidFill>
                          <a:latin typeface="Montserrat"/>
                        </a:rPr>
                        <a:t>Based on analytics on the tickets, the project team can proactively work on improving system set-up and processes to improve the user experience.</a:t>
                      </a:r>
                    </a:p>
                  </a:txBody>
                  <a:tcPr/>
                </a:tc>
                <a:extLst>
                  <a:ext uri="{0D108BD9-81ED-4DB2-BD59-A6C34878D82A}">
                    <a16:rowId xmlns:a16="http://schemas.microsoft.com/office/drawing/2014/main" val="1296606358"/>
                  </a:ext>
                </a:extLst>
              </a:tr>
              <a:tr h="807445">
                <a:tc>
                  <a:txBody>
                    <a:bodyPr/>
                    <a:lstStyle/>
                    <a:p>
                      <a:pPr algn="ctr"/>
                      <a:r>
                        <a:rPr lang="en-US" sz="850" b="1">
                          <a:latin typeface="Montserrat" panose="00000500000000000000" pitchFamily="2" charset="0"/>
                        </a:rPr>
                        <a:t>Performance Management</a:t>
                      </a:r>
                    </a:p>
                  </a:txBody>
                  <a:tcPr/>
                </a:tc>
                <a:tc>
                  <a:txBody>
                    <a:bodyPr/>
                    <a:lstStyle/>
                    <a:p>
                      <a:pPr rtl="0"/>
                      <a:r>
                        <a:rPr lang="en-US" sz="950" b="0" strike="noStrike">
                          <a:effectLst/>
                          <a:latin typeface="Montserrat" panose="00000500000000000000" pitchFamily="2" charset="0"/>
                        </a:rPr>
                        <a:t>Employees receive hard copies of performance documents.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1">
                          <a:effectLst/>
                          <a:latin typeface="Montserrat" panose="00000500000000000000" pitchFamily="2" charset="0"/>
                        </a:rPr>
                        <a:t>Digitalization: </a:t>
                      </a:r>
                      <a:r>
                        <a:rPr lang="en-US" sz="900">
                          <a:effectLst/>
                          <a:latin typeface="Montserrat" panose="00000500000000000000" pitchFamily="2" charset="0"/>
                        </a:rPr>
                        <a:t>Performance Management will be electronic and consistent for employees. Employees will be able to see their past performance documents in one central location. New ability to send </a:t>
                      </a:r>
                      <a:r>
                        <a:rPr lang="en-US" sz="900" b="1">
                          <a:effectLst/>
                          <a:latin typeface="Montserrat" panose="00000500000000000000" pitchFamily="2" charset="0"/>
                        </a:rPr>
                        <a:t>performance documents through automation</a:t>
                      </a:r>
                      <a:r>
                        <a:rPr lang="en-US" sz="900">
                          <a:effectLst/>
                          <a:latin typeface="Montserrat" panose="00000500000000000000" pitchFamily="2" charset="0"/>
                        </a:rPr>
                        <a:t> (or trigger the performance program manually).​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50" b="1">
                          <a:effectLst/>
                          <a:latin typeface="Montserrat" panose="00000500000000000000" pitchFamily="2" charset="0"/>
                        </a:rPr>
                        <a:t>AI functionality </a:t>
                      </a:r>
                      <a:r>
                        <a:rPr lang="en-US" sz="950">
                          <a:effectLst/>
                          <a:latin typeface="Montserrat" panose="00000500000000000000" pitchFamily="2" charset="0"/>
                        </a:rPr>
                        <a:t>to summarize reviews (managers will still have final authority).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a:effectLst/>
                          <a:latin typeface="Montserrat"/>
                        </a:rPr>
                        <a:t>Check-ins, Feedback Request, Goals as expectations will be new concepts. Approval (in system) will route to HR and Employee Relations. Manager Self-Service and Employee Self-Service will be crucial to the performance and goal process.</a:t>
                      </a:r>
                      <a:endParaRPr lang="en-US" sz="950">
                        <a:effectLst/>
                        <a:latin typeface="Montserrat" panose="00000500000000000000" pitchFamily="2" charset="0"/>
                      </a:endParaRPr>
                    </a:p>
                  </a:txBody>
                  <a:tcPr/>
                </a:tc>
                <a:extLst>
                  <a:ext uri="{0D108BD9-81ED-4DB2-BD59-A6C34878D82A}">
                    <a16:rowId xmlns:a16="http://schemas.microsoft.com/office/drawing/2014/main" val="401790371"/>
                  </a:ext>
                </a:extLst>
              </a:tr>
              <a:tr h="7131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00" b="1">
                          <a:latin typeface="Montserrat" panose="00000500000000000000" pitchFamily="2" charset="0"/>
                        </a:rPr>
                        <a:t>Manager Self-service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50">
                          <a:latin typeface="Montserrat" panose="00000500000000000000" pitchFamily="2" charset="0"/>
                        </a:rPr>
                        <a:t>Managers reach out to HR for support.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50">
                          <a:latin typeface="Montserrat" panose="00000500000000000000" pitchFamily="2" charset="0"/>
                        </a:rPr>
                        <a:t>In-system approval workflows for all HCM modules</a:t>
                      </a:r>
                      <a:r>
                        <a:rPr lang="en-US" sz="950" strike="sngStrike">
                          <a:latin typeface="Montserrat" panose="00000500000000000000" pitchFamily="2" charset="0"/>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50" b="1">
                          <a:latin typeface="Montserrat" panose="00000500000000000000" pitchFamily="2" charset="0"/>
                        </a:rPr>
                        <a:t>Empowering managers to review and take actions </a:t>
                      </a:r>
                      <a:r>
                        <a:rPr lang="en-US" sz="950">
                          <a:latin typeface="Montserrat" panose="00000500000000000000" pitchFamily="2" charset="0"/>
                        </a:rPr>
                        <a:t>on their direct and indirect reports. This enables effective team management, </a:t>
                      </a:r>
                      <a:r>
                        <a:rPr lang="en-US" sz="950" b="1">
                          <a:latin typeface="Montserrat" panose="00000500000000000000" pitchFamily="2" charset="0"/>
                        </a:rPr>
                        <a:t>fostering autonomy and accountability</a:t>
                      </a:r>
                      <a:r>
                        <a:rPr lang="en-US" sz="950">
                          <a:latin typeface="Montserrat" panose="00000500000000000000" pitchFamily="2" charset="0"/>
                        </a:rPr>
                        <a:t>. </a:t>
                      </a:r>
                    </a:p>
                  </a:txBody>
                  <a:tcPr/>
                </a:tc>
                <a:extLst>
                  <a:ext uri="{0D108BD9-81ED-4DB2-BD59-A6C34878D82A}">
                    <a16:rowId xmlns:a16="http://schemas.microsoft.com/office/drawing/2014/main" val="898695951"/>
                  </a:ext>
                </a:extLst>
              </a:tr>
              <a:tr h="72368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800" b="1">
                          <a:latin typeface="Montserrat" panose="00000500000000000000" pitchFamily="2" charset="0"/>
                        </a:rPr>
                        <a:t>Compensation Administration</a:t>
                      </a:r>
                    </a:p>
                    <a:p>
                      <a:endParaRPr lang="en-US" sz="900" b="1">
                        <a:latin typeface="Montserrat" panose="00000500000000000000" pitchFamily="2" charset="0"/>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50" strike="noStrike">
                          <a:latin typeface="Montserrat"/>
                        </a:rPr>
                        <a:t>Requests via email or </a:t>
                      </a:r>
                      <a:r>
                        <a:rPr lang="en-US" sz="950" b="0" i="0" u="none" strike="noStrike" cap="none">
                          <a:solidFill>
                            <a:srgbClr val="000000"/>
                          </a:solidFill>
                          <a:latin typeface="Montserrat"/>
                          <a:cs typeface="Arial"/>
                          <a:sym typeface="Arial"/>
                        </a:rPr>
                        <a:t>Taleo. Discretionary raises are done by distributing spreadsheets to depts. and collecting the responses, then central HR uploading to 2 payroll systems (Oracle EBS and PayServ).</a:t>
                      </a:r>
                    </a:p>
                  </a:txBody>
                  <a:tcPr>
                    <a:solidFill>
                      <a:schemeClr val="bg1"/>
                    </a:solidFill>
                  </a:tcPr>
                </a:tc>
                <a:tc>
                  <a:txBody>
                    <a:bodyPr/>
                    <a:lstStyle/>
                    <a:p>
                      <a:r>
                        <a:rPr lang="en-US" sz="950" b="1">
                          <a:latin typeface="Montserrat" panose="00000500000000000000" pitchFamily="2" charset="0"/>
                        </a:rPr>
                        <a:t>Better analysis of salary surveys at the job level enables the institution to calculate the most appropriate salary </a:t>
                      </a:r>
                      <a:r>
                        <a:rPr lang="en-US" sz="950">
                          <a:latin typeface="Montserrat" panose="00000500000000000000" pitchFamily="2" charset="0"/>
                        </a:rPr>
                        <a:t>for the job market. Automation of </a:t>
                      </a:r>
                      <a:r>
                        <a:rPr lang="en-US" sz="950" b="1">
                          <a:latin typeface="Montserrat" panose="00000500000000000000" pitchFamily="2" charset="0"/>
                        </a:rPr>
                        <a:t>compensation rosters </a:t>
                      </a:r>
                      <a:r>
                        <a:rPr lang="en-US" sz="950">
                          <a:latin typeface="Montserrat" panose="00000500000000000000" pitchFamily="2" charset="0"/>
                        </a:rPr>
                        <a:t>to perform salary increases, such as across-the-board merit increases, within WolfieONE.</a:t>
                      </a:r>
                    </a:p>
                    <a:p>
                      <a:r>
                        <a:rPr lang="en-US" sz="950" b="1" i="0" u="none" strike="noStrike" cap="none">
                          <a:solidFill>
                            <a:srgbClr val="000000"/>
                          </a:solidFill>
                          <a:effectLst/>
                          <a:latin typeface="Montserrat" panose="00000500000000000000" pitchFamily="2" charset="0"/>
                          <a:ea typeface="Arial"/>
                          <a:cs typeface="Arial"/>
                          <a:sym typeface="Arial"/>
                        </a:rPr>
                        <a:t>Discretionary raises </a:t>
                      </a:r>
                      <a:r>
                        <a:rPr lang="en-US" sz="950" b="0" i="0" u="none" strike="noStrike" cap="none">
                          <a:solidFill>
                            <a:srgbClr val="000000"/>
                          </a:solidFill>
                          <a:effectLst/>
                          <a:latin typeface="Montserrat" panose="00000500000000000000" pitchFamily="2" charset="0"/>
                          <a:ea typeface="Arial"/>
                          <a:cs typeface="Arial"/>
                          <a:sym typeface="Arial"/>
                        </a:rPr>
                        <a:t>will be done within the system without the manual intervention (creating and dispersing spreadsheets). VP Areas will no longer need to split out and send spreadsheets and then collect them for submission to HR.</a:t>
                      </a:r>
                      <a:endParaRPr lang="en-US" sz="950" strike="sngStrike">
                        <a:latin typeface="Montserrat" panose="00000500000000000000" pitchFamily="2" charset="0"/>
                      </a:endParaRPr>
                    </a:p>
                  </a:txBody>
                  <a:tcPr/>
                </a:tc>
                <a:extLst>
                  <a:ext uri="{0D108BD9-81ED-4DB2-BD59-A6C34878D82A}">
                    <a16:rowId xmlns:a16="http://schemas.microsoft.com/office/drawing/2014/main" val="293115785"/>
                  </a:ext>
                </a:extLst>
              </a:tr>
            </a:tbl>
          </a:graphicData>
        </a:graphic>
      </p:graphicFrame>
    </p:spTree>
    <p:extLst>
      <p:ext uri="{BB962C8B-B14F-4D97-AF65-F5344CB8AC3E}">
        <p14:creationId xmlns:p14="http://schemas.microsoft.com/office/powerpoint/2010/main" val="1981714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4025755B-305B-3AC4-80D0-CCA71C0C3D56}"/>
            </a:ext>
          </a:extLst>
        </p:cNvPr>
        <p:cNvGrpSpPr/>
        <p:nvPr/>
      </p:nvGrpSpPr>
      <p:grpSpPr>
        <a:xfrm>
          <a:off x="0" y="0"/>
          <a:ext cx="0" cy="0"/>
          <a:chOff x="0" y="0"/>
          <a:chExt cx="0" cy="0"/>
        </a:xfrm>
      </p:grpSpPr>
      <p:sp>
        <p:nvSpPr>
          <p:cNvPr id="179" name="Google Shape;179;p33">
            <a:extLst>
              <a:ext uri="{FF2B5EF4-FFF2-40B4-BE49-F238E27FC236}">
                <a16:creationId xmlns:a16="http://schemas.microsoft.com/office/drawing/2014/main" id="{45E8E994-3176-5BFD-CF44-433F091317B8}"/>
              </a:ext>
            </a:extLst>
          </p:cNvPr>
          <p:cNvSpPr txBox="1">
            <a:spLocks noGrp="1"/>
          </p:cNvSpPr>
          <p:nvPr>
            <p:ph type="title" idx="4294967295"/>
          </p:nvPr>
        </p:nvSpPr>
        <p:spPr>
          <a:xfrm>
            <a:off x="518185" y="1097124"/>
            <a:ext cx="7886700" cy="2449621"/>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r>
              <a:rPr kumimoji="0" lang="en-US" sz="4800" b="1" i="0" u="none" strike="noStrike" kern="0" cap="none" spc="0" normalizeH="0" baseline="0" noProof="0" dirty="0">
                <a:ln>
                  <a:noFill/>
                </a:ln>
                <a:solidFill>
                  <a:srgbClr val="FFFFFF"/>
                </a:solidFill>
                <a:effectLst/>
                <a:uLnTx/>
                <a:uFillTx/>
                <a:latin typeface="Montserrat" panose="00000500000000000000" pitchFamily="2" charset="0"/>
                <a:ea typeface="Zilla Slab Medium"/>
                <a:cs typeface="Montserrat ExtraBold"/>
                <a:sym typeface="Montserrat ExtraBold"/>
              </a:rPr>
              <a:t>RECAP </a:t>
            </a: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r>
              <a:rPr kumimoji="0" lang="en-US" sz="4800" b="1" i="0" u="none" strike="noStrike" kern="0" cap="none" spc="0" normalizeH="0" baseline="0" noProof="0" dirty="0">
                <a:ln>
                  <a:noFill/>
                </a:ln>
                <a:solidFill>
                  <a:srgbClr val="FFFFFF"/>
                </a:solidFill>
                <a:effectLst/>
                <a:uLnTx/>
                <a:uFillTx/>
                <a:latin typeface="Montserrat" panose="00000500000000000000" pitchFamily="2" charset="0"/>
                <a:ea typeface="Zilla Slab Medium"/>
                <a:cs typeface="Montserrat ExtraBold"/>
                <a:sym typeface="Montserrat ExtraBold"/>
              </a:rPr>
              <a:t>Change Leader Network (CLN)</a:t>
            </a: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endParaRPr kumimoji="0" lang="en-US" sz="1100" b="0" i="0" u="none" strike="noStrike" kern="0" cap="none" spc="0" normalizeH="0" baseline="0" noProof="0" dirty="0">
              <a:ln>
                <a:noFill/>
              </a:ln>
              <a:solidFill>
                <a:srgbClr val="FFFFFF"/>
              </a:solidFill>
              <a:effectLst/>
              <a:uLnTx/>
              <a:uFillTx/>
              <a:latin typeface="Zilla Slab Medium"/>
              <a:ea typeface="Zilla Slab Medium"/>
              <a:cs typeface="Zilla Slab Medium"/>
              <a:sym typeface="Zilla Slab Medium"/>
            </a:endParaRP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endParaRPr kumimoji="0" lang="en-US" sz="1400" b="1" i="0" u="none" strike="noStrike" kern="0" cap="none" spc="0" normalizeH="0" baseline="0" noProof="0" dirty="0">
              <a:ln>
                <a:noFill/>
              </a:ln>
              <a:solidFill>
                <a:srgbClr val="FFFFFF"/>
              </a:solidFill>
              <a:effectLst/>
              <a:uLnTx/>
              <a:uFillTx/>
              <a:latin typeface="Zilla Slab"/>
              <a:ea typeface="Zilla Slab"/>
              <a:cs typeface="Zilla Slab"/>
              <a:sym typeface="Zilla Slab"/>
            </a:endParaRPr>
          </a:p>
        </p:txBody>
      </p:sp>
      <p:pic>
        <p:nvPicPr>
          <p:cNvPr id="2" name="Picture 1" descr="A black and white sign with red text&#10;&#10;Description automatically generated">
            <a:extLst>
              <a:ext uri="{FF2B5EF4-FFF2-40B4-BE49-F238E27FC236}">
                <a16:creationId xmlns:a16="http://schemas.microsoft.com/office/drawing/2014/main" id="{BDD60BAF-6442-51C1-5C44-26AC1A990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8033" y="127867"/>
            <a:ext cx="1198919" cy="358831"/>
          </a:xfrm>
          <a:prstGeom prst="rect">
            <a:avLst/>
          </a:prstGeom>
        </p:spPr>
      </p:pic>
      <p:pic>
        <p:nvPicPr>
          <p:cNvPr id="3" name="Picture 2">
            <a:extLst>
              <a:ext uri="{FF2B5EF4-FFF2-40B4-BE49-F238E27FC236}">
                <a16:creationId xmlns:a16="http://schemas.microsoft.com/office/drawing/2014/main" id="{18FEF475-B4CA-EACF-7196-18A9F2A64FC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3378" y="203672"/>
            <a:ext cx="1703272" cy="247403"/>
          </a:xfrm>
          <a:prstGeom prst="rect">
            <a:avLst/>
          </a:prstGeom>
        </p:spPr>
      </p:pic>
    </p:spTree>
    <p:extLst>
      <p:ext uri="{BB962C8B-B14F-4D97-AF65-F5344CB8AC3E}">
        <p14:creationId xmlns:p14="http://schemas.microsoft.com/office/powerpoint/2010/main" val="4968160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5488754D-D27E-EA5D-D1B2-CBF7DBF9BA11}"/>
              </a:ext>
            </a:extLst>
          </p:cNvPr>
          <p:cNvSpPr txBox="1">
            <a:spLocks noGrp="1"/>
          </p:cNvSpPr>
          <p:nvPr>
            <p:ph type="title" idx="4294967295"/>
          </p:nvPr>
        </p:nvSpPr>
        <p:spPr>
          <a:xfrm>
            <a:off x="276657" y="34774"/>
            <a:ext cx="7953375" cy="3825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chemeClr val="bg2"/>
                </a:solidFill>
                <a:effectLst/>
                <a:uLnTx/>
                <a:uFillTx/>
                <a:latin typeface="Montserrat ExtraBold" panose="00000900000000000000" pitchFamily="2" charset="0"/>
                <a:ea typeface="Arial"/>
                <a:cs typeface="Arial"/>
                <a:sym typeface="Arial"/>
              </a:rPr>
              <a:t>Human Capital Management Trends</a:t>
            </a:r>
          </a:p>
        </p:txBody>
      </p:sp>
      <p:graphicFrame>
        <p:nvGraphicFramePr>
          <p:cNvPr id="5" name="Table 5">
            <a:extLst>
              <a:ext uri="{FF2B5EF4-FFF2-40B4-BE49-F238E27FC236}">
                <a16:creationId xmlns:a16="http://schemas.microsoft.com/office/drawing/2014/main" id="{262CD816-C2D8-9F55-B070-1EBAF45A06D0}"/>
              </a:ext>
            </a:extLst>
          </p:cNvPr>
          <p:cNvGraphicFramePr>
            <a:graphicFrameLocks noGrp="1"/>
          </p:cNvGraphicFramePr>
          <p:nvPr>
            <p:extLst>
              <p:ext uri="{D42A27DB-BD31-4B8C-83A1-F6EECF244321}">
                <p14:modId xmlns:p14="http://schemas.microsoft.com/office/powerpoint/2010/main" val="2014775887"/>
              </p:ext>
            </p:extLst>
          </p:nvPr>
        </p:nvGraphicFramePr>
        <p:xfrm>
          <a:off x="213413" y="523432"/>
          <a:ext cx="8755021" cy="4404360"/>
        </p:xfrm>
        <a:graphic>
          <a:graphicData uri="http://schemas.openxmlformats.org/drawingml/2006/table">
            <a:tbl>
              <a:tblPr firstRow="1" bandRow="1"/>
              <a:tblGrid>
                <a:gridCol w="897757">
                  <a:extLst>
                    <a:ext uri="{9D8B030D-6E8A-4147-A177-3AD203B41FA5}">
                      <a16:colId xmlns:a16="http://schemas.microsoft.com/office/drawing/2014/main" val="3159204342"/>
                    </a:ext>
                  </a:extLst>
                </a:gridCol>
                <a:gridCol w="2327489">
                  <a:extLst>
                    <a:ext uri="{9D8B030D-6E8A-4147-A177-3AD203B41FA5}">
                      <a16:colId xmlns:a16="http://schemas.microsoft.com/office/drawing/2014/main" val="1850282217"/>
                    </a:ext>
                  </a:extLst>
                </a:gridCol>
                <a:gridCol w="5529775">
                  <a:extLst>
                    <a:ext uri="{9D8B030D-6E8A-4147-A177-3AD203B41FA5}">
                      <a16:colId xmlns:a16="http://schemas.microsoft.com/office/drawing/2014/main" val="4173943264"/>
                    </a:ext>
                  </a:extLst>
                </a:gridCol>
              </a:tblGrid>
              <a:tr h="224219">
                <a:tc>
                  <a:txBody>
                    <a:bodyPr/>
                    <a:lstStyle/>
                    <a:p>
                      <a:pPr algn="ctr"/>
                      <a:endParaRPr lang="en-US" sz="1000" b="1">
                        <a:latin typeface="Montserrat" panose="00000500000000000000" pitchFamily="2" charset="0"/>
                      </a:endParaRPr>
                    </a:p>
                  </a:txBody>
                  <a:tcPr/>
                </a:tc>
                <a:tc>
                  <a:txBody>
                    <a:bodyPr/>
                    <a:lstStyle/>
                    <a:p>
                      <a:r>
                        <a:rPr lang="en-US" sz="950" b="1" i="0" u="none" strike="noStrike" cap="none">
                          <a:solidFill>
                            <a:schemeClr val="bg1"/>
                          </a:solidFill>
                          <a:latin typeface="Montserrat" panose="00000500000000000000" pitchFamily="2" charset="0"/>
                          <a:cs typeface="Arial"/>
                          <a:sym typeface="Arial"/>
                        </a:rPr>
                        <a:t>Current state</a:t>
                      </a:r>
                    </a:p>
                  </a:txBody>
                  <a:tcPr>
                    <a:solidFill>
                      <a:schemeClr val="bg2"/>
                    </a:solidFill>
                  </a:tcPr>
                </a:tc>
                <a:tc>
                  <a:txBody>
                    <a:bodyPr/>
                    <a:lstStyle/>
                    <a:p>
                      <a:r>
                        <a:rPr lang="en-US" sz="950" b="1" i="0" u="none" strike="noStrike" cap="none">
                          <a:solidFill>
                            <a:schemeClr val="bg1"/>
                          </a:solidFill>
                          <a:latin typeface="Montserrat" panose="00000500000000000000" pitchFamily="2" charset="0"/>
                          <a:cs typeface="Arial"/>
                          <a:sym typeface="Arial"/>
                        </a:rPr>
                        <a:t>Future state</a:t>
                      </a:r>
                    </a:p>
                  </a:txBody>
                  <a:tcPr>
                    <a:solidFill>
                      <a:schemeClr val="bg2"/>
                    </a:solidFill>
                  </a:tcPr>
                </a:tc>
                <a:extLst>
                  <a:ext uri="{0D108BD9-81ED-4DB2-BD59-A6C34878D82A}">
                    <a16:rowId xmlns:a16="http://schemas.microsoft.com/office/drawing/2014/main" val="892178621"/>
                  </a:ext>
                </a:extLst>
              </a:tr>
              <a:tr h="859658">
                <a:tc>
                  <a:txBody>
                    <a:bodyPr/>
                    <a:lstStyle/>
                    <a:p>
                      <a:pPr algn="ctr"/>
                      <a:r>
                        <a:rPr lang="en-US" sz="900" b="1">
                          <a:latin typeface="Montserrat" panose="00000500000000000000" pitchFamily="2" charset="0"/>
                          <a:cs typeface="Times New Roman" panose="02020603050405020304" pitchFamily="18" charset="0"/>
                        </a:rPr>
                        <a:t>Payroll</a:t>
                      </a:r>
                      <a:endParaRPr lang="en-US" sz="900" b="1">
                        <a:latin typeface="Montserrat" panose="00000500000000000000" pitchFamily="2" charset="0"/>
                      </a:endParaRPr>
                    </a:p>
                  </a:txBody>
                  <a:tcPr/>
                </a:tc>
                <a:tc>
                  <a:txBody>
                    <a:bodyPr/>
                    <a:lstStyle/>
                    <a:p>
                      <a:r>
                        <a:rPr lang="en-US" sz="850" b="0" i="0" u="none" strike="noStrike" cap="none">
                          <a:solidFill>
                            <a:srgbClr val="000000"/>
                          </a:solidFill>
                          <a:latin typeface="Montserrat" panose="00000500000000000000" pitchFamily="2" charset="0"/>
                          <a:cs typeface="Arial"/>
                          <a:sym typeface="Arial"/>
                        </a:rPr>
                        <a:t>Manual entries into </a:t>
                      </a:r>
                      <a:r>
                        <a:rPr lang="en-US" sz="850" b="0" i="0" u="none" strike="noStrike" cap="none" err="1">
                          <a:solidFill>
                            <a:srgbClr val="000000"/>
                          </a:solidFill>
                          <a:latin typeface="Montserrat" panose="00000500000000000000" pitchFamily="2" charset="0"/>
                          <a:cs typeface="Arial"/>
                          <a:sym typeface="Arial"/>
                        </a:rPr>
                        <a:t>PayServ</a:t>
                      </a:r>
                      <a:r>
                        <a:rPr lang="en-US" sz="850" b="0" i="0" u="none" strike="noStrike" cap="none">
                          <a:solidFill>
                            <a:srgbClr val="000000"/>
                          </a:solidFill>
                          <a:latin typeface="Montserrat" panose="00000500000000000000" pitchFamily="2" charset="0"/>
                          <a:cs typeface="Arial"/>
                          <a:sym typeface="Arial"/>
                        </a:rPr>
                        <a:t>, PeopleSoft HCM, and RF EBS (entry errors risk). Manual reviews and approvals. </a:t>
                      </a:r>
                    </a:p>
                    <a:p>
                      <a:endParaRPr lang="en-US" sz="850" b="0" i="0" u="none" strike="noStrike" cap="none">
                        <a:solidFill>
                          <a:srgbClr val="000000"/>
                        </a:solidFill>
                        <a:latin typeface="Montserrat" panose="00000500000000000000" pitchFamily="2" charset="0"/>
                        <a:cs typeface="Arial"/>
                        <a:sym typeface="Arial"/>
                      </a:endParaRPr>
                    </a:p>
                    <a:p>
                      <a:r>
                        <a:rPr lang="en-US" sz="850" b="0" i="0" u="none" strike="noStrike" cap="none">
                          <a:solidFill>
                            <a:srgbClr val="000000"/>
                          </a:solidFill>
                          <a:latin typeface="Montserrat" panose="00000500000000000000" pitchFamily="2" charset="0"/>
                          <a:cs typeface="Arial"/>
                          <a:sym typeface="Arial"/>
                        </a:rPr>
                        <a:t>Current state nomenclature includes “earn codes” and “comp rate codes”. </a:t>
                      </a:r>
                    </a:p>
                    <a:p>
                      <a:endParaRPr lang="en-US" sz="850" b="1" i="0" u="none" strike="noStrike" cap="none">
                        <a:solidFill>
                          <a:srgbClr val="000000"/>
                        </a:solidFill>
                        <a:latin typeface="Montserrat" panose="00000500000000000000" pitchFamily="2" charset="0"/>
                        <a:cs typeface="Arial"/>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850" b="0" i="0" u="none" strike="noStrike" cap="none">
                          <a:solidFill>
                            <a:srgbClr val="000000"/>
                          </a:solidFill>
                          <a:effectLst/>
                          <a:latin typeface="Montserrat" panose="00000500000000000000" pitchFamily="2" charset="0"/>
                          <a:ea typeface="Arial"/>
                          <a:cs typeface="Arial"/>
                          <a:sym typeface="Arial"/>
                        </a:rPr>
                        <a:t>Employees will </a:t>
                      </a:r>
                      <a:r>
                        <a:rPr lang="en-US" sz="850" b="1" i="0" u="none" strike="noStrike" cap="none">
                          <a:solidFill>
                            <a:srgbClr val="000000"/>
                          </a:solidFill>
                          <a:effectLst/>
                          <a:latin typeface="Montserrat" panose="00000500000000000000" pitchFamily="2" charset="0"/>
                          <a:ea typeface="Arial"/>
                          <a:cs typeface="Arial"/>
                          <a:sym typeface="Arial"/>
                        </a:rPr>
                        <a:t>enter their own bank details </a:t>
                      </a:r>
                      <a:r>
                        <a:rPr lang="en-US" sz="850" b="0" i="0" u="none" strike="noStrike" cap="none">
                          <a:solidFill>
                            <a:srgbClr val="000000"/>
                          </a:solidFill>
                          <a:effectLst/>
                          <a:latin typeface="Montserrat" panose="00000500000000000000" pitchFamily="2" charset="0"/>
                          <a:ea typeface="Arial"/>
                          <a:cs typeface="Arial"/>
                          <a:sym typeface="Arial"/>
                        </a:rPr>
                        <a:t>into WolfieONE for direct deposit. </a:t>
                      </a:r>
                      <a:endParaRPr lang="en-US" sz="850" b="1" i="0" u="none" strike="noStrike" cap="none">
                        <a:solidFill>
                          <a:srgbClr val="000000"/>
                        </a:solidFill>
                        <a:effectLst/>
                        <a:latin typeface="Montserrat" panose="00000500000000000000" pitchFamily="2" charset="0"/>
                        <a:ea typeface="Arial"/>
                        <a:cs typeface="Arial"/>
                        <a:sym typeface="Arial"/>
                      </a:endParaRPr>
                    </a:p>
                    <a:p>
                      <a:r>
                        <a:rPr lang="en-US" sz="850" b="1" i="0" u="none" strike="noStrike" cap="none">
                          <a:solidFill>
                            <a:srgbClr val="000000"/>
                          </a:solidFill>
                          <a:effectLst/>
                          <a:latin typeface="Montserrat" panose="00000500000000000000" pitchFamily="2" charset="0"/>
                          <a:ea typeface="Arial"/>
                          <a:cs typeface="Arial"/>
                          <a:sym typeface="Arial"/>
                        </a:rPr>
                        <a:t>Payroll/Labor costing: </a:t>
                      </a:r>
                      <a:r>
                        <a:rPr lang="en-US" sz="850" b="0" i="0" u="none" strike="noStrike" cap="none">
                          <a:solidFill>
                            <a:srgbClr val="000000"/>
                          </a:solidFill>
                          <a:effectLst/>
                          <a:latin typeface="Montserrat" panose="00000500000000000000" pitchFamily="2" charset="0"/>
                          <a:ea typeface="Arial"/>
                          <a:cs typeface="Arial"/>
                          <a:sym typeface="Arial"/>
                        </a:rPr>
                        <a:t>splitting costs when the employee’s salary is going to be funded from different sources</a:t>
                      </a:r>
                      <a:r>
                        <a:rPr lang="en-US" sz="850" b="0" i="0" u="none" strike="noStrike" cap="none">
                          <a:solidFill>
                            <a:srgbClr val="000000"/>
                          </a:solidFill>
                          <a:effectLst/>
                          <a:latin typeface="Montserrat" panose="00000500000000000000" pitchFamily="2" charset="0"/>
                          <a:ea typeface="Arial"/>
                          <a:cs typeface="Arial"/>
                        </a:rPr>
                        <a:t> (Different initiatives or </a:t>
                      </a:r>
                      <a:r>
                        <a:rPr lang="en-US" sz="850" b="1" i="0" u="none" strike="noStrike" cap="none">
                          <a:solidFill>
                            <a:srgbClr val="000000"/>
                          </a:solidFill>
                          <a:effectLst/>
                          <a:latin typeface="Montserrat" panose="00000500000000000000" pitchFamily="2" charset="0"/>
                          <a:ea typeface="Arial"/>
                          <a:cs typeface="Arial"/>
                        </a:rPr>
                        <a:t>fund sources</a:t>
                      </a:r>
                      <a:r>
                        <a:rPr lang="en-US" sz="850" b="0" i="0" u="none" strike="noStrike" cap="none">
                          <a:solidFill>
                            <a:srgbClr val="000000"/>
                          </a:solidFill>
                          <a:effectLst/>
                          <a:latin typeface="Montserrat" panose="00000500000000000000" pitchFamily="2" charset="0"/>
                          <a:ea typeface="Arial"/>
                          <a:cs typeface="Arial"/>
                        </a:rPr>
                        <a:t>) </a:t>
                      </a:r>
                    </a:p>
                    <a:p>
                      <a:endParaRPr lang="en-US" sz="850" b="0" i="0" u="none" strike="noStrike" cap="none">
                        <a:solidFill>
                          <a:srgbClr val="000000"/>
                        </a:solidFill>
                        <a:effectLst/>
                        <a:latin typeface="Montserrat" panose="00000500000000000000" pitchFamily="2" charset="0"/>
                        <a:ea typeface="Arial"/>
                        <a:cs typeface="Arial"/>
                      </a:endParaRPr>
                    </a:p>
                    <a:p>
                      <a:r>
                        <a:rPr lang="en-US" sz="850" b="0" i="0" u="none" strike="noStrike" cap="none">
                          <a:solidFill>
                            <a:srgbClr val="000000"/>
                          </a:solidFill>
                          <a:effectLst/>
                          <a:latin typeface="Montserrat" panose="00000500000000000000" pitchFamily="2" charset="0"/>
                          <a:ea typeface="Arial"/>
                          <a:cs typeface="Arial"/>
                        </a:rPr>
                        <a:t>RF employees do not currently have labor costing in PeopleSoft , RF employees labor distribution will be integrated into WolfieONE</a:t>
                      </a:r>
                      <a:r>
                        <a:rPr lang="en-US" sz="850" b="0" i="0" u="none" strike="noStrike" cap="none" noProof="0">
                          <a:solidFill>
                            <a:srgbClr val="000000"/>
                          </a:solidFill>
                          <a:effectLst/>
                          <a:latin typeface="Montserrat" panose="00000500000000000000" pitchFamily="2" charset="0"/>
                        </a:rPr>
                        <a:t>, improving reporting capabilities. </a:t>
                      </a:r>
                    </a:p>
                    <a:p>
                      <a:endParaRPr lang="en-US" sz="850" b="0" i="0" u="none" strike="noStrike" cap="none" noProof="0">
                        <a:solidFill>
                          <a:srgbClr val="000000"/>
                        </a:solidFill>
                        <a:effectLst/>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850" b="0" i="0" u="none" strike="noStrike" cap="none">
                          <a:solidFill>
                            <a:srgbClr val="000000"/>
                          </a:solidFill>
                          <a:effectLst/>
                          <a:latin typeface="Montserrat" panose="00000500000000000000" pitchFamily="2" charset="0"/>
                          <a:ea typeface="Arial"/>
                          <a:cs typeface="Arial"/>
                          <a:sym typeface="Arial"/>
                        </a:rPr>
                        <a:t>New nomenclature and processes will require training, such as “update” vs. “correct”, and “save” vs. “submit”. </a:t>
                      </a:r>
                    </a:p>
                  </a:txBody>
                  <a:tcPr/>
                </a:tc>
                <a:extLst>
                  <a:ext uri="{0D108BD9-81ED-4DB2-BD59-A6C34878D82A}">
                    <a16:rowId xmlns:a16="http://schemas.microsoft.com/office/drawing/2014/main" val="1296606358"/>
                  </a:ext>
                </a:extLst>
              </a:tr>
              <a:tr h="796965">
                <a:tc>
                  <a:txBody>
                    <a:bodyPr/>
                    <a:lstStyle/>
                    <a:p>
                      <a:pPr algn="ctr"/>
                      <a:r>
                        <a:rPr lang="en-US" sz="800" b="1">
                          <a:latin typeface="Montserrat" panose="00000500000000000000" pitchFamily="2" charset="0"/>
                          <a:cs typeface="Times New Roman" panose="02020603050405020304" pitchFamily="18" charset="0"/>
                        </a:rPr>
                        <a:t>Absence Management</a:t>
                      </a:r>
                      <a:endParaRPr lang="en-US" sz="800" b="1">
                        <a:latin typeface="Montserrat" panose="000005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850" b="0" i="1" u="none" strike="noStrike" cap="none">
                          <a:solidFill>
                            <a:srgbClr val="000000"/>
                          </a:solidFill>
                          <a:effectLst/>
                          <a:latin typeface="Montserrat" panose="00000500000000000000" pitchFamily="2" charset="0"/>
                          <a:ea typeface="Arial"/>
                          <a:cs typeface="Arial"/>
                          <a:sym typeface="Arial"/>
                        </a:rPr>
                        <a:t>University:</a:t>
                      </a:r>
                      <a:r>
                        <a:rPr lang="en-US" sz="850" b="0" i="0" u="none" strike="noStrike" cap="none">
                          <a:solidFill>
                            <a:srgbClr val="000000"/>
                          </a:solidFill>
                          <a:effectLst/>
                          <a:latin typeface="Montserrat" panose="00000500000000000000" pitchFamily="2" charset="0"/>
                          <a:ea typeface="Arial"/>
                          <a:cs typeface="Arial"/>
                          <a:sym typeface="Arial"/>
                        </a:rPr>
                        <a:t> Accrual banks are manually calculated for employees who submit paper time sheets. They are calculated automatically for employees who submit their time in SOLAR. Time off requests are tracked separately from time entry. </a:t>
                      </a:r>
                      <a:r>
                        <a:rPr lang="en-US" sz="850" b="0" i="1" u="none" strike="noStrike" cap="none">
                          <a:solidFill>
                            <a:srgbClr val="000000"/>
                          </a:solidFill>
                          <a:effectLst/>
                          <a:latin typeface="Montserrat" panose="00000500000000000000" pitchFamily="2" charset="0"/>
                          <a:ea typeface="Arial"/>
                          <a:cs typeface="Arial"/>
                          <a:sym typeface="Arial"/>
                        </a:rPr>
                        <a:t>Hospital and LISVH employees</a:t>
                      </a:r>
                      <a:r>
                        <a:rPr lang="en-US" sz="850" b="0" i="0" u="none" strike="noStrike" cap="none">
                          <a:solidFill>
                            <a:srgbClr val="000000"/>
                          </a:solidFill>
                          <a:effectLst/>
                          <a:latin typeface="Montserrat" panose="00000500000000000000" pitchFamily="2" charset="0"/>
                          <a:ea typeface="Arial"/>
                          <a:cs typeface="Arial"/>
                          <a:sym typeface="Arial"/>
                        </a:rPr>
                        <a:t>- enter absences in Kronos system.</a:t>
                      </a:r>
                    </a:p>
                  </a:txBody>
                  <a:tcPr/>
                </a:tc>
                <a:tc>
                  <a:txBody>
                    <a:bodyPr/>
                    <a:lstStyle/>
                    <a:p>
                      <a:r>
                        <a:rPr lang="en-US" sz="850" b="0" i="1" u="none" strike="noStrike" cap="none">
                          <a:solidFill>
                            <a:srgbClr val="000000"/>
                          </a:solidFill>
                          <a:effectLst/>
                          <a:latin typeface="Montserrat" panose="00000500000000000000" pitchFamily="2" charset="0"/>
                          <a:ea typeface="Arial"/>
                          <a:cs typeface="Arial"/>
                          <a:sym typeface="Arial"/>
                        </a:rPr>
                        <a:t>University:</a:t>
                      </a:r>
                      <a:r>
                        <a:rPr lang="en-US" sz="850" b="0" i="0" u="none" strike="noStrike" cap="none">
                          <a:solidFill>
                            <a:srgbClr val="000000"/>
                          </a:solidFill>
                          <a:effectLst/>
                          <a:latin typeface="Montserrat" panose="00000500000000000000" pitchFamily="2" charset="0"/>
                          <a:ea typeface="Arial"/>
                          <a:cs typeface="Arial"/>
                          <a:sym typeface="Arial"/>
                        </a:rPr>
                        <a:t> Absence Management is a separate functional area from Time and Labor of WolfieONE, which will pull data from Core HR and Time and Labor </a:t>
                      </a:r>
                      <a:r>
                        <a:rPr lang="en-US" sz="850" b="1" i="0" u="none" strike="noStrike" cap="none">
                          <a:solidFill>
                            <a:srgbClr val="000000"/>
                          </a:solidFill>
                          <a:effectLst/>
                          <a:latin typeface="Montserrat" panose="00000500000000000000" pitchFamily="2" charset="0"/>
                          <a:ea typeface="Arial"/>
                          <a:cs typeface="Arial"/>
                          <a:sym typeface="Arial"/>
                        </a:rPr>
                        <a:t>to calculate accruals</a:t>
                      </a:r>
                      <a:r>
                        <a:rPr lang="en-US" sz="850" b="0" i="0" u="none" strike="noStrike" cap="none">
                          <a:solidFill>
                            <a:srgbClr val="000000"/>
                          </a:solidFill>
                          <a:effectLst/>
                          <a:latin typeface="Montserrat" panose="00000500000000000000" pitchFamily="2" charset="0"/>
                          <a:ea typeface="Arial"/>
                          <a:cs typeface="Arial"/>
                          <a:sym typeface="Arial"/>
                        </a:rPr>
                        <a:t>. HR administrators will need training on entering leaves that were approved outside the system. </a:t>
                      </a:r>
                    </a:p>
                    <a:p>
                      <a:r>
                        <a:rPr lang="en-US" sz="850" b="0" i="0" u="none" strike="noStrike" cap="none">
                          <a:solidFill>
                            <a:srgbClr val="000000"/>
                          </a:solidFill>
                          <a:effectLst/>
                          <a:latin typeface="Montserrat" panose="00000500000000000000" pitchFamily="2" charset="0"/>
                          <a:ea typeface="Arial"/>
                          <a:cs typeface="Arial"/>
                          <a:sym typeface="Arial"/>
                        </a:rPr>
                        <a:t>Employees will need training on the </a:t>
                      </a:r>
                      <a:r>
                        <a:rPr lang="en-US" sz="850" b="1" i="0" u="none" strike="noStrike" cap="none">
                          <a:solidFill>
                            <a:srgbClr val="000000"/>
                          </a:solidFill>
                          <a:effectLst/>
                          <a:latin typeface="Montserrat" panose="00000500000000000000" pitchFamily="2" charset="0"/>
                          <a:ea typeface="Arial"/>
                          <a:cs typeface="Arial"/>
                          <a:sym typeface="Arial"/>
                        </a:rPr>
                        <a:t>absence attestation.</a:t>
                      </a:r>
                      <a:endParaRPr lang="en-US" sz="850" b="0" i="0" u="none" strike="noStrike" cap="none">
                        <a:solidFill>
                          <a:srgbClr val="000000"/>
                        </a:solidFill>
                        <a:effectLst/>
                        <a:latin typeface="Montserrat" panose="00000500000000000000" pitchFamily="2" charset="0"/>
                        <a:ea typeface="Arial"/>
                        <a:cs typeface="Arial"/>
                        <a:sym typeface="Arial"/>
                      </a:endParaRPr>
                    </a:p>
                    <a:p>
                      <a:r>
                        <a:rPr lang="en-US" sz="850" b="0" i="0" u="none" strike="noStrike" cap="none">
                          <a:solidFill>
                            <a:srgbClr val="000000"/>
                          </a:solidFill>
                          <a:effectLst/>
                          <a:latin typeface="Montserrat" panose="00000500000000000000" pitchFamily="2" charset="0"/>
                          <a:ea typeface="Arial"/>
                          <a:cs typeface="Arial"/>
                          <a:sym typeface="Arial"/>
                        </a:rPr>
                        <a:t>Employees will be able to </a:t>
                      </a:r>
                      <a:r>
                        <a:rPr lang="en-US" sz="850" b="1" i="0" u="none" strike="noStrike" cap="none">
                          <a:solidFill>
                            <a:srgbClr val="000000"/>
                          </a:solidFill>
                          <a:effectLst/>
                          <a:latin typeface="Montserrat" panose="00000500000000000000" pitchFamily="2" charset="0"/>
                          <a:ea typeface="Arial"/>
                          <a:cs typeface="Arial"/>
                          <a:sym typeface="Arial"/>
                        </a:rPr>
                        <a:t>submit time off requests to their managers, and if approved will automatically be added to their timecards in Time and Labor. </a:t>
                      </a:r>
                    </a:p>
                    <a:p>
                      <a:endParaRPr lang="en-US" sz="850" b="0" i="1" u="none" strike="noStrike" cap="none">
                        <a:solidFill>
                          <a:srgbClr val="000000"/>
                        </a:solidFill>
                        <a:effectLst/>
                        <a:latin typeface="Montserrat" panose="00000500000000000000" pitchFamily="2" charset="0"/>
                        <a:ea typeface="Arial"/>
                        <a:cs typeface="Arial"/>
                        <a:sym typeface="Arial"/>
                      </a:endParaRPr>
                    </a:p>
                    <a:p>
                      <a:r>
                        <a:rPr lang="en-US" sz="850" b="0" i="1" u="none" strike="noStrike" cap="none">
                          <a:solidFill>
                            <a:srgbClr val="000000"/>
                          </a:solidFill>
                          <a:effectLst/>
                          <a:latin typeface="Montserrat" panose="00000500000000000000" pitchFamily="2" charset="0"/>
                          <a:ea typeface="Arial"/>
                          <a:cs typeface="Arial"/>
                          <a:sym typeface="Arial"/>
                        </a:rPr>
                        <a:t>Note: Hospital and LISVH employees</a:t>
                      </a:r>
                      <a:r>
                        <a:rPr lang="en-US" sz="850" b="0" i="0" u="none" strike="noStrike" cap="none">
                          <a:solidFill>
                            <a:srgbClr val="000000"/>
                          </a:solidFill>
                          <a:effectLst/>
                          <a:latin typeface="Montserrat" panose="00000500000000000000" pitchFamily="2" charset="0"/>
                          <a:ea typeface="Arial"/>
                          <a:cs typeface="Arial"/>
                          <a:sym typeface="Arial"/>
                        </a:rPr>
                        <a:t> will enter absences in Kronos system (no change).</a:t>
                      </a:r>
                    </a:p>
                  </a:txBody>
                  <a:tcPr/>
                </a:tc>
                <a:extLst>
                  <a:ext uri="{0D108BD9-81ED-4DB2-BD59-A6C34878D82A}">
                    <a16:rowId xmlns:a16="http://schemas.microsoft.com/office/drawing/2014/main" val="401790371"/>
                  </a:ext>
                </a:extLst>
              </a:tr>
              <a:tr h="937549">
                <a:tc>
                  <a:txBody>
                    <a:bodyPr/>
                    <a:lstStyle/>
                    <a:p>
                      <a:pPr algn="ctr"/>
                      <a:r>
                        <a:rPr lang="en-US" sz="900" b="1">
                          <a:latin typeface="Montserrat" panose="00000500000000000000" pitchFamily="2" charset="0"/>
                          <a:cs typeface="Times New Roman" panose="02020603050405020304" pitchFamily="18" charset="0"/>
                        </a:rPr>
                        <a:t>Time and Labor </a:t>
                      </a:r>
                      <a:endParaRPr lang="en-US" sz="900" b="1">
                        <a:latin typeface="Montserrat" panose="00000500000000000000" pitchFamily="2" charset="0"/>
                      </a:endParaRPr>
                    </a:p>
                  </a:txBody>
                  <a:tcPr>
                    <a:solidFill>
                      <a:schemeClr val="bg1"/>
                    </a:solidFill>
                  </a:tcPr>
                </a:tc>
                <a:tc>
                  <a:txBody>
                    <a:bodyPr/>
                    <a:lstStyle/>
                    <a:p>
                      <a:r>
                        <a:rPr lang="en-US" sz="850" b="0" i="1" u="none" strike="noStrike" cap="none">
                          <a:solidFill>
                            <a:srgbClr val="000000"/>
                          </a:solidFill>
                          <a:effectLst/>
                          <a:latin typeface="Montserrat" panose="00000500000000000000" pitchFamily="2" charset="0"/>
                          <a:ea typeface="Arial"/>
                          <a:cs typeface="Arial"/>
                          <a:sym typeface="Arial"/>
                        </a:rPr>
                        <a:t>University employees</a:t>
                      </a:r>
                      <a:r>
                        <a:rPr lang="en-US" sz="850" b="0" i="0" u="none" strike="noStrike" cap="none">
                          <a:solidFill>
                            <a:srgbClr val="000000"/>
                          </a:solidFill>
                          <a:effectLst/>
                          <a:latin typeface="Montserrat" panose="00000500000000000000" pitchFamily="2" charset="0"/>
                          <a:ea typeface="Arial"/>
                          <a:cs typeface="Arial"/>
                          <a:sym typeface="Arial"/>
                        </a:rPr>
                        <a:t>- </a:t>
                      </a:r>
                      <a:r>
                        <a:rPr lang="en-US" sz="850" b="1" i="0" u="none" strike="noStrike" cap="none">
                          <a:solidFill>
                            <a:srgbClr val="000000"/>
                          </a:solidFill>
                          <a:effectLst/>
                          <a:latin typeface="Montserrat" panose="00000500000000000000" pitchFamily="2" charset="0"/>
                          <a:ea typeface="Arial"/>
                          <a:cs typeface="Arial"/>
                          <a:sym typeface="Arial"/>
                        </a:rPr>
                        <a:t>Paper forms and SOLAR</a:t>
                      </a:r>
                      <a:r>
                        <a:rPr lang="en-US" sz="850" b="0" i="0" u="none" strike="noStrike" cap="none">
                          <a:solidFill>
                            <a:srgbClr val="000000"/>
                          </a:solidFill>
                          <a:effectLst/>
                          <a:latin typeface="Montserrat" panose="00000500000000000000" pitchFamily="2" charset="0"/>
                          <a:ea typeface="Arial"/>
                          <a:cs typeface="Arial"/>
                          <a:sym typeface="Arial"/>
                        </a:rPr>
                        <a:t>. HR administrators do manual entry. Additional pay components (e.g. overtime, compensatory pay, on call/recall, etc.) are manually reviewed and entered in external payroll systems. </a:t>
                      </a:r>
                    </a:p>
                    <a:p>
                      <a:endParaRPr lang="en-US" sz="850" b="0" i="0" u="none" strike="noStrike" cap="none">
                        <a:solidFill>
                          <a:srgbClr val="000000"/>
                        </a:solidFill>
                        <a:effectLst/>
                        <a:latin typeface="Montserrat" panose="00000500000000000000" pitchFamily="2" charset="0"/>
                        <a:ea typeface="Arial"/>
                        <a:cs typeface="Arial"/>
                        <a:sym typeface="Arial"/>
                      </a:endParaRPr>
                    </a:p>
                    <a:p>
                      <a:r>
                        <a:rPr lang="en-US" sz="850" b="0" i="0" u="none" strike="noStrike" cap="none">
                          <a:solidFill>
                            <a:srgbClr val="000000"/>
                          </a:solidFill>
                          <a:effectLst/>
                          <a:latin typeface="Montserrat" panose="00000500000000000000" pitchFamily="2" charset="0"/>
                          <a:ea typeface="Arial"/>
                          <a:cs typeface="Arial"/>
                          <a:sym typeface="Arial"/>
                        </a:rPr>
                        <a:t> </a:t>
                      </a:r>
                      <a:r>
                        <a:rPr lang="en-US" sz="850" b="1" i="1" u="none" strike="noStrike" cap="none">
                          <a:solidFill>
                            <a:srgbClr val="000000"/>
                          </a:solidFill>
                          <a:effectLst/>
                          <a:latin typeface="Montserrat" panose="00000500000000000000" pitchFamily="2" charset="0"/>
                          <a:ea typeface="Arial"/>
                          <a:cs typeface="Arial"/>
                          <a:sym typeface="Arial"/>
                        </a:rPr>
                        <a:t>Hospital and LISVH employees</a:t>
                      </a:r>
                      <a:r>
                        <a:rPr lang="en-US" sz="850" b="1" i="0" u="none" strike="noStrike" cap="none">
                          <a:solidFill>
                            <a:srgbClr val="000000"/>
                          </a:solidFill>
                          <a:effectLst/>
                          <a:latin typeface="Montserrat" panose="00000500000000000000" pitchFamily="2" charset="0"/>
                          <a:ea typeface="Arial"/>
                          <a:cs typeface="Arial"/>
                          <a:sym typeface="Arial"/>
                        </a:rPr>
                        <a:t>- </a:t>
                      </a:r>
                      <a:r>
                        <a:rPr lang="en-US" sz="850" b="0" i="0" u="none" strike="noStrike" cap="none">
                          <a:solidFill>
                            <a:srgbClr val="000000"/>
                          </a:solidFill>
                          <a:effectLst/>
                          <a:latin typeface="Montserrat" panose="00000500000000000000" pitchFamily="2" charset="0"/>
                          <a:ea typeface="Arial"/>
                          <a:cs typeface="Arial"/>
                          <a:sym typeface="Arial"/>
                        </a:rPr>
                        <a:t>enter time in Kronos system.</a:t>
                      </a:r>
                    </a:p>
                  </a:txBody>
                  <a:tcPr>
                    <a:solidFill>
                      <a:schemeClr val="bg1"/>
                    </a:solidFill>
                  </a:tcPr>
                </a:tc>
                <a:tc>
                  <a:txBody>
                    <a:bodyPr/>
                    <a:lstStyle/>
                    <a:p>
                      <a:r>
                        <a:rPr lang="en-US" sz="850" b="0" i="1" u="none" strike="noStrike" cap="none" dirty="0">
                          <a:solidFill>
                            <a:srgbClr val="000000"/>
                          </a:solidFill>
                          <a:effectLst/>
                          <a:latin typeface="Montserrat" panose="00000500000000000000" pitchFamily="2" charset="0"/>
                          <a:ea typeface="Arial"/>
                          <a:cs typeface="Arial"/>
                          <a:sym typeface="Arial"/>
                        </a:rPr>
                        <a:t>University:</a:t>
                      </a:r>
                      <a:r>
                        <a:rPr lang="en-US" sz="850" b="0" i="0" u="none" strike="noStrike" cap="none" dirty="0">
                          <a:solidFill>
                            <a:srgbClr val="000000"/>
                          </a:solidFill>
                          <a:effectLst/>
                          <a:latin typeface="Montserrat" panose="00000500000000000000" pitchFamily="2" charset="0"/>
                          <a:ea typeface="Arial"/>
                          <a:cs typeface="Arial"/>
                          <a:sym typeface="Arial"/>
                        </a:rPr>
                        <a:t> </a:t>
                      </a:r>
                      <a:r>
                        <a:rPr lang="en-US" sz="850" b="1" i="0" u="none" strike="noStrike" cap="none" dirty="0">
                          <a:solidFill>
                            <a:srgbClr val="000000"/>
                          </a:solidFill>
                          <a:effectLst/>
                          <a:latin typeface="Montserrat" panose="00000500000000000000" pitchFamily="2" charset="0"/>
                          <a:ea typeface="Arial"/>
                          <a:cs typeface="Arial"/>
                          <a:sym typeface="Arial"/>
                        </a:rPr>
                        <a:t>this module will replace paper and SOLAR time entry</a:t>
                      </a:r>
                      <a:r>
                        <a:rPr lang="en-US" sz="850" b="0" i="0" u="none" strike="noStrike" cap="none" dirty="0">
                          <a:solidFill>
                            <a:srgbClr val="000000"/>
                          </a:solidFill>
                          <a:effectLst/>
                          <a:latin typeface="Montserrat" panose="00000500000000000000" pitchFamily="2" charset="0"/>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850" b="0" i="0" u="none" strike="noStrike" cap="none" dirty="0">
                          <a:solidFill>
                            <a:srgbClr val="000000"/>
                          </a:solidFill>
                          <a:effectLst/>
                          <a:latin typeface="Montserrat" panose="00000500000000000000" pitchFamily="2" charset="0"/>
                          <a:ea typeface="Arial"/>
                          <a:cs typeface="Arial"/>
                          <a:sym typeface="Arial"/>
                        </a:rPr>
                        <a:t>Review and approval will take place in the system before payroll processes. </a:t>
                      </a:r>
                      <a:r>
                        <a:rPr lang="en-US" sz="850" b="1" i="0" u="none" strike="noStrike" cap="none" dirty="0">
                          <a:solidFill>
                            <a:srgbClr val="000000"/>
                          </a:solidFill>
                          <a:effectLst/>
                          <a:latin typeface="Montserrat" panose="00000500000000000000" pitchFamily="2" charset="0"/>
                          <a:ea typeface="Arial"/>
                          <a:cs typeface="Arial"/>
                          <a:sym typeface="Arial"/>
                        </a:rPr>
                        <a:t>Managers will need training on approvals. </a:t>
                      </a:r>
                      <a:r>
                        <a:rPr lang="en-US" sz="850" b="0" i="0" u="none" strike="noStrike" cap="none" dirty="0">
                          <a:solidFill>
                            <a:srgbClr val="000000"/>
                          </a:solidFill>
                          <a:effectLst/>
                          <a:latin typeface="Montserrat" panose="00000500000000000000" pitchFamily="2" charset="0"/>
                          <a:ea typeface="Arial"/>
                          <a:cs typeface="Arial"/>
                          <a:sym typeface="Arial"/>
                        </a:rPr>
                        <a:t>All employees will require </a:t>
                      </a:r>
                      <a:r>
                        <a:rPr lang="en-US" sz="850" b="1" i="0" u="none" strike="noStrike" cap="none" dirty="0">
                          <a:solidFill>
                            <a:srgbClr val="000000"/>
                          </a:solidFill>
                          <a:effectLst/>
                          <a:latin typeface="Montserrat" panose="00000500000000000000" pitchFamily="2" charset="0"/>
                          <a:ea typeface="Arial"/>
                          <a:cs typeface="Arial"/>
                          <a:sym typeface="Arial"/>
                        </a:rPr>
                        <a:t>training on logging their time, including lost time due to absences</a:t>
                      </a:r>
                      <a:r>
                        <a:rPr lang="en-US" sz="850" b="0" i="0" u="none" strike="noStrike" cap="none" dirty="0">
                          <a:solidFill>
                            <a:srgbClr val="000000"/>
                          </a:solidFill>
                          <a:effectLst/>
                          <a:latin typeface="Montserrat" panose="00000500000000000000" pitchFamily="2" charset="0"/>
                          <a:ea typeface="Arial"/>
                          <a:cs typeface="Arial"/>
                          <a:sym typeface="Arial"/>
                        </a:rPr>
                        <a:t>. The policy around time entry for terminations will change: the </a:t>
                      </a:r>
                      <a:r>
                        <a:rPr lang="en-US" sz="850" b="1" i="0" u="none" strike="noStrike" cap="none" dirty="0">
                          <a:solidFill>
                            <a:srgbClr val="000000"/>
                          </a:solidFill>
                          <a:effectLst/>
                          <a:latin typeface="Montserrat" panose="00000500000000000000" pitchFamily="2" charset="0"/>
                          <a:ea typeface="Arial"/>
                          <a:cs typeface="Arial"/>
                          <a:sym typeface="Arial"/>
                        </a:rPr>
                        <a:t>last day of work will be the last day employees can log their time. </a:t>
                      </a:r>
                      <a:r>
                        <a:rPr lang="en-US" sz="850" b="0" i="0" u="none" strike="noStrike" cap="none" dirty="0">
                          <a:solidFill>
                            <a:srgbClr val="000000"/>
                          </a:solidFill>
                          <a:effectLst/>
                          <a:latin typeface="Montserrat" panose="00000500000000000000" pitchFamily="2" charset="0"/>
                          <a:ea typeface="Arial"/>
                          <a:cs typeface="Arial"/>
                          <a:sym typeface="Arial"/>
                        </a:rPr>
                        <a:t>Entering time </a:t>
                      </a:r>
                      <a:r>
                        <a:rPr lang="en-US" sz="850" b="1" i="0" u="none" strike="noStrike" cap="none" dirty="0">
                          <a:solidFill>
                            <a:srgbClr val="000000"/>
                          </a:solidFill>
                          <a:effectLst/>
                          <a:latin typeface="Montserrat" panose="00000500000000000000" pitchFamily="2" charset="0"/>
                          <a:ea typeface="Arial"/>
                          <a:cs typeface="Arial"/>
                          <a:sym typeface="Arial"/>
                        </a:rPr>
                        <a:t>promptly</a:t>
                      </a:r>
                      <a:r>
                        <a:rPr lang="en-US" sz="850" b="0" i="0" u="none" strike="noStrike" cap="none" dirty="0">
                          <a:solidFill>
                            <a:srgbClr val="000000"/>
                          </a:solidFill>
                          <a:effectLst/>
                          <a:latin typeface="Montserrat" panose="00000500000000000000" pitchFamily="2" charset="0"/>
                          <a:ea typeface="Arial"/>
                          <a:cs typeface="Arial"/>
                          <a:sym typeface="Arial"/>
                        </a:rPr>
                        <a:t> upon deadlines will impact other modules, Employee should submit time sheet on time or managers have to submit the timecard on behalf of teams.</a:t>
                      </a:r>
                    </a:p>
                    <a:p>
                      <a:r>
                        <a:rPr lang="en-US" sz="850" b="0" i="0" u="none" strike="noStrike" cap="none" dirty="0">
                          <a:solidFill>
                            <a:srgbClr val="000000"/>
                          </a:solidFill>
                          <a:effectLst/>
                          <a:latin typeface="Montserrat" panose="00000500000000000000" pitchFamily="2" charset="0"/>
                          <a:ea typeface="Arial"/>
                          <a:cs typeface="Arial"/>
                          <a:sym typeface="Arial"/>
                        </a:rPr>
                        <a:t>Additional pay components (overtime, meals, compensatory time) </a:t>
                      </a:r>
                      <a:r>
                        <a:rPr lang="en-US" sz="850" b="0" i="0" u="none" strike="noStrike" cap="none" dirty="0">
                          <a:solidFill>
                            <a:schemeClr val="tx1"/>
                          </a:solidFill>
                          <a:effectLst/>
                          <a:latin typeface="Montserrat" panose="00000500000000000000" pitchFamily="2" charset="0"/>
                          <a:ea typeface="Arial"/>
                          <a:cs typeface="Arial"/>
                          <a:sym typeface="Arial"/>
                        </a:rPr>
                        <a:t>will be calculated automatically and </a:t>
                      </a:r>
                      <a:r>
                        <a:rPr lang="en-US" sz="850" b="0" i="0" u="none" strike="noStrike" cap="none" dirty="0">
                          <a:solidFill>
                            <a:srgbClr val="000000"/>
                          </a:solidFill>
                          <a:effectLst/>
                          <a:latin typeface="Montserrat" panose="00000500000000000000" pitchFamily="2" charset="0"/>
                          <a:ea typeface="Arial"/>
                          <a:cs typeface="Arial"/>
                          <a:sym typeface="Arial"/>
                        </a:rPr>
                        <a:t>sent to external payroll systems (EBS and </a:t>
                      </a:r>
                      <a:r>
                        <a:rPr lang="en-US" sz="850" b="0" i="0" u="none" strike="noStrike" cap="none" dirty="0" err="1">
                          <a:solidFill>
                            <a:srgbClr val="000000"/>
                          </a:solidFill>
                          <a:effectLst/>
                          <a:latin typeface="Montserrat" panose="00000500000000000000" pitchFamily="2" charset="0"/>
                          <a:ea typeface="Arial"/>
                          <a:cs typeface="Arial"/>
                          <a:sym typeface="Arial"/>
                        </a:rPr>
                        <a:t>Payserv</a:t>
                      </a:r>
                      <a:r>
                        <a:rPr lang="en-US" sz="850" b="0" i="0" u="none" strike="noStrike" cap="none" dirty="0">
                          <a:solidFill>
                            <a:srgbClr val="000000"/>
                          </a:solidFill>
                          <a:effectLst/>
                          <a:latin typeface="Montserrat" panose="00000500000000000000" pitchFamily="2" charset="0"/>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850" b="0" i="0" u="none" strike="noStrike" cap="none" dirty="0">
                          <a:solidFill>
                            <a:srgbClr val="000000"/>
                          </a:solidFill>
                          <a:effectLst/>
                          <a:latin typeface="Montserrat" panose="00000500000000000000" pitchFamily="2" charset="0"/>
                          <a:ea typeface="Arial"/>
                          <a:cs typeface="Arial"/>
                          <a:sym typeface="Arial"/>
                        </a:rPr>
                        <a:t>HR Administrators must review the dashboard to know the group time cards statuses, fix the errors if any. (data verification for new hire/termination/transfer cases). </a:t>
                      </a:r>
                      <a:r>
                        <a:rPr lang="en-US" sz="850" b="0" i="1" u="none" strike="noStrike" cap="none" dirty="0">
                          <a:solidFill>
                            <a:srgbClr val="000000"/>
                          </a:solidFill>
                          <a:effectLst/>
                          <a:latin typeface="Montserrat" panose="00000500000000000000" pitchFamily="2" charset="0"/>
                          <a:ea typeface="Arial"/>
                          <a:cs typeface="Arial"/>
                          <a:sym typeface="Arial"/>
                        </a:rPr>
                        <a:t>Hospital and LISVH employees</a:t>
                      </a:r>
                      <a:r>
                        <a:rPr lang="en-US" sz="850" b="0" i="0" u="none" strike="noStrike" cap="none" dirty="0">
                          <a:solidFill>
                            <a:srgbClr val="000000"/>
                          </a:solidFill>
                          <a:effectLst/>
                          <a:latin typeface="Montserrat" panose="00000500000000000000" pitchFamily="2" charset="0"/>
                          <a:ea typeface="Arial"/>
                          <a:cs typeface="Arial"/>
                          <a:sym typeface="Arial"/>
                        </a:rPr>
                        <a:t> will enter time in Kronos system (</a:t>
                      </a:r>
                      <a:r>
                        <a:rPr lang="en-US" sz="850" b="0" i="0" u="sng" strike="noStrike" cap="none" dirty="0">
                          <a:solidFill>
                            <a:srgbClr val="000000"/>
                          </a:solidFill>
                          <a:effectLst/>
                          <a:latin typeface="Montserrat" panose="00000500000000000000" pitchFamily="2" charset="0"/>
                          <a:ea typeface="Arial"/>
                          <a:cs typeface="Arial"/>
                          <a:sym typeface="Arial"/>
                        </a:rPr>
                        <a:t>no change</a:t>
                      </a:r>
                      <a:r>
                        <a:rPr lang="en-US" sz="850" b="0" i="0" u="none" strike="noStrike" cap="none" dirty="0">
                          <a:solidFill>
                            <a:srgbClr val="000000"/>
                          </a:solidFill>
                          <a:effectLst/>
                          <a:latin typeface="Montserrat" panose="00000500000000000000" pitchFamily="2" charset="0"/>
                          <a:ea typeface="Arial"/>
                          <a:cs typeface="Arial"/>
                          <a:sym typeface="Arial"/>
                        </a:rPr>
                        <a:t>).</a:t>
                      </a:r>
                    </a:p>
                  </a:txBody>
                  <a:tcPr>
                    <a:solidFill>
                      <a:schemeClr val="bg1"/>
                    </a:solidFill>
                  </a:tcPr>
                </a:tc>
                <a:extLst>
                  <a:ext uri="{0D108BD9-81ED-4DB2-BD59-A6C34878D82A}">
                    <a16:rowId xmlns:a16="http://schemas.microsoft.com/office/drawing/2014/main" val="898695951"/>
                  </a:ext>
                </a:extLst>
              </a:tr>
            </a:tbl>
          </a:graphicData>
        </a:graphic>
      </p:graphicFrame>
    </p:spTree>
    <p:extLst>
      <p:ext uri="{BB962C8B-B14F-4D97-AF65-F5344CB8AC3E}">
        <p14:creationId xmlns:p14="http://schemas.microsoft.com/office/powerpoint/2010/main" val="9819466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CCA887-C8D5-A3D1-9620-874E085B327F}"/>
              </a:ext>
            </a:extLst>
          </p:cNvPr>
          <p:cNvSpPr txBox="1">
            <a:spLocks noGrp="1"/>
          </p:cNvSpPr>
          <p:nvPr>
            <p:ph type="title" idx="4294967295"/>
          </p:nvPr>
        </p:nvSpPr>
        <p:spPr>
          <a:xfrm>
            <a:off x="392499" y="213590"/>
            <a:ext cx="3713834" cy="4924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chemeClr val="bg2"/>
                </a:solidFill>
                <a:effectLst/>
                <a:uLnTx/>
                <a:uFillTx/>
                <a:latin typeface="Montserrat ExtraBold" panose="00000900000000000000" pitchFamily="2" charset="0"/>
                <a:ea typeface="Arial"/>
                <a:cs typeface="Arial"/>
                <a:sym typeface="Arial"/>
              </a:rPr>
              <a:t>Current State: </a:t>
            </a:r>
            <a:r>
              <a:rPr kumimoji="0" lang="en-US" sz="1200" i="0" u="none" strike="noStrike" kern="0" cap="none" spc="0" normalizeH="0" baseline="0" noProof="0" dirty="0">
                <a:ln>
                  <a:noFill/>
                </a:ln>
                <a:solidFill>
                  <a:schemeClr val="tx1"/>
                </a:solidFill>
                <a:effectLst/>
                <a:uLnTx/>
                <a:uFillTx/>
                <a:latin typeface="Montserrat "/>
                <a:sym typeface="Arial"/>
              </a:rPr>
              <a:t>a combination of emails, attachments, paper forms, and SOLAR </a:t>
            </a:r>
          </a:p>
        </p:txBody>
      </p:sp>
      <p:pic>
        <p:nvPicPr>
          <p:cNvPr id="10" name="Picture 9" descr="current state SOLAR screenshot">
            <a:extLst>
              <a:ext uri="{FF2B5EF4-FFF2-40B4-BE49-F238E27FC236}">
                <a16:creationId xmlns:a16="http://schemas.microsoft.com/office/drawing/2014/main" id="{AD6D8B9C-3AB5-BC88-55DC-E04E5CD8153E}"/>
              </a:ext>
            </a:extLst>
          </p:cNvPr>
          <p:cNvPicPr>
            <a:picLocks noChangeAspect="1"/>
          </p:cNvPicPr>
          <p:nvPr/>
        </p:nvPicPr>
        <p:blipFill rotWithShape="1">
          <a:blip r:embed="rId4">
            <a:extLst>
              <a:ext uri="{28A0092B-C50C-407E-A947-70E740481C1C}">
                <a14:useLocalDpi xmlns:a14="http://schemas.microsoft.com/office/drawing/2010/main" val="0"/>
              </a:ext>
            </a:extLst>
          </a:blip>
          <a:srcRect t="-1" r="65092" b="67692"/>
          <a:stretch/>
        </p:blipFill>
        <p:spPr bwMode="auto">
          <a:xfrm>
            <a:off x="485569" y="1520841"/>
            <a:ext cx="2795207" cy="1704896"/>
          </a:xfrm>
          <a:prstGeom prst="rect">
            <a:avLst/>
          </a:prstGeom>
          <a:noFill/>
          <a:ln>
            <a:noFill/>
          </a:ln>
        </p:spPr>
      </p:pic>
      <p:pic>
        <p:nvPicPr>
          <p:cNvPr id="9" name="Picture 8" descr="current state SOLAR screenshot">
            <a:extLst>
              <a:ext uri="{FF2B5EF4-FFF2-40B4-BE49-F238E27FC236}">
                <a16:creationId xmlns:a16="http://schemas.microsoft.com/office/drawing/2014/main" id="{130451B8-748D-749E-79BB-15C4E4BA8A97}"/>
              </a:ext>
            </a:extLst>
          </p:cNvPr>
          <p:cNvPicPr>
            <a:picLocks noChangeAspect="1"/>
          </p:cNvPicPr>
          <p:nvPr/>
        </p:nvPicPr>
        <p:blipFill rotWithShape="1">
          <a:blip r:embed="rId4">
            <a:extLst>
              <a:ext uri="{28A0092B-C50C-407E-A947-70E740481C1C}">
                <a14:useLocalDpi xmlns:a14="http://schemas.microsoft.com/office/drawing/2010/main" val="0"/>
              </a:ext>
            </a:extLst>
          </a:blip>
          <a:srcRect t="69190" r="59944" b="2063"/>
          <a:stretch/>
        </p:blipFill>
        <p:spPr bwMode="auto">
          <a:xfrm>
            <a:off x="988749" y="3164381"/>
            <a:ext cx="3207408" cy="1516980"/>
          </a:xfrm>
          <a:prstGeom prst="rect">
            <a:avLst/>
          </a:prstGeom>
          <a:noFill/>
          <a:ln>
            <a:noFill/>
          </a:ln>
        </p:spPr>
      </p:pic>
      <p:pic>
        <p:nvPicPr>
          <p:cNvPr id="7" name="Graphic 6">
            <a:extLst>
              <a:ext uri="{FF2B5EF4-FFF2-40B4-BE49-F238E27FC236}">
                <a16:creationId xmlns:a16="http://schemas.microsoft.com/office/drawing/2014/main" id="{DB108D14-1AA5-1E90-1510-E7EE641C2DD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2499" y="813710"/>
            <a:ext cx="498605" cy="521800"/>
          </a:xfrm>
          <a:prstGeom prst="rect">
            <a:avLst/>
          </a:prstGeom>
        </p:spPr>
      </p:pic>
      <p:pic>
        <p:nvPicPr>
          <p:cNvPr id="8" name="Graphic 7">
            <a:extLst>
              <a:ext uri="{FF2B5EF4-FFF2-40B4-BE49-F238E27FC236}">
                <a16:creationId xmlns:a16="http://schemas.microsoft.com/office/drawing/2014/main" id="{02D8F498-B272-88BB-8798-FA585C044A43}"/>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05091" y="813710"/>
            <a:ext cx="476480" cy="498646"/>
          </a:xfrm>
          <a:prstGeom prst="rect">
            <a:avLst/>
          </a:prstGeom>
        </p:spPr>
      </p:pic>
      <p:sp>
        <p:nvSpPr>
          <p:cNvPr id="2" name="TextBox 1">
            <a:extLst>
              <a:ext uri="{FF2B5EF4-FFF2-40B4-BE49-F238E27FC236}">
                <a16:creationId xmlns:a16="http://schemas.microsoft.com/office/drawing/2014/main" id="{93E9FA56-26E0-E58B-AC0C-E23C2612E554}"/>
              </a:ext>
            </a:extLst>
          </p:cNvPr>
          <p:cNvSpPr txBox="1"/>
          <p:nvPr/>
        </p:nvSpPr>
        <p:spPr>
          <a:xfrm>
            <a:off x="5385209" y="336548"/>
            <a:ext cx="1088007" cy="1015663"/>
          </a:xfrm>
          <a:prstGeom prst="rect">
            <a:avLst/>
          </a:prstGeom>
          <a:noFill/>
        </p:spPr>
        <p:txBody>
          <a:bodyPr wrap="square" rtlCol="0">
            <a:spAutoFit/>
          </a:bodyPr>
          <a:lstStyle/>
          <a:p>
            <a:r>
              <a:rPr lang="en-US" sz="1200">
                <a:solidFill>
                  <a:schemeClr val="bg2"/>
                </a:solidFill>
                <a:latin typeface="Montserrat ExtraBold" panose="00000900000000000000" pitchFamily="2" charset="0"/>
              </a:rPr>
              <a:t>Manager Self-service</a:t>
            </a:r>
          </a:p>
          <a:p>
            <a:r>
              <a:rPr lang="en-US" sz="1200">
                <a:solidFill>
                  <a:schemeClr val="bg2"/>
                </a:solidFill>
                <a:latin typeface="Montserrat ExtraBold" panose="00000900000000000000" pitchFamily="2" charset="0"/>
              </a:rPr>
              <a:t>Future </a:t>
            </a:r>
          </a:p>
          <a:p>
            <a:r>
              <a:rPr lang="en-US" sz="1200">
                <a:solidFill>
                  <a:schemeClr val="bg2"/>
                </a:solidFill>
                <a:latin typeface="Montserrat ExtraBold" panose="00000900000000000000" pitchFamily="2" charset="0"/>
              </a:rPr>
              <a:t>State:  </a:t>
            </a:r>
          </a:p>
        </p:txBody>
      </p:sp>
      <p:pic>
        <p:nvPicPr>
          <p:cNvPr id="5" name="Picture 4" descr="A screenshot of HCM self-service">
            <a:extLst>
              <a:ext uri="{FF2B5EF4-FFF2-40B4-BE49-F238E27FC236}">
                <a16:creationId xmlns:a16="http://schemas.microsoft.com/office/drawing/2014/main" id="{6A8E2224-6739-09EB-B56A-C00F6C20636D}"/>
              </a:ext>
            </a:extLst>
          </p:cNvPr>
          <p:cNvPicPr>
            <a:picLocks noChangeAspect="1"/>
          </p:cNvPicPr>
          <p:nvPr/>
        </p:nvPicPr>
        <p:blipFill rotWithShape="1">
          <a:blip r:embed="rId9"/>
          <a:srcRect l="81919" t="3882" b="22449"/>
          <a:stretch/>
        </p:blipFill>
        <p:spPr>
          <a:xfrm>
            <a:off x="5241701" y="1738647"/>
            <a:ext cx="1494025" cy="3201058"/>
          </a:xfrm>
          <a:prstGeom prst="rect">
            <a:avLst/>
          </a:prstGeom>
        </p:spPr>
      </p:pic>
      <p:pic>
        <p:nvPicPr>
          <p:cNvPr id="4" name="Picture 3" descr="A screenshot of HCM Manager self-service">
            <a:extLst>
              <a:ext uri="{FF2B5EF4-FFF2-40B4-BE49-F238E27FC236}">
                <a16:creationId xmlns:a16="http://schemas.microsoft.com/office/drawing/2014/main" id="{40260924-DF85-56D9-CCD9-8204FFDBEE16}"/>
              </a:ext>
            </a:extLst>
          </p:cNvPr>
          <p:cNvPicPr>
            <a:picLocks noChangeAspect="1"/>
          </p:cNvPicPr>
          <p:nvPr/>
        </p:nvPicPr>
        <p:blipFill rotWithShape="1">
          <a:blip r:embed="rId9"/>
          <a:srcRect r="72363" b="2107"/>
          <a:stretch/>
        </p:blipFill>
        <p:spPr>
          <a:xfrm>
            <a:off x="6473216" y="467756"/>
            <a:ext cx="2007523" cy="3739342"/>
          </a:xfrm>
          <a:prstGeom prst="rect">
            <a:avLst/>
          </a:prstGeom>
        </p:spPr>
      </p:pic>
      <p:sp>
        <p:nvSpPr>
          <p:cNvPr id="11" name="Plus Sign 10">
            <a:extLst>
              <a:ext uri="{FF2B5EF4-FFF2-40B4-BE49-F238E27FC236}">
                <a16:creationId xmlns:a16="http://schemas.microsoft.com/office/drawing/2014/main" id="{1E9A6156-03B2-BEDE-31B8-939748774357}"/>
              </a:ext>
              <a:ext uri="{C183D7F6-B498-43B3-948B-1728B52AA6E4}">
                <adec:decorative xmlns:adec="http://schemas.microsoft.com/office/drawing/2017/decorative" val="1"/>
              </a:ext>
            </a:extLst>
          </p:cNvPr>
          <p:cNvSpPr/>
          <p:nvPr/>
        </p:nvSpPr>
        <p:spPr>
          <a:xfrm>
            <a:off x="903327" y="920721"/>
            <a:ext cx="354325" cy="307777"/>
          </a:xfrm>
          <a:prstGeom prst="mathPlus">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lus Sign 11">
            <a:extLst>
              <a:ext uri="{FF2B5EF4-FFF2-40B4-BE49-F238E27FC236}">
                <a16:creationId xmlns:a16="http://schemas.microsoft.com/office/drawing/2014/main" id="{A1BFDE7A-81D6-4501-AB3D-B524135F6CF0}"/>
              </a:ext>
              <a:ext uri="{C183D7F6-B498-43B3-948B-1728B52AA6E4}">
                <adec:decorative xmlns:adec="http://schemas.microsoft.com/office/drawing/2017/decorative" val="1"/>
              </a:ext>
            </a:extLst>
          </p:cNvPr>
          <p:cNvSpPr/>
          <p:nvPr/>
        </p:nvSpPr>
        <p:spPr>
          <a:xfrm>
            <a:off x="1886288" y="1181621"/>
            <a:ext cx="354325" cy="307777"/>
          </a:xfrm>
          <a:prstGeom prst="mathPlus">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449154"/>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D93E5A8-F40E-5556-E6FF-5546B409BA9D}"/>
              </a:ext>
            </a:extLst>
          </p:cNvPr>
          <p:cNvSpPr txBox="1">
            <a:spLocks noGrp="1"/>
          </p:cNvSpPr>
          <p:nvPr>
            <p:ph type="title" idx="4294967295"/>
          </p:nvPr>
        </p:nvSpPr>
        <p:spPr>
          <a:xfrm>
            <a:off x="238517" y="221977"/>
            <a:ext cx="619448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bg2"/>
                </a:solidFill>
                <a:effectLst/>
                <a:uLnTx/>
                <a:uFillTx/>
                <a:latin typeface="Montserrat ExtraBold" panose="00000900000000000000" pitchFamily="2" charset="0"/>
                <a:ea typeface="Arial"/>
                <a:cs typeface="Arial"/>
                <a:sym typeface="Arial"/>
              </a:rPr>
              <a:t>Employee Self-service Tiles  </a:t>
            </a:r>
          </a:p>
        </p:txBody>
      </p:sp>
      <p:pic>
        <p:nvPicPr>
          <p:cNvPr id="5" name="Picture 4" descr="A screenshot of employee self-service to edit personal data">
            <a:extLst>
              <a:ext uri="{FF2B5EF4-FFF2-40B4-BE49-F238E27FC236}">
                <a16:creationId xmlns:a16="http://schemas.microsoft.com/office/drawing/2014/main" id="{DC255D1F-55EC-E1E9-A725-4CDFCC477DC2}"/>
              </a:ext>
            </a:extLst>
          </p:cNvPr>
          <p:cNvPicPr>
            <a:picLocks noChangeAspect="1"/>
          </p:cNvPicPr>
          <p:nvPr/>
        </p:nvPicPr>
        <p:blipFill>
          <a:blip r:embed="rId3"/>
          <a:stretch>
            <a:fillRect/>
          </a:stretch>
        </p:blipFill>
        <p:spPr>
          <a:xfrm>
            <a:off x="288776" y="745197"/>
            <a:ext cx="8566448" cy="3734093"/>
          </a:xfrm>
          <a:prstGeom prst="rect">
            <a:avLst/>
          </a:prstGeom>
        </p:spPr>
      </p:pic>
    </p:spTree>
    <p:extLst>
      <p:ext uri="{BB962C8B-B14F-4D97-AF65-F5344CB8AC3E}">
        <p14:creationId xmlns:p14="http://schemas.microsoft.com/office/powerpoint/2010/main" val="3242509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D93E5A8-F40E-5556-E6FF-5546B409BA9D}"/>
              </a:ext>
            </a:extLst>
          </p:cNvPr>
          <p:cNvSpPr txBox="1">
            <a:spLocks noGrp="1"/>
          </p:cNvSpPr>
          <p:nvPr>
            <p:ph type="title" idx="4294967295"/>
          </p:nvPr>
        </p:nvSpPr>
        <p:spPr>
          <a:xfrm>
            <a:off x="566927" y="160935"/>
            <a:ext cx="8416205"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bg2"/>
                </a:solidFill>
                <a:effectLst/>
                <a:uLnTx/>
                <a:uFillTx/>
                <a:latin typeface="Montserrat ExtraBold" panose="00000900000000000000" pitchFamily="2" charset="0"/>
                <a:ea typeface="Arial"/>
                <a:cs typeface="Arial"/>
                <a:sym typeface="Arial"/>
              </a:rPr>
              <a:t>HCM Learn- Screenshot</a:t>
            </a:r>
          </a:p>
        </p:txBody>
      </p:sp>
      <p:pic>
        <p:nvPicPr>
          <p:cNvPr id="1026" name="Picture 2" descr="Learn module screenshot: two courses for the user to take">
            <a:extLst>
              <a:ext uri="{FF2B5EF4-FFF2-40B4-BE49-F238E27FC236}">
                <a16:creationId xmlns:a16="http://schemas.microsoft.com/office/drawing/2014/main" id="{627B4B10-FF8C-CECD-4253-B4D1B0A654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164" y="804839"/>
            <a:ext cx="6196415" cy="3579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6714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D93E5A8-F40E-5556-E6FF-5546B409BA9D}"/>
              </a:ext>
            </a:extLst>
          </p:cNvPr>
          <p:cNvSpPr txBox="1">
            <a:spLocks noGrp="1"/>
          </p:cNvSpPr>
          <p:nvPr>
            <p:ph type="title" idx="4294967295"/>
          </p:nvPr>
        </p:nvSpPr>
        <p:spPr>
          <a:xfrm>
            <a:off x="566927" y="160935"/>
            <a:ext cx="8280739"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bg2"/>
                </a:solidFill>
                <a:effectLst/>
                <a:uLnTx/>
                <a:uFillTx/>
                <a:latin typeface="Montserrat ExtraBold" panose="00000900000000000000" pitchFamily="2" charset="0"/>
                <a:ea typeface="Arial"/>
                <a:cs typeface="Arial"/>
                <a:sym typeface="Arial"/>
              </a:rPr>
              <a:t>Sample Journeys – Landing Page Tiles</a:t>
            </a:r>
          </a:p>
        </p:txBody>
      </p:sp>
      <p:pic>
        <p:nvPicPr>
          <p:cNvPr id="5" name="Picture 4" descr="A screenshot of the tiles on the landing page for HCM, with Journeys being called out. ">
            <a:extLst>
              <a:ext uri="{FF2B5EF4-FFF2-40B4-BE49-F238E27FC236}">
                <a16:creationId xmlns:a16="http://schemas.microsoft.com/office/drawing/2014/main" id="{FBA67A13-B1A9-408E-AB4B-3DEE37E33465}"/>
              </a:ext>
            </a:extLst>
          </p:cNvPr>
          <p:cNvPicPr>
            <a:picLocks noChangeAspect="1"/>
          </p:cNvPicPr>
          <p:nvPr/>
        </p:nvPicPr>
        <p:blipFill>
          <a:blip r:embed="rId3"/>
          <a:stretch>
            <a:fillRect/>
          </a:stretch>
        </p:blipFill>
        <p:spPr>
          <a:xfrm>
            <a:off x="566928" y="834437"/>
            <a:ext cx="4881959" cy="3474626"/>
          </a:xfrm>
          <a:prstGeom prst="rect">
            <a:avLst/>
          </a:prstGeom>
        </p:spPr>
      </p:pic>
    </p:spTree>
    <p:extLst>
      <p:ext uri="{BB962C8B-B14F-4D97-AF65-F5344CB8AC3E}">
        <p14:creationId xmlns:p14="http://schemas.microsoft.com/office/powerpoint/2010/main" val="6366722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D93E5A8-F40E-5556-E6FF-5546B409BA9D}"/>
              </a:ext>
            </a:extLst>
          </p:cNvPr>
          <p:cNvSpPr txBox="1">
            <a:spLocks noGrp="1"/>
          </p:cNvSpPr>
          <p:nvPr>
            <p:ph type="title" idx="4294967295"/>
          </p:nvPr>
        </p:nvSpPr>
        <p:spPr>
          <a:xfrm>
            <a:off x="566928" y="160935"/>
            <a:ext cx="7865872"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bg2"/>
                </a:solidFill>
                <a:effectLst/>
                <a:uLnTx/>
                <a:uFillTx/>
                <a:latin typeface="Montserrat ExtraBold" panose="00000900000000000000" pitchFamily="2" charset="0"/>
                <a:ea typeface="Arial"/>
                <a:cs typeface="Arial"/>
                <a:sym typeface="Arial"/>
              </a:rPr>
              <a:t>Sample Journeys- HCM Screenshot</a:t>
            </a:r>
          </a:p>
        </p:txBody>
      </p:sp>
      <p:pic>
        <p:nvPicPr>
          <p:cNvPr id="2" name="Picture 1" descr="Journey screenshot: examples of journeys assigned to the user">
            <a:extLst>
              <a:ext uri="{FF2B5EF4-FFF2-40B4-BE49-F238E27FC236}">
                <a16:creationId xmlns:a16="http://schemas.microsoft.com/office/drawing/2014/main" id="{DB40E97A-8766-D2E7-F2C7-87B3FCC883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927" y="825052"/>
            <a:ext cx="6535771" cy="3066547"/>
          </a:xfrm>
          <a:prstGeom prst="rect">
            <a:avLst/>
          </a:prstGeom>
          <a:noFill/>
          <a:ln>
            <a:noFill/>
          </a:ln>
        </p:spPr>
      </p:pic>
      <p:sp>
        <p:nvSpPr>
          <p:cNvPr id="3" name="TextBox 2">
            <a:extLst>
              <a:ext uri="{FF2B5EF4-FFF2-40B4-BE49-F238E27FC236}">
                <a16:creationId xmlns:a16="http://schemas.microsoft.com/office/drawing/2014/main" id="{008F213E-E479-4203-D2DA-A29312658A65}"/>
              </a:ext>
            </a:extLst>
          </p:cNvPr>
          <p:cNvSpPr txBox="1"/>
          <p:nvPr/>
        </p:nvSpPr>
        <p:spPr>
          <a:xfrm>
            <a:off x="412252" y="4032496"/>
            <a:ext cx="8319496" cy="523220"/>
          </a:xfrm>
          <a:prstGeom prst="rect">
            <a:avLst/>
          </a:prstGeom>
          <a:noFill/>
        </p:spPr>
        <p:txBody>
          <a:bodyPr wrap="square" rtlCol="0">
            <a:spAutoFit/>
          </a:bodyPr>
          <a:lstStyle/>
          <a:p>
            <a:r>
              <a:rPr lang="en-US">
                <a:latin typeface="Montserrat" panose="00000500000000000000" pitchFamily="2" charset="0"/>
              </a:rPr>
              <a:t>We can develop eligibility profiles around Journeys (If I meet that criteria, then the Journey is assigned to me). The Manager can assign journeys, via Manager self-service. </a:t>
            </a:r>
          </a:p>
        </p:txBody>
      </p:sp>
    </p:spTree>
    <p:extLst>
      <p:ext uri="{BB962C8B-B14F-4D97-AF65-F5344CB8AC3E}">
        <p14:creationId xmlns:p14="http://schemas.microsoft.com/office/powerpoint/2010/main" val="11725057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3"/>
          <p:cNvSpPr txBox="1">
            <a:spLocks noGrp="1"/>
          </p:cNvSpPr>
          <p:nvPr>
            <p:ph type="title" idx="4294967295"/>
          </p:nvPr>
        </p:nvSpPr>
        <p:spPr>
          <a:xfrm>
            <a:off x="518185" y="1097124"/>
            <a:ext cx="7886700" cy="2449621"/>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r>
              <a:rPr kumimoji="0" lang="en-US" sz="4800" b="1" i="0" u="none" strike="noStrike" kern="0" cap="none" spc="0" normalizeH="0" baseline="0" noProof="0" dirty="0">
                <a:ln>
                  <a:noFill/>
                </a:ln>
                <a:solidFill>
                  <a:srgbClr val="FFFFFF"/>
                </a:solidFill>
                <a:effectLst/>
                <a:uLnTx/>
                <a:uFillTx/>
                <a:latin typeface="Montserrat" panose="00000500000000000000" pitchFamily="2" charset="0"/>
                <a:ea typeface="Zilla Slab Medium"/>
                <a:cs typeface="Zilla Slab Medium"/>
                <a:sym typeface="Zilla Slab Medium"/>
              </a:rPr>
              <a:t>Next Steps</a:t>
            </a: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endParaRPr kumimoji="0" lang="en-US" sz="1100" b="0" i="0" u="none" strike="noStrike" kern="0" cap="none" spc="0" normalizeH="0" baseline="0" noProof="0" dirty="0">
              <a:ln>
                <a:noFill/>
              </a:ln>
              <a:solidFill>
                <a:srgbClr val="FFFFFF"/>
              </a:solidFill>
              <a:effectLst/>
              <a:uLnTx/>
              <a:uFillTx/>
              <a:latin typeface="Zilla Slab Medium"/>
              <a:ea typeface="Zilla Slab Medium"/>
              <a:cs typeface="Zilla Slab Medium"/>
              <a:sym typeface="Zilla Slab Medium"/>
            </a:endParaRP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endParaRPr kumimoji="0" lang="en-US" sz="1400" b="1" i="0" u="none" strike="noStrike" kern="0" cap="none" spc="0" normalizeH="0" baseline="0" noProof="0" dirty="0">
              <a:ln>
                <a:noFill/>
              </a:ln>
              <a:solidFill>
                <a:srgbClr val="FFFFFF"/>
              </a:solidFill>
              <a:effectLst/>
              <a:uLnTx/>
              <a:uFillTx/>
              <a:latin typeface="Zilla Slab"/>
              <a:ea typeface="Zilla Slab"/>
              <a:cs typeface="Zilla Slab"/>
              <a:sym typeface="Zilla Slab"/>
            </a:endParaRPr>
          </a:p>
        </p:txBody>
      </p:sp>
      <p:pic>
        <p:nvPicPr>
          <p:cNvPr id="2" name="Picture 1" descr="A black and white sign with red text&#10;&#10;Description automatically generated">
            <a:extLst>
              <a:ext uri="{FF2B5EF4-FFF2-40B4-BE49-F238E27FC236}">
                <a16:creationId xmlns:a16="http://schemas.microsoft.com/office/drawing/2014/main" id="{65F34D8D-E999-F961-0E31-60FFF6327C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8033" y="127867"/>
            <a:ext cx="1198919" cy="358831"/>
          </a:xfrm>
          <a:prstGeom prst="rect">
            <a:avLst/>
          </a:prstGeom>
        </p:spPr>
      </p:pic>
      <p:pic>
        <p:nvPicPr>
          <p:cNvPr id="3" name="Picture 2">
            <a:extLst>
              <a:ext uri="{FF2B5EF4-FFF2-40B4-BE49-F238E27FC236}">
                <a16:creationId xmlns:a16="http://schemas.microsoft.com/office/drawing/2014/main" id="{8EA6D5B0-CD70-826C-496D-4A25ABE4B02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3378" y="203672"/>
            <a:ext cx="1703272" cy="247403"/>
          </a:xfrm>
          <a:prstGeom prst="rect">
            <a:avLst/>
          </a:prstGeom>
        </p:spPr>
      </p:pic>
    </p:spTree>
    <p:extLst>
      <p:ext uri="{BB962C8B-B14F-4D97-AF65-F5344CB8AC3E}">
        <p14:creationId xmlns:p14="http://schemas.microsoft.com/office/powerpoint/2010/main" val="26658230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descr="What to share with peers">
            <a:extLst>
              <a:ext uri="{FF2B5EF4-FFF2-40B4-BE49-F238E27FC236}">
                <a16:creationId xmlns:a16="http://schemas.microsoft.com/office/drawing/2014/main" id="{69D110E4-BFA3-209A-44D4-36E856C1D95D}"/>
              </a:ext>
            </a:extLst>
          </p:cNvPr>
          <p:cNvGrpSpPr/>
          <p:nvPr/>
        </p:nvGrpSpPr>
        <p:grpSpPr>
          <a:xfrm>
            <a:off x="215303" y="2441761"/>
            <a:ext cx="6216546" cy="893864"/>
            <a:chOff x="2383237" y="3723973"/>
            <a:chExt cx="172411032" cy="405199"/>
          </a:xfrm>
          <a:solidFill>
            <a:srgbClr val="D6D2C4"/>
          </a:solidFill>
        </p:grpSpPr>
        <p:sp>
          <p:nvSpPr>
            <p:cNvPr id="12" name="Rectangle 11">
              <a:extLst>
                <a:ext uri="{FF2B5EF4-FFF2-40B4-BE49-F238E27FC236}">
                  <a16:creationId xmlns:a16="http://schemas.microsoft.com/office/drawing/2014/main" id="{56A31C61-FFAC-BAA5-A676-4ECA5003BF5B}"/>
                </a:ext>
              </a:extLst>
            </p:cNvPr>
            <p:cNvSpPr/>
            <p:nvPr/>
          </p:nvSpPr>
          <p:spPr>
            <a:xfrm>
              <a:off x="2383237" y="3723973"/>
              <a:ext cx="42471874" cy="405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tabLst>
                  <a:tab pos="1495425" algn="l"/>
                </a:tabLst>
                <a:defRPr/>
              </a:pPr>
              <a:endParaRPr lang="en-US" sz="1050" b="1" kern="1200" spc="225">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3" name="Straight Connector 12">
              <a:extLst>
                <a:ext uri="{FF2B5EF4-FFF2-40B4-BE49-F238E27FC236}">
                  <a16:creationId xmlns:a16="http://schemas.microsoft.com/office/drawing/2014/main" id="{F53F8A76-AD79-AD13-9B1B-C22CB745C2AE}"/>
                </a:ext>
              </a:extLst>
            </p:cNvPr>
            <p:cNvCxnSpPr>
              <a:cxnSpLocks/>
            </p:cNvCxnSpPr>
            <p:nvPr/>
          </p:nvCxnSpPr>
          <p:spPr>
            <a:xfrm>
              <a:off x="2383265" y="4129172"/>
              <a:ext cx="172411004" cy="0"/>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oup 52" descr="What to know">
            <a:extLst>
              <a:ext uri="{FF2B5EF4-FFF2-40B4-BE49-F238E27FC236}">
                <a16:creationId xmlns:a16="http://schemas.microsoft.com/office/drawing/2014/main" id="{7B9AB5BE-FA4E-B253-652C-514B226A8363}"/>
              </a:ext>
            </a:extLst>
          </p:cNvPr>
          <p:cNvGrpSpPr/>
          <p:nvPr/>
        </p:nvGrpSpPr>
        <p:grpSpPr>
          <a:xfrm>
            <a:off x="234354" y="1270506"/>
            <a:ext cx="6197496" cy="925118"/>
            <a:chOff x="2273097" y="1435161"/>
            <a:chExt cx="177004969" cy="419367"/>
          </a:xfrm>
        </p:grpSpPr>
        <p:sp>
          <p:nvSpPr>
            <p:cNvPr id="2" name="Rectangle 1">
              <a:extLst>
                <a:ext uri="{FF2B5EF4-FFF2-40B4-BE49-F238E27FC236}">
                  <a16:creationId xmlns:a16="http://schemas.microsoft.com/office/drawing/2014/main" id="{9B4F8EA0-AF29-C06B-6E8A-F0A4ACAE0F0C}"/>
                </a:ext>
              </a:extLst>
            </p:cNvPr>
            <p:cNvSpPr/>
            <p:nvPr/>
          </p:nvSpPr>
          <p:spPr>
            <a:xfrm>
              <a:off x="2425611" y="1435161"/>
              <a:ext cx="41981607" cy="39278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050" b="1" kern="1200" spc="225"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5F462890-36B4-935D-BF9D-EFF4F79A2CF8}"/>
                </a:ext>
              </a:extLst>
            </p:cNvPr>
            <p:cNvCxnSpPr>
              <a:cxnSpLocks/>
            </p:cNvCxnSpPr>
            <p:nvPr/>
          </p:nvCxnSpPr>
          <p:spPr>
            <a:xfrm>
              <a:off x="2273097" y="1854528"/>
              <a:ext cx="17700496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itle 1">
            <a:extLst>
              <a:ext uri="{FF2B5EF4-FFF2-40B4-BE49-F238E27FC236}">
                <a16:creationId xmlns:a16="http://schemas.microsoft.com/office/drawing/2014/main" id="{EC25A9C1-69FB-F5F6-E63E-5056B04D4EB5}"/>
              </a:ext>
            </a:extLst>
          </p:cNvPr>
          <p:cNvSpPr txBox="1">
            <a:spLocks noGrp="1"/>
          </p:cNvSpPr>
          <p:nvPr>
            <p:ph type="title" idx="4294967295"/>
          </p:nvPr>
        </p:nvSpPr>
        <p:spPr>
          <a:xfrm>
            <a:off x="245421" y="135101"/>
            <a:ext cx="7886700" cy="599581"/>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600" b="1" i="0" kern="1200">
                <a:solidFill>
                  <a:srgbClr val="003385"/>
                </a:solidFill>
                <a:latin typeface="Montserrat ExtraBold" pitchFamily="2" charset="77"/>
                <a:ea typeface="Roboto Condensed" panose="02000000000000000000" pitchFamily="2" charset="0"/>
                <a:cs typeface="Montserrat ExtraBold" pitchFamily="2" charset="77"/>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srgbClr val="C00000"/>
                </a:solidFill>
                <a:effectLst/>
                <a:uLnTx/>
                <a:uFillTx/>
                <a:latin typeface="Montserrat" panose="00000500000000000000" pitchFamily="2" charset="0"/>
                <a:ea typeface="Roboto Condensed" panose="02000000000000000000" pitchFamily="2" charset="0"/>
                <a:cs typeface="Montserrat ExtraBold" pitchFamily="2" charset="77"/>
                <a:sym typeface="Arial"/>
              </a:rPr>
              <a:t>Change Champion Action Plan</a:t>
            </a:r>
          </a:p>
        </p:txBody>
      </p:sp>
      <p:sp>
        <p:nvSpPr>
          <p:cNvPr id="4" name="Rectangle 3">
            <a:extLst>
              <a:ext uri="{FF2B5EF4-FFF2-40B4-BE49-F238E27FC236}">
                <a16:creationId xmlns:a16="http://schemas.microsoft.com/office/drawing/2014/main" id="{93F30614-39C9-4893-0189-2B1BB820178F}"/>
              </a:ext>
            </a:extLst>
          </p:cNvPr>
          <p:cNvSpPr/>
          <p:nvPr/>
        </p:nvSpPr>
        <p:spPr>
          <a:xfrm>
            <a:off x="668631" y="1695575"/>
            <a:ext cx="1128914" cy="277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788" b="1" kern="1200" spc="225" dirty="0">
                <a:solidFill>
                  <a:prstClr val="black"/>
                </a:solidFill>
                <a:latin typeface="Open Sans" panose="020B0606030504020204" pitchFamily="34" charset="0"/>
                <a:ea typeface="Open Sans" panose="020B0606030504020204" pitchFamily="34" charset="0"/>
                <a:cs typeface="Open Sans" panose="020B0606030504020204" pitchFamily="34" charset="0"/>
              </a:rPr>
              <a:t>Know This!</a:t>
            </a:r>
          </a:p>
        </p:txBody>
      </p:sp>
      <p:sp>
        <p:nvSpPr>
          <p:cNvPr id="32" name="TextBox 31">
            <a:extLst>
              <a:ext uri="{FF2B5EF4-FFF2-40B4-BE49-F238E27FC236}">
                <a16:creationId xmlns:a16="http://schemas.microsoft.com/office/drawing/2014/main" id="{1E7997AE-4547-5DA1-EEF2-EAA91C2D0DFB}"/>
              </a:ext>
            </a:extLst>
          </p:cNvPr>
          <p:cNvSpPr txBox="1"/>
          <p:nvPr/>
        </p:nvSpPr>
        <p:spPr>
          <a:xfrm>
            <a:off x="1735070" y="1111606"/>
            <a:ext cx="5390480" cy="1179810"/>
          </a:xfrm>
          <a:prstGeom prst="rect">
            <a:avLst/>
          </a:prstGeom>
          <a:noFill/>
        </p:spPr>
        <p:txBody>
          <a:bodyPr wrap="square">
            <a:spAutoFit/>
          </a:bodyPr>
          <a:lstStyle/>
          <a:p>
            <a:pPr marL="214313" indent="-214313" defTabSz="685800">
              <a:spcAft>
                <a:spcPts val="450"/>
              </a:spcAft>
              <a:buClrTx/>
              <a:buFont typeface="Wingdings" panose="05000000000000000000" pitchFamily="2" charset="2"/>
              <a:buChar char="q"/>
              <a:defRPr/>
            </a:pPr>
            <a:r>
              <a:rPr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By 12/02: Review the WolfieONE website in detail, including:</a:t>
            </a:r>
            <a:endParaRPr kumimoji="1"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463908" lvl="1" indent="-214313" defTabSz="685800">
              <a:spcAft>
                <a:spcPts val="450"/>
              </a:spcAft>
              <a:buClrTx/>
              <a:buFont typeface="Wingdings" panose="05000000000000000000" pitchFamily="2" charset="2"/>
              <a:buChar char="q"/>
              <a:defRPr/>
            </a:pPr>
            <a:r>
              <a:rPr kumimoji="1"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Nov: Which processes fall under ERP, HCM and EPM</a:t>
            </a:r>
            <a:endParaRPr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463908" lvl="1" indent="-214313" defTabSz="685800">
              <a:spcAft>
                <a:spcPts val="450"/>
              </a:spcAft>
              <a:buClrTx/>
              <a:buFont typeface="Wingdings" panose="05000000000000000000" pitchFamily="2" charset="2"/>
              <a:buChar char="q"/>
              <a:defRPr/>
            </a:pPr>
            <a:r>
              <a:rPr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Timeline update: Build Sprints go until Spring 2025, we will then enter Testing</a:t>
            </a:r>
          </a:p>
          <a:p>
            <a:pPr marL="463908" lvl="1" indent="-214313" defTabSz="685800">
              <a:spcAft>
                <a:spcPts val="450"/>
              </a:spcAft>
              <a:buClrTx/>
              <a:buFont typeface="Wingdings" panose="05000000000000000000" pitchFamily="2" charset="2"/>
              <a:buChar char="q"/>
              <a:defRPr/>
            </a:pPr>
            <a:r>
              <a:rPr kumimoji="1"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Dec</a:t>
            </a:r>
            <a:r>
              <a:rPr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 Review Frequently Asked Questions (FAQs) &amp; let us know what to add</a:t>
            </a:r>
          </a:p>
          <a:p>
            <a:pPr marL="463908" lvl="1" indent="-214313" defTabSz="685800">
              <a:spcAft>
                <a:spcPts val="450"/>
              </a:spcAft>
              <a:buClrTx/>
              <a:buFont typeface="Wingdings" panose="05000000000000000000" pitchFamily="2" charset="2"/>
              <a:buChar char="q"/>
              <a:defRPr/>
            </a:pPr>
            <a:r>
              <a:rPr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Jan 2025: Action Plan will be released by the OCM team</a:t>
            </a:r>
            <a:br>
              <a:rPr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br>
            <a:endParaRPr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64" name="Group 163">
            <a:extLst>
              <a:ext uri="{FF2B5EF4-FFF2-40B4-BE49-F238E27FC236}">
                <a16:creationId xmlns:a16="http://schemas.microsoft.com/office/drawing/2014/main" id="{6301EF23-A6F1-6399-DA4E-DE4F5CF8CDA8}"/>
              </a:ext>
              <a:ext uri="{C183D7F6-B498-43B3-948B-1728B52AA6E4}">
                <adec:decorative xmlns:adec="http://schemas.microsoft.com/office/drawing/2017/decorative" val="1"/>
              </a:ext>
            </a:extLst>
          </p:cNvPr>
          <p:cNvGrpSpPr/>
          <p:nvPr/>
        </p:nvGrpSpPr>
        <p:grpSpPr>
          <a:xfrm>
            <a:off x="119616" y="702365"/>
            <a:ext cx="8956566" cy="414560"/>
            <a:chOff x="7975353" y="746856"/>
            <a:chExt cx="3291840" cy="457200"/>
          </a:xfrm>
          <a:solidFill>
            <a:srgbClr val="F4B183"/>
          </a:solidFill>
        </p:grpSpPr>
        <p:sp>
          <p:nvSpPr>
            <p:cNvPr id="165" name="Rectangle 164">
              <a:extLst>
                <a:ext uri="{FF2B5EF4-FFF2-40B4-BE49-F238E27FC236}">
                  <a16:creationId xmlns:a16="http://schemas.microsoft.com/office/drawing/2014/main" id="{E9460EE0-DA22-F7FB-B245-F6B755658AEF}"/>
                </a:ext>
              </a:extLst>
            </p:cNvPr>
            <p:cNvSpPr/>
            <p:nvPr/>
          </p:nvSpPr>
          <p:spPr>
            <a:xfrm>
              <a:off x="7975353" y="746856"/>
              <a:ext cx="3291840"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050" b="1" kern="1200" spc="75">
                  <a:solidFill>
                    <a:schemeClr val="bg1"/>
                  </a:solidFill>
                  <a:latin typeface="Open Sans" panose="020B0606030504020204" pitchFamily="34" charset="0"/>
                  <a:ea typeface="Open Sans" panose="020B0606030504020204" pitchFamily="34" charset="0"/>
                  <a:cs typeface="Open Sans" panose="020B0606030504020204" pitchFamily="34" charset="0"/>
                </a:rPr>
                <a:t>Know, Share, Do | Nov 2024 – Jan 2025</a:t>
              </a:r>
            </a:p>
          </p:txBody>
        </p:sp>
        <p:cxnSp>
          <p:nvCxnSpPr>
            <p:cNvPr id="166" name="Straight Connector 165">
              <a:extLst>
                <a:ext uri="{FF2B5EF4-FFF2-40B4-BE49-F238E27FC236}">
                  <a16:creationId xmlns:a16="http://schemas.microsoft.com/office/drawing/2014/main" id="{62BB550A-7BC3-89D7-FD20-698324430213}"/>
                </a:ext>
              </a:extLst>
            </p:cNvPr>
            <p:cNvCxnSpPr>
              <a:cxnSpLocks/>
            </p:cNvCxnSpPr>
            <p:nvPr/>
          </p:nvCxnSpPr>
          <p:spPr>
            <a:xfrm>
              <a:off x="7975353" y="1204056"/>
              <a:ext cx="3291840" cy="0"/>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4C993C6F-4B7D-44BB-6771-97002CCF5CAA}"/>
              </a:ext>
            </a:extLst>
          </p:cNvPr>
          <p:cNvSpPr/>
          <p:nvPr/>
        </p:nvSpPr>
        <p:spPr>
          <a:xfrm>
            <a:off x="617779" y="2845507"/>
            <a:ext cx="1128914" cy="277904"/>
          </a:xfrm>
          <a:prstGeom prst="rect">
            <a:avLst/>
          </a:prstGeom>
          <a:solidFill>
            <a:srgbClr val="D6D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788" b="1" kern="1200" spc="225">
                <a:solidFill>
                  <a:prstClr val="black"/>
                </a:solidFill>
                <a:latin typeface="Open Sans" panose="020B0606030504020204" pitchFamily="34" charset="0"/>
                <a:ea typeface="Open Sans" panose="020B0606030504020204" pitchFamily="34" charset="0"/>
                <a:cs typeface="Open Sans" panose="020B0606030504020204" pitchFamily="34" charset="0"/>
              </a:rPr>
              <a:t>Share This!</a:t>
            </a:r>
          </a:p>
        </p:txBody>
      </p:sp>
      <p:sp>
        <p:nvSpPr>
          <p:cNvPr id="33" name="TextBox 32">
            <a:extLst>
              <a:ext uri="{FF2B5EF4-FFF2-40B4-BE49-F238E27FC236}">
                <a16:creationId xmlns:a16="http://schemas.microsoft.com/office/drawing/2014/main" id="{6CCC8FB0-5601-2BB5-0378-897C626675D5}"/>
              </a:ext>
            </a:extLst>
          </p:cNvPr>
          <p:cNvSpPr txBox="1"/>
          <p:nvPr/>
        </p:nvSpPr>
        <p:spPr>
          <a:xfrm>
            <a:off x="1858364" y="2340761"/>
            <a:ext cx="5139335" cy="913070"/>
          </a:xfrm>
          <a:prstGeom prst="rect">
            <a:avLst/>
          </a:prstGeom>
          <a:noFill/>
        </p:spPr>
        <p:txBody>
          <a:bodyPr wrap="square" lIns="91440" tIns="45720" rIns="91440" bIns="45720" anchor="t">
            <a:spAutoFit/>
          </a:bodyPr>
          <a:lstStyle/>
          <a:p>
            <a:pPr marL="213995" indent="-213995" defTabSz="685800">
              <a:spcAft>
                <a:spcPts val="450"/>
              </a:spcAft>
              <a:buClrTx/>
              <a:buSzPct val="100000"/>
              <a:buFont typeface="Wingdings" panose="05000000000000000000" pitchFamily="2" charset="2"/>
              <a:buChar char="q"/>
              <a:defRPr/>
            </a:pPr>
            <a:r>
              <a:rPr lang="en-US" sz="900" kern="1200">
                <a:solidFill>
                  <a:prstClr val="black"/>
                </a:solidFill>
                <a:latin typeface="Open Sans"/>
                <a:ea typeface="Open Sans"/>
                <a:cs typeface="Open Sans"/>
              </a:rPr>
              <a:t>Identify peers who are “your </a:t>
            </a:r>
            <a:r>
              <a:rPr lang="en-US" sz="900" b="1" kern="1200">
                <a:solidFill>
                  <a:schemeClr val="bg2"/>
                </a:solidFill>
                <a:latin typeface="Open Sans"/>
                <a:ea typeface="Open Sans"/>
                <a:cs typeface="Open Sans"/>
              </a:rPr>
              <a:t>counterparts</a:t>
            </a:r>
            <a:r>
              <a:rPr lang="en-US" sz="900" kern="1200">
                <a:solidFill>
                  <a:prstClr val="black"/>
                </a:solidFill>
                <a:latin typeface="Open Sans"/>
                <a:ea typeface="Open Sans"/>
                <a:cs typeface="Open Sans"/>
              </a:rPr>
              <a:t>” </a:t>
            </a:r>
          </a:p>
          <a:p>
            <a:pPr marL="213995" indent="-213995" defTabSz="685800">
              <a:spcAft>
                <a:spcPts val="450"/>
              </a:spcAft>
              <a:buClrTx/>
              <a:buSzPct val="100000"/>
              <a:buFont typeface="Wingdings" panose="05000000000000000000" pitchFamily="2" charset="2"/>
              <a:buChar char="q"/>
              <a:defRPr/>
            </a:pPr>
            <a:r>
              <a:rPr lang="en-US" sz="900" kern="1200">
                <a:solidFill>
                  <a:prstClr val="black"/>
                </a:solidFill>
                <a:latin typeface="Open Sans"/>
                <a:ea typeface="Open Sans"/>
                <a:cs typeface="Open Sans"/>
              </a:rPr>
              <a:t>Identify the department ongoing meetings at which WolfieONE can be an agenda item &amp; ask for time during those meeting to present</a:t>
            </a:r>
            <a:endParaRPr lang="en-US">
              <a:solidFill>
                <a:prstClr val="black"/>
              </a:solidFill>
              <a:latin typeface="Open Sans"/>
              <a:ea typeface="Open Sans"/>
              <a:cs typeface="Open Sans"/>
            </a:endParaRPr>
          </a:p>
          <a:p>
            <a:pPr marL="213995" indent="-213995" defTabSz="685800">
              <a:spcAft>
                <a:spcPts val="450"/>
              </a:spcAft>
              <a:buClrTx/>
              <a:buSzPct val="100000"/>
              <a:buFont typeface="Wingdings" panose="05000000000000000000" pitchFamily="2" charset="2"/>
              <a:buChar char="q"/>
              <a:defRPr/>
            </a:pPr>
            <a:r>
              <a:rPr lang="en-US" sz="900" kern="1200">
                <a:solidFill>
                  <a:prstClr val="black"/>
                </a:solidFill>
                <a:latin typeface="Open Sans"/>
                <a:ea typeface="Open Sans"/>
                <a:cs typeface="Open Sans"/>
              </a:rPr>
              <a:t>January: join team meetings to deliver program updates (refer to talking points provided in this session and the OCM meeting-in-a-box)</a:t>
            </a:r>
          </a:p>
        </p:txBody>
      </p:sp>
      <p:grpSp>
        <p:nvGrpSpPr>
          <p:cNvPr id="14" name="Group 13" descr="What to do as next steps">
            <a:extLst>
              <a:ext uri="{FF2B5EF4-FFF2-40B4-BE49-F238E27FC236}">
                <a16:creationId xmlns:a16="http://schemas.microsoft.com/office/drawing/2014/main" id="{BA77DD3C-81E1-5F30-3C54-0DD07162BB68}"/>
              </a:ext>
            </a:extLst>
          </p:cNvPr>
          <p:cNvGrpSpPr/>
          <p:nvPr/>
        </p:nvGrpSpPr>
        <p:grpSpPr>
          <a:xfrm>
            <a:off x="208954" y="3584163"/>
            <a:ext cx="6222895" cy="920483"/>
            <a:chOff x="2383265" y="3711906"/>
            <a:chExt cx="172411004" cy="417266"/>
          </a:xfrm>
          <a:solidFill>
            <a:srgbClr val="DEEBF7"/>
          </a:solidFill>
        </p:grpSpPr>
        <p:sp>
          <p:nvSpPr>
            <p:cNvPr id="15" name="Rectangle 14">
              <a:extLst>
                <a:ext uri="{FF2B5EF4-FFF2-40B4-BE49-F238E27FC236}">
                  <a16:creationId xmlns:a16="http://schemas.microsoft.com/office/drawing/2014/main" id="{529B7F88-A38D-E1BD-06C6-DAC80A4BB051}"/>
                </a:ext>
              </a:extLst>
            </p:cNvPr>
            <p:cNvSpPr/>
            <p:nvPr/>
          </p:nvSpPr>
          <p:spPr>
            <a:xfrm>
              <a:off x="2383265" y="3711906"/>
              <a:ext cx="42428534" cy="4172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tabLst>
                  <a:tab pos="1495425" algn="l"/>
                </a:tabLst>
                <a:defRPr/>
              </a:pPr>
              <a:endParaRPr lang="en-US" sz="1050" b="1" kern="1200" spc="225">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6" name="Straight Connector 15">
              <a:extLst>
                <a:ext uri="{FF2B5EF4-FFF2-40B4-BE49-F238E27FC236}">
                  <a16:creationId xmlns:a16="http://schemas.microsoft.com/office/drawing/2014/main" id="{EC0A7504-3D4C-16E9-F61A-723DD449C1E4}"/>
                </a:ext>
              </a:extLst>
            </p:cNvPr>
            <p:cNvCxnSpPr>
              <a:cxnSpLocks/>
            </p:cNvCxnSpPr>
            <p:nvPr/>
          </p:nvCxnSpPr>
          <p:spPr>
            <a:xfrm>
              <a:off x="2383265" y="4129172"/>
              <a:ext cx="172411004" cy="0"/>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C7379B37-9D06-E553-A756-0338D9178B7F}"/>
              </a:ext>
            </a:extLst>
          </p:cNvPr>
          <p:cNvSpPr/>
          <p:nvPr/>
        </p:nvSpPr>
        <p:spPr>
          <a:xfrm>
            <a:off x="611429" y="3850549"/>
            <a:ext cx="1128914" cy="27790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788" b="1" kern="1200" spc="225">
                <a:solidFill>
                  <a:prstClr val="black"/>
                </a:solidFill>
                <a:latin typeface="Open Sans" panose="020B0606030504020204" pitchFamily="34" charset="0"/>
                <a:ea typeface="Open Sans" panose="020B0606030504020204" pitchFamily="34" charset="0"/>
                <a:cs typeface="Open Sans" panose="020B0606030504020204" pitchFamily="34" charset="0"/>
              </a:rPr>
              <a:t>Do This!</a:t>
            </a:r>
          </a:p>
        </p:txBody>
      </p:sp>
      <p:pic>
        <p:nvPicPr>
          <p:cNvPr id="22" name="Graphic 21">
            <a:extLst>
              <a:ext uri="{FF2B5EF4-FFF2-40B4-BE49-F238E27FC236}">
                <a16:creationId xmlns:a16="http://schemas.microsoft.com/office/drawing/2014/main" id="{2252483A-7875-412F-510D-D0B8659DB03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9763" y="3778865"/>
            <a:ext cx="479647" cy="479647"/>
          </a:xfrm>
          <a:prstGeom prst="rect">
            <a:avLst/>
          </a:prstGeom>
        </p:spPr>
      </p:pic>
      <p:pic>
        <p:nvPicPr>
          <p:cNvPr id="24" name="Graphic 23">
            <a:extLst>
              <a:ext uri="{FF2B5EF4-FFF2-40B4-BE49-F238E27FC236}">
                <a16:creationId xmlns:a16="http://schemas.microsoft.com/office/drawing/2014/main" id="{732660B0-8800-062C-47CF-9854C056959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6113" y="2740702"/>
            <a:ext cx="479647" cy="479647"/>
          </a:xfrm>
          <a:prstGeom prst="rect">
            <a:avLst/>
          </a:prstGeom>
        </p:spPr>
      </p:pic>
      <p:pic>
        <p:nvPicPr>
          <p:cNvPr id="26" name="Graphic 25">
            <a:extLst>
              <a:ext uri="{FF2B5EF4-FFF2-40B4-BE49-F238E27FC236}">
                <a16:creationId xmlns:a16="http://schemas.microsoft.com/office/drawing/2014/main" id="{9EB19F0D-9D5B-AC4C-77BD-65747F22CD0C}"/>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5163" y="1598713"/>
            <a:ext cx="479647" cy="479647"/>
          </a:xfrm>
          <a:prstGeom prst="rect">
            <a:avLst/>
          </a:prstGeom>
        </p:spPr>
      </p:pic>
      <p:sp>
        <p:nvSpPr>
          <p:cNvPr id="34" name="TextBox 33">
            <a:extLst>
              <a:ext uri="{FF2B5EF4-FFF2-40B4-BE49-F238E27FC236}">
                <a16:creationId xmlns:a16="http://schemas.microsoft.com/office/drawing/2014/main" id="{646262B8-B83E-4D15-8FFB-13FE7677A1EB}"/>
              </a:ext>
            </a:extLst>
          </p:cNvPr>
          <p:cNvSpPr txBox="1"/>
          <p:nvPr/>
        </p:nvSpPr>
        <p:spPr>
          <a:xfrm>
            <a:off x="1797545" y="3376964"/>
            <a:ext cx="5200154" cy="1115690"/>
          </a:xfrm>
          <a:prstGeom prst="rect">
            <a:avLst/>
          </a:prstGeom>
          <a:noFill/>
        </p:spPr>
        <p:txBody>
          <a:bodyPr wrap="square">
            <a:spAutoFit/>
          </a:bodyPr>
          <a:lstStyle/>
          <a:p>
            <a:pPr marL="214313" indent="-214313" defTabSz="685800">
              <a:spcAft>
                <a:spcPts val="450"/>
              </a:spcAft>
              <a:buClrTx/>
              <a:buSzPct val="100000"/>
              <a:buFont typeface="Wingdings" panose="05000000000000000000" pitchFamily="2" charset="2"/>
              <a:buChar char="q"/>
              <a:defRPr/>
            </a:pPr>
            <a:r>
              <a:rPr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Save the WolfieONE </a:t>
            </a:r>
            <a:r>
              <a:rPr lang="en-US" sz="900">
                <a:solidFill>
                  <a:prstClr val="black"/>
                </a:solidFill>
                <a:latin typeface="Open Sans" panose="020B0606030504020204" pitchFamily="34" charset="0"/>
                <a:ea typeface="Open Sans" panose="020B0606030504020204" pitchFamily="34" charset="0"/>
                <a:cs typeface="Open Sans" panose="020B0606030504020204" pitchFamily="34" charset="0"/>
              </a:rPr>
              <a:t>web</a:t>
            </a:r>
            <a:r>
              <a:rPr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site resources to your bookmarks (print the QR code that will be provided by OCM and post it in your office!)</a:t>
            </a:r>
          </a:p>
          <a:p>
            <a:pPr marL="214313" indent="-214313" defTabSz="685800">
              <a:spcAft>
                <a:spcPts val="450"/>
              </a:spcAft>
              <a:buClrTx/>
              <a:buSzPct val="100000"/>
              <a:buFont typeface="Wingdings" panose="05000000000000000000" pitchFamily="2" charset="2"/>
              <a:buChar char="q"/>
              <a:defRPr/>
            </a:pPr>
            <a:r>
              <a:rPr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ASAP: Set </a:t>
            </a:r>
            <a:r>
              <a:rPr lang="en-US" sz="900" b="1" kern="1200">
                <a:solidFill>
                  <a:schemeClr val="bg2"/>
                </a:solidFill>
                <a:latin typeface="Open Sans" panose="020B0606030504020204" pitchFamily="34" charset="0"/>
                <a:ea typeface="Open Sans" panose="020B0606030504020204" pitchFamily="34" charset="0"/>
                <a:cs typeface="Open Sans" panose="020B0606030504020204" pitchFamily="34" charset="0"/>
              </a:rPr>
              <a:t>reminders</a:t>
            </a:r>
            <a:r>
              <a:rPr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 to spend just 15 min biweekly on the WolfieONE website</a:t>
            </a:r>
          </a:p>
          <a:p>
            <a:pPr marL="214313" indent="-214313" defTabSz="685800">
              <a:spcAft>
                <a:spcPts val="450"/>
              </a:spcAft>
              <a:buClrTx/>
              <a:buSzPct val="100000"/>
              <a:buFont typeface="Wingdings" panose="05000000000000000000" pitchFamily="2" charset="2"/>
              <a:buChar char="q"/>
              <a:defRPr/>
            </a:pPr>
            <a:r>
              <a:rPr kumimoji="1"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Dec 2024</a:t>
            </a:r>
            <a:r>
              <a:rPr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 Share the WolfieONE website, personal note from the eNewsletter (excerpt that has meaning) with select colleagues- “Did you know”? </a:t>
            </a:r>
          </a:p>
          <a:p>
            <a:pPr marL="214313" indent="-214313" defTabSz="685800">
              <a:spcAft>
                <a:spcPts val="450"/>
              </a:spcAft>
              <a:buClrTx/>
              <a:buSzPct val="100000"/>
              <a:buFont typeface="Wingdings" panose="05000000000000000000" pitchFamily="2" charset="2"/>
              <a:buChar char="q"/>
              <a:defRPr/>
            </a:pPr>
            <a:r>
              <a:rPr kumimoji="1"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Jan 2025</a:t>
            </a:r>
            <a:r>
              <a:rPr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 Share notable feedback and questions from colleagues with OCM</a:t>
            </a:r>
            <a:endParaRPr lang="en-US" sz="900" b="1" kern="120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62" name="Straight Connector 61">
            <a:extLst>
              <a:ext uri="{FF2B5EF4-FFF2-40B4-BE49-F238E27FC236}">
                <a16:creationId xmlns:a16="http://schemas.microsoft.com/office/drawing/2014/main" id="{494791DF-7965-470E-35AE-5F0E4C71F440}"/>
              </a:ext>
              <a:ext uri="{C183D7F6-B498-43B3-948B-1728B52AA6E4}">
                <adec:decorative xmlns:adec="http://schemas.microsoft.com/office/drawing/2017/decorative" val="1"/>
              </a:ext>
            </a:extLst>
          </p:cNvPr>
          <p:cNvCxnSpPr>
            <a:cxnSpLocks/>
          </p:cNvCxnSpPr>
          <p:nvPr/>
        </p:nvCxnSpPr>
        <p:spPr>
          <a:xfrm>
            <a:off x="7276092" y="4561439"/>
            <a:ext cx="1712057" cy="0"/>
          </a:xfrm>
          <a:prstGeom prst="line">
            <a:avLst/>
          </a:prstGeom>
          <a:solidFill>
            <a:srgbClr val="F8C3C3"/>
          </a:solidFill>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1A50A38-455D-D6EE-01E3-052665B2EBE6}"/>
              </a:ext>
              <a:ext uri="{C183D7F6-B498-43B3-948B-1728B52AA6E4}">
                <adec:decorative xmlns:adec="http://schemas.microsoft.com/office/drawing/2017/decorative" val="1"/>
              </a:ext>
            </a:extLst>
          </p:cNvPr>
          <p:cNvPicPr>
            <a:picLocks noChangeAspect="1"/>
          </p:cNvPicPr>
          <p:nvPr/>
        </p:nvPicPr>
        <p:blipFill rotWithShape="1">
          <a:blip r:embed="rId9"/>
          <a:srcRect l="1794" r="1"/>
          <a:stretch/>
        </p:blipFill>
        <p:spPr>
          <a:xfrm>
            <a:off x="7218834" y="1150139"/>
            <a:ext cx="1741014" cy="2039572"/>
          </a:xfrm>
          <a:prstGeom prst="rect">
            <a:avLst/>
          </a:prstGeom>
        </p:spPr>
      </p:pic>
      <p:pic>
        <p:nvPicPr>
          <p:cNvPr id="6" name="Google Shape;216;p35">
            <a:extLst>
              <a:ext uri="{FF2B5EF4-FFF2-40B4-BE49-F238E27FC236}">
                <a16:creationId xmlns:a16="http://schemas.microsoft.com/office/drawing/2014/main" id="{8BE682BB-BBA9-8E95-AE99-466466B5D7F2}"/>
              </a:ext>
              <a:ext uri="{C183D7F6-B498-43B3-948B-1728B52AA6E4}">
                <adec:decorative xmlns:adec="http://schemas.microsoft.com/office/drawing/2017/decorative" val="1"/>
              </a:ext>
            </a:extLst>
          </p:cNvPr>
          <p:cNvPicPr preferRelativeResize="0"/>
          <p:nvPr/>
        </p:nvPicPr>
        <p:blipFill>
          <a:blip r:embed="rId10">
            <a:alphaModFix/>
          </a:blip>
          <a:stretch>
            <a:fillRect/>
          </a:stretch>
        </p:blipFill>
        <p:spPr>
          <a:xfrm>
            <a:off x="6997699" y="243406"/>
            <a:ext cx="1709174" cy="249525"/>
          </a:xfrm>
          <a:prstGeom prst="rect">
            <a:avLst/>
          </a:prstGeom>
          <a:noFill/>
          <a:ln>
            <a:noFill/>
          </a:ln>
        </p:spPr>
      </p:pic>
      <p:sp>
        <p:nvSpPr>
          <p:cNvPr id="8" name="TextBox 7">
            <a:extLst>
              <a:ext uri="{FF2B5EF4-FFF2-40B4-BE49-F238E27FC236}">
                <a16:creationId xmlns:a16="http://schemas.microsoft.com/office/drawing/2014/main" id="{C0D38ABE-1BD1-E706-3A44-1AD25B805324}"/>
              </a:ext>
              <a:ext uri="{C183D7F6-B498-43B3-948B-1728B52AA6E4}">
                <adec:decorative xmlns:adec="http://schemas.microsoft.com/office/drawing/2017/decorative" val="1"/>
              </a:ext>
            </a:extLst>
          </p:cNvPr>
          <p:cNvSpPr txBox="1"/>
          <p:nvPr/>
        </p:nvSpPr>
        <p:spPr>
          <a:xfrm>
            <a:off x="6375039" y="86676"/>
            <a:ext cx="528034" cy="600164"/>
          </a:xfrm>
          <a:prstGeom prst="rect">
            <a:avLst/>
          </a:prstGeom>
          <a:noFill/>
        </p:spPr>
        <p:txBody>
          <a:bodyPr wrap="square" rtlCol="0">
            <a:spAutoFit/>
          </a:bodyPr>
          <a:lstStyle/>
          <a:p>
            <a:r>
              <a:rPr lang="en-US" sz="1100" b="1" dirty="0">
                <a:highlight>
                  <a:srgbClr val="FFFF00"/>
                </a:highlight>
                <a:latin typeface="Montserrat" panose="00000500000000000000" pitchFamily="2" charset="0"/>
              </a:rPr>
              <a:t>Use</a:t>
            </a:r>
          </a:p>
          <a:p>
            <a:r>
              <a:rPr lang="en-US" sz="1100" b="1" dirty="0">
                <a:highlight>
                  <a:srgbClr val="FFFF00"/>
                </a:highlight>
                <a:latin typeface="Montserrat" panose="00000500000000000000" pitchFamily="2" charset="0"/>
              </a:rPr>
              <a:t>This </a:t>
            </a:r>
          </a:p>
          <a:p>
            <a:r>
              <a:rPr lang="en-US" sz="1100" b="1" dirty="0">
                <a:highlight>
                  <a:srgbClr val="FFFF00"/>
                </a:highlight>
                <a:latin typeface="Montserrat" panose="00000500000000000000" pitchFamily="2" charset="0"/>
              </a:rPr>
              <a:t>logo</a:t>
            </a:r>
          </a:p>
        </p:txBody>
      </p:sp>
      <p:sp>
        <p:nvSpPr>
          <p:cNvPr id="9" name="Arrow: Right 8">
            <a:extLst>
              <a:ext uri="{FF2B5EF4-FFF2-40B4-BE49-F238E27FC236}">
                <a16:creationId xmlns:a16="http://schemas.microsoft.com/office/drawing/2014/main" id="{7DF29556-C484-46EC-2699-4D0DCE9A8AFD}"/>
              </a:ext>
              <a:ext uri="{C183D7F6-B498-43B3-948B-1728B52AA6E4}">
                <adec:decorative xmlns:adec="http://schemas.microsoft.com/office/drawing/2017/decorative" val="1"/>
              </a:ext>
            </a:extLst>
          </p:cNvPr>
          <p:cNvSpPr/>
          <p:nvPr/>
        </p:nvSpPr>
        <p:spPr>
          <a:xfrm>
            <a:off x="6780527" y="216715"/>
            <a:ext cx="150542" cy="337366"/>
          </a:xfrm>
          <a:prstGeom prst="rightArrow">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6058901-74F2-E597-A4CF-7F7C4AB3FFA9}"/>
              </a:ext>
            </a:extLst>
          </p:cNvPr>
          <p:cNvSpPr txBox="1"/>
          <p:nvPr/>
        </p:nvSpPr>
        <p:spPr>
          <a:xfrm>
            <a:off x="7224884" y="3145667"/>
            <a:ext cx="1687179" cy="1415772"/>
          </a:xfrm>
          <a:prstGeom prst="rect">
            <a:avLst/>
          </a:prstGeom>
          <a:noFill/>
        </p:spPr>
        <p:txBody>
          <a:bodyPr wrap="square" rtlCol="0">
            <a:spAutoFit/>
          </a:bodyPr>
          <a:lstStyle/>
          <a:p>
            <a:r>
              <a:rPr lang="en-US" sz="1000" dirty="0">
                <a:latin typeface="Montserrat" panose="00000500000000000000" pitchFamily="2" charset="0"/>
              </a:rPr>
              <a:t>Copy/paste the </a:t>
            </a:r>
            <a:r>
              <a:rPr lang="en-US" sz="1000" dirty="0" err="1">
                <a:latin typeface="Montserrat" panose="00000500000000000000" pitchFamily="2" charset="0"/>
              </a:rPr>
              <a:t>WolfieONE</a:t>
            </a:r>
            <a:r>
              <a:rPr lang="en-US" sz="1000" dirty="0">
                <a:latin typeface="Montserrat" panose="00000500000000000000" pitchFamily="2" charset="0"/>
              </a:rPr>
              <a:t> logo (top right) and add to your e-mail signature, along with: </a:t>
            </a:r>
          </a:p>
          <a:p>
            <a:r>
              <a:rPr lang="en-US" sz="1200" dirty="0">
                <a:latin typeface="Montserrat" panose="00000500000000000000" pitchFamily="2" charset="0"/>
              </a:rPr>
              <a:t>“</a:t>
            </a:r>
            <a:r>
              <a:rPr lang="en-US" sz="1200" b="1" i="1" dirty="0">
                <a:latin typeface="Montserrat" panose="00000500000000000000" pitchFamily="2" charset="0"/>
              </a:rPr>
              <a:t>Proud Change Champion, ask me about </a:t>
            </a:r>
            <a:r>
              <a:rPr lang="en-US" sz="1200" b="1" i="1" dirty="0" err="1">
                <a:latin typeface="Montserrat" panose="00000500000000000000" pitchFamily="2" charset="0"/>
              </a:rPr>
              <a:t>WolfieONE</a:t>
            </a:r>
            <a:r>
              <a:rPr lang="en-US" sz="1200" dirty="0">
                <a:latin typeface="Montserrat" panose="00000500000000000000" pitchFamily="2" charset="0"/>
              </a:rPr>
              <a:t>!”</a:t>
            </a:r>
          </a:p>
        </p:txBody>
      </p:sp>
      <p:sp>
        <p:nvSpPr>
          <p:cNvPr id="60" name="Rectangle 59">
            <a:extLst>
              <a:ext uri="{FF2B5EF4-FFF2-40B4-BE49-F238E27FC236}">
                <a16:creationId xmlns:a16="http://schemas.microsoft.com/office/drawing/2014/main" id="{148DD38E-A8A0-755A-49E0-4B70470BA26F}"/>
              </a:ext>
            </a:extLst>
          </p:cNvPr>
          <p:cNvSpPr/>
          <p:nvPr/>
        </p:nvSpPr>
        <p:spPr>
          <a:xfrm>
            <a:off x="3504705" y="4690438"/>
            <a:ext cx="2134589" cy="255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825" b="1" i="1" kern="1200" spc="75">
                <a:solidFill>
                  <a:prstClr val="black"/>
                </a:solidFill>
                <a:latin typeface="Open Sans" panose="020B0606030504020204" pitchFamily="34" charset="0"/>
                <a:ea typeface="Open Sans" panose="020B0606030504020204" pitchFamily="34" charset="0"/>
                <a:cs typeface="Open Sans" panose="020B0606030504020204" pitchFamily="34" charset="0"/>
              </a:rPr>
              <a:t>2025 Dates are subject to change and we will keep you posted!</a:t>
            </a:r>
          </a:p>
        </p:txBody>
      </p:sp>
    </p:spTree>
    <p:extLst>
      <p:ext uri="{BB962C8B-B14F-4D97-AF65-F5344CB8AC3E}">
        <p14:creationId xmlns:p14="http://schemas.microsoft.com/office/powerpoint/2010/main" val="13471372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3"/>
          <p:cNvSpPr txBox="1">
            <a:spLocks noGrp="1"/>
          </p:cNvSpPr>
          <p:nvPr>
            <p:ph type="title" idx="4294967295"/>
          </p:nvPr>
        </p:nvSpPr>
        <p:spPr>
          <a:xfrm>
            <a:off x="518185" y="1097124"/>
            <a:ext cx="7886700" cy="2449621"/>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r>
              <a:rPr kumimoji="0" lang="en-US" sz="4800" b="1" i="0" u="none" strike="noStrike" kern="0" cap="none" spc="0" normalizeH="0" baseline="0" noProof="0" dirty="0">
                <a:ln>
                  <a:noFill/>
                </a:ln>
                <a:solidFill>
                  <a:srgbClr val="FFFFFF"/>
                </a:solidFill>
                <a:effectLst/>
                <a:uLnTx/>
                <a:uFillTx/>
                <a:latin typeface="Montserrat" panose="00000500000000000000" pitchFamily="2" charset="0"/>
                <a:ea typeface="Zilla Slab Medium"/>
                <a:cs typeface="Zilla Slab Medium"/>
                <a:sym typeface="Zilla Slab Medium"/>
              </a:rPr>
              <a:t>Appendix</a:t>
            </a: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endParaRPr kumimoji="0" lang="en-US" sz="1100" b="0" i="0" u="none" strike="noStrike" kern="0" cap="none" spc="0" normalizeH="0" baseline="0" noProof="0" dirty="0">
              <a:ln>
                <a:noFill/>
              </a:ln>
              <a:solidFill>
                <a:srgbClr val="FFFFFF"/>
              </a:solidFill>
              <a:effectLst/>
              <a:uLnTx/>
              <a:uFillTx/>
              <a:latin typeface="Zilla Slab Medium"/>
              <a:ea typeface="Zilla Slab Medium"/>
              <a:cs typeface="Zilla Slab Medium"/>
              <a:sym typeface="Zilla Slab Medium"/>
            </a:endParaRP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endParaRPr kumimoji="0" lang="en-US" sz="1400" b="1" i="0" u="none" strike="noStrike" kern="0" cap="none" spc="0" normalizeH="0" baseline="0" noProof="0" dirty="0">
              <a:ln>
                <a:noFill/>
              </a:ln>
              <a:solidFill>
                <a:srgbClr val="FFFFFF"/>
              </a:solidFill>
              <a:effectLst/>
              <a:uLnTx/>
              <a:uFillTx/>
              <a:latin typeface="Zilla Slab"/>
              <a:ea typeface="Zilla Slab"/>
              <a:cs typeface="Zilla Slab"/>
              <a:sym typeface="Zilla Slab"/>
            </a:endParaRPr>
          </a:p>
        </p:txBody>
      </p:sp>
      <p:pic>
        <p:nvPicPr>
          <p:cNvPr id="2" name="Picture 1" descr="A black and white sign with red text&#10;&#10;Description automatically generated">
            <a:extLst>
              <a:ext uri="{FF2B5EF4-FFF2-40B4-BE49-F238E27FC236}">
                <a16:creationId xmlns:a16="http://schemas.microsoft.com/office/drawing/2014/main" id="{4EAA0C3F-976A-B515-9B54-D5EED5778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8033" y="127867"/>
            <a:ext cx="1198919" cy="358831"/>
          </a:xfrm>
          <a:prstGeom prst="rect">
            <a:avLst/>
          </a:prstGeom>
        </p:spPr>
      </p:pic>
      <p:pic>
        <p:nvPicPr>
          <p:cNvPr id="3" name="Picture 2">
            <a:extLst>
              <a:ext uri="{FF2B5EF4-FFF2-40B4-BE49-F238E27FC236}">
                <a16:creationId xmlns:a16="http://schemas.microsoft.com/office/drawing/2014/main" id="{C80B75F4-6642-596C-8F05-E729D08FFF1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3378" y="203672"/>
            <a:ext cx="1703272" cy="247403"/>
          </a:xfrm>
          <a:prstGeom prst="rect">
            <a:avLst/>
          </a:prstGeom>
        </p:spPr>
      </p:pic>
    </p:spTree>
    <p:extLst>
      <p:ext uri="{BB962C8B-B14F-4D97-AF65-F5344CB8AC3E}">
        <p14:creationId xmlns:p14="http://schemas.microsoft.com/office/powerpoint/2010/main" val="40113820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63020-5C3B-A6B3-F24B-66B3191573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49F500-B8FB-A29F-26F9-C8DE46E7CA64}"/>
              </a:ext>
            </a:extLst>
          </p:cNvPr>
          <p:cNvSpPr txBox="1">
            <a:spLocks noGrp="1"/>
          </p:cNvSpPr>
          <p:nvPr>
            <p:ph type="title" idx="4294967295"/>
          </p:nvPr>
        </p:nvSpPr>
        <p:spPr>
          <a:xfrm>
            <a:off x="245421" y="126634"/>
            <a:ext cx="7886700" cy="599581"/>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600" b="1" i="0" kern="1200">
                <a:solidFill>
                  <a:srgbClr val="003385"/>
                </a:solidFill>
                <a:latin typeface="Montserrat ExtraBold" pitchFamily="2" charset="77"/>
                <a:ea typeface="Roboto Condensed" panose="02000000000000000000" pitchFamily="2" charset="0"/>
                <a:cs typeface="Montserrat ExtraBold" pitchFamily="2" charset="77"/>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srgbClr val="C00000"/>
                </a:solidFill>
                <a:effectLst/>
                <a:uLnTx/>
                <a:uFillTx/>
                <a:latin typeface="Montserrat" panose="00000500000000000000" pitchFamily="2" charset="0"/>
                <a:ea typeface="Roboto Condensed" panose="02000000000000000000" pitchFamily="2" charset="0"/>
                <a:cs typeface="Montserrat ExtraBold" pitchFamily="2" charset="77"/>
                <a:sym typeface="Arial"/>
              </a:rPr>
              <a:t>OCM Contacts</a:t>
            </a:r>
          </a:p>
        </p:txBody>
      </p:sp>
      <p:pic>
        <p:nvPicPr>
          <p:cNvPr id="4" name="Picture 3" descr="Hina's headshot">
            <a:extLst>
              <a:ext uri="{FF2B5EF4-FFF2-40B4-BE49-F238E27FC236}">
                <a16:creationId xmlns:a16="http://schemas.microsoft.com/office/drawing/2014/main" id="{DFC0CAA2-6DD0-CBD3-C7E9-2FD5C653FFE8}"/>
              </a:ext>
            </a:extLst>
          </p:cNvPr>
          <p:cNvPicPr>
            <a:picLocks noChangeAspect="1"/>
          </p:cNvPicPr>
          <p:nvPr/>
        </p:nvPicPr>
        <p:blipFill>
          <a:blip r:embed="rId3"/>
          <a:srcRect b="13893"/>
          <a:stretch/>
        </p:blipFill>
        <p:spPr>
          <a:xfrm>
            <a:off x="887151" y="646765"/>
            <a:ext cx="1311167" cy="1634560"/>
          </a:xfrm>
          <a:prstGeom prst="rect">
            <a:avLst/>
          </a:prstGeom>
          <a:ln>
            <a:solidFill>
              <a:schemeClr val="bg2"/>
            </a:solidFill>
          </a:ln>
        </p:spPr>
      </p:pic>
      <p:sp>
        <p:nvSpPr>
          <p:cNvPr id="6" name="TextBox 5">
            <a:extLst>
              <a:ext uri="{FF2B5EF4-FFF2-40B4-BE49-F238E27FC236}">
                <a16:creationId xmlns:a16="http://schemas.microsoft.com/office/drawing/2014/main" id="{3A6B517E-418C-7FDC-7E65-118F03868BD5}"/>
              </a:ext>
            </a:extLst>
          </p:cNvPr>
          <p:cNvSpPr txBox="1"/>
          <p:nvPr/>
        </p:nvSpPr>
        <p:spPr>
          <a:xfrm>
            <a:off x="439041" y="2401833"/>
            <a:ext cx="2216759" cy="1348959"/>
          </a:xfrm>
          <a:prstGeom prst="rect">
            <a:avLst/>
          </a:prstGeom>
          <a:noFill/>
        </p:spPr>
        <p:txBody>
          <a:bodyPr wrap="square">
            <a:spAutoFit/>
          </a:bodyPr>
          <a:lstStyle/>
          <a:p>
            <a:pPr marL="0" marR="0" lvl="0" indent="0" algn="ctr" rtl="0">
              <a:lnSpc>
                <a:spcPct val="115000"/>
              </a:lnSpc>
              <a:spcBef>
                <a:spcPts val="0"/>
              </a:spcBef>
              <a:spcAft>
                <a:spcPts val="0"/>
              </a:spcAft>
              <a:buClr>
                <a:srgbClr val="000000"/>
              </a:buClr>
              <a:buSzPts val="1000"/>
              <a:buFont typeface="Arial"/>
              <a:buNone/>
            </a:pPr>
            <a:r>
              <a:rPr lang="en-US" sz="1600" b="1" u="none" strike="noStrike" cap="none">
                <a:solidFill>
                  <a:srgbClr val="C00000"/>
                </a:solidFill>
                <a:latin typeface="Montserrat"/>
                <a:ea typeface="Montserrat"/>
                <a:cs typeface="Montserrat"/>
                <a:sym typeface="Montserrat"/>
              </a:rPr>
              <a:t>Hina Kausar</a:t>
            </a:r>
          </a:p>
          <a:p>
            <a:pPr marL="0" marR="0" lvl="0" indent="0" algn="ctr" rtl="0">
              <a:lnSpc>
                <a:spcPct val="115000"/>
              </a:lnSpc>
              <a:spcBef>
                <a:spcPts val="0"/>
              </a:spcBef>
              <a:spcAft>
                <a:spcPts val="0"/>
              </a:spcAft>
              <a:buClr>
                <a:srgbClr val="000000"/>
              </a:buClr>
              <a:buSzPts val="1000"/>
              <a:buFont typeface="Arial"/>
              <a:buNone/>
            </a:pPr>
            <a:r>
              <a:rPr lang="en-US" sz="1400" b="0" i="0" u="none" strike="noStrike" cap="none">
                <a:solidFill>
                  <a:schemeClr val="tx1"/>
                </a:solidFill>
                <a:latin typeface="Montserrat"/>
                <a:ea typeface="Montserrat"/>
                <a:cs typeface="Montserrat"/>
                <a:sym typeface="Montserrat"/>
              </a:rPr>
              <a:t>Director, Office of Change Management</a:t>
            </a:r>
          </a:p>
          <a:p>
            <a:pPr marL="0" marR="0" lvl="0" indent="0" algn="ctr" rtl="0">
              <a:lnSpc>
                <a:spcPct val="115000"/>
              </a:lnSpc>
              <a:spcBef>
                <a:spcPts val="0"/>
              </a:spcBef>
              <a:spcAft>
                <a:spcPts val="0"/>
              </a:spcAft>
              <a:buClr>
                <a:srgbClr val="000000"/>
              </a:buClr>
              <a:buSzPts val="1000"/>
              <a:buFont typeface="Arial"/>
              <a:buNone/>
            </a:pPr>
            <a:r>
              <a:rPr lang="en-US">
                <a:solidFill>
                  <a:schemeClr val="tx1"/>
                </a:solidFill>
                <a:latin typeface="Montserrat"/>
                <a:ea typeface="Montserrat"/>
                <a:cs typeface="Montserrat"/>
                <a:sym typeface="Montserrat"/>
                <a:hlinkClick r:id="rId4"/>
              </a:rPr>
              <a:t>Hina.Kausar@stonybrook.edu</a:t>
            </a:r>
            <a:r>
              <a:rPr lang="en-US">
                <a:solidFill>
                  <a:schemeClr val="tx1"/>
                </a:solidFill>
                <a:latin typeface="Montserrat"/>
                <a:ea typeface="Montserrat"/>
                <a:cs typeface="Montserrat"/>
                <a:sym typeface="Montserrat"/>
              </a:rPr>
              <a:t> </a:t>
            </a:r>
            <a:endParaRPr lang="en-US" sz="1400" b="0" i="0" u="none" strike="noStrike" cap="none">
              <a:solidFill>
                <a:schemeClr val="tx1"/>
              </a:solidFill>
              <a:latin typeface="Montserrat"/>
              <a:ea typeface="Montserrat"/>
              <a:cs typeface="Montserrat"/>
              <a:sym typeface="Montserrat"/>
            </a:endParaRPr>
          </a:p>
        </p:txBody>
      </p:sp>
      <p:pic>
        <p:nvPicPr>
          <p:cNvPr id="10" name="Picture 9" descr="Nichole's headshot">
            <a:extLst>
              <a:ext uri="{FF2B5EF4-FFF2-40B4-BE49-F238E27FC236}">
                <a16:creationId xmlns:a16="http://schemas.microsoft.com/office/drawing/2014/main" id="{5F13869E-DF35-3274-ED8F-592866852C69}"/>
              </a:ext>
            </a:extLst>
          </p:cNvPr>
          <p:cNvPicPr>
            <a:picLocks noChangeAspect="1"/>
          </p:cNvPicPr>
          <p:nvPr/>
        </p:nvPicPr>
        <p:blipFill>
          <a:blip r:embed="rId5"/>
          <a:stretch>
            <a:fillRect/>
          </a:stretch>
        </p:blipFill>
        <p:spPr>
          <a:xfrm>
            <a:off x="2955481" y="646547"/>
            <a:ext cx="1306174" cy="1634997"/>
          </a:xfrm>
          <a:prstGeom prst="rect">
            <a:avLst/>
          </a:prstGeom>
          <a:ln>
            <a:solidFill>
              <a:schemeClr val="bg2"/>
            </a:solidFill>
          </a:ln>
        </p:spPr>
      </p:pic>
      <p:sp>
        <p:nvSpPr>
          <p:cNvPr id="7" name="TextBox 6">
            <a:extLst>
              <a:ext uri="{FF2B5EF4-FFF2-40B4-BE49-F238E27FC236}">
                <a16:creationId xmlns:a16="http://schemas.microsoft.com/office/drawing/2014/main" id="{2A655C59-34ED-A9CD-43A0-306B4C930531}"/>
              </a:ext>
            </a:extLst>
          </p:cNvPr>
          <p:cNvSpPr txBox="1"/>
          <p:nvPr/>
        </p:nvSpPr>
        <p:spPr>
          <a:xfrm>
            <a:off x="2500189" y="2401833"/>
            <a:ext cx="2216759" cy="1844479"/>
          </a:xfrm>
          <a:prstGeom prst="rect">
            <a:avLst/>
          </a:prstGeom>
          <a:noFill/>
        </p:spPr>
        <p:txBody>
          <a:bodyPr wrap="square">
            <a:spAutoFit/>
          </a:bodyPr>
          <a:lstStyle/>
          <a:p>
            <a:pPr marL="0" marR="0" lvl="0" indent="0" algn="ctr" rtl="0">
              <a:lnSpc>
                <a:spcPct val="115000"/>
              </a:lnSpc>
              <a:spcBef>
                <a:spcPts val="0"/>
              </a:spcBef>
              <a:spcAft>
                <a:spcPts val="0"/>
              </a:spcAft>
              <a:buClr>
                <a:srgbClr val="000000"/>
              </a:buClr>
              <a:buSzPts val="1000"/>
              <a:buFont typeface="Arial"/>
              <a:buNone/>
            </a:pPr>
            <a:r>
              <a:rPr lang="en-US" sz="1600" b="1" u="none" strike="noStrike" cap="none">
                <a:solidFill>
                  <a:srgbClr val="C00000"/>
                </a:solidFill>
                <a:latin typeface="Montserrat"/>
                <a:ea typeface="Montserrat"/>
                <a:cs typeface="Montserrat"/>
                <a:sym typeface="Montserrat"/>
              </a:rPr>
              <a:t>Nichole </a:t>
            </a:r>
            <a:r>
              <a:rPr lang="en-US" sz="1600" b="1" u="none" strike="noStrike" cap="none" err="1">
                <a:solidFill>
                  <a:srgbClr val="C00000"/>
                </a:solidFill>
                <a:latin typeface="Montserrat"/>
                <a:ea typeface="Montserrat"/>
                <a:cs typeface="Montserrat"/>
                <a:sym typeface="Montserrat"/>
              </a:rPr>
              <a:t>Gladky</a:t>
            </a:r>
            <a:endParaRPr lang="en-US" sz="1600" b="1" u="none" strike="noStrike" cap="none">
              <a:solidFill>
                <a:srgbClr val="C00000"/>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000"/>
              <a:buFont typeface="Arial"/>
              <a:buNone/>
            </a:pPr>
            <a:r>
              <a:rPr lang="en-US" sz="1400" b="0" i="0" u="none" strike="noStrike" cap="none">
                <a:solidFill>
                  <a:schemeClr val="tx1"/>
                </a:solidFill>
                <a:latin typeface="Montserrat"/>
                <a:ea typeface="Montserrat"/>
                <a:cs typeface="Montserrat"/>
                <a:sym typeface="Montserrat"/>
              </a:rPr>
              <a:t>Training Manager, Office of Change Management</a:t>
            </a:r>
          </a:p>
          <a:p>
            <a:pPr marL="0" marR="0" lvl="0" indent="0" algn="ctr" rtl="0">
              <a:lnSpc>
                <a:spcPct val="115000"/>
              </a:lnSpc>
              <a:spcBef>
                <a:spcPts val="0"/>
              </a:spcBef>
              <a:spcAft>
                <a:spcPts val="0"/>
              </a:spcAft>
              <a:buClr>
                <a:srgbClr val="000000"/>
              </a:buClr>
              <a:buSzPts val="1000"/>
              <a:buFont typeface="Arial"/>
              <a:buNone/>
            </a:pPr>
            <a:r>
              <a:rPr lang="en-US">
                <a:solidFill>
                  <a:schemeClr val="tx1"/>
                </a:solidFill>
                <a:latin typeface="Montserrat"/>
                <a:ea typeface="Montserrat"/>
                <a:cs typeface="Montserrat"/>
                <a:sym typeface="Montserrat"/>
                <a:hlinkClick r:id="rId6"/>
              </a:rPr>
              <a:t>Nichole.glady@stonybrook.edu</a:t>
            </a:r>
            <a:endParaRPr lang="en-US">
              <a:solidFill>
                <a:schemeClr val="tx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000"/>
              <a:buFont typeface="Arial"/>
              <a:buNone/>
            </a:pPr>
            <a:endParaRPr lang="en-US">
              <a:solidFill>
                <a:schemeClr val="tx1"/>
              </a:solidFill>
              <a:latin typeface="Montserrat"/>
              <a:ea typeface="Montserrat"/>
              <a:cs typeface="Montserrat"/>
              <a:sym typeface="Montserrat"/>
            </a:endParaRPr>
          </a:p>
        </p:txBody>
      </p:sp>
      <p:pic>
        <p:nvPicPr>
          <p:cNvPr id="5" name="Picture 4" descr="Ker's headshot">
            <a:extLst>
              <a:ext uri="{FF2B5EF4-FFF2-40B4-BE49-F238E27FC236}">
                <a16:creationId xmlns:a16="http://schemas.microsoft.com/office/drawing/2014/main" id="{9A5E4EFD-9B15-C00F-131F-2C924BF65854}"/>
              </a:ext>
            </a:extLst>
          </p:cNvPr>
          <p:cNvPicPr>
            <a:picLocks noChangeAspect="1"/>
          </p:cNvPicPr>
          <p:nvPr/>
        </p:nvPicPr>
        <p:blipFill>
          <a:blip r:embed="rId7"/>
          <a:srcRect l="21068" t="-447" r="28552" b="5717"/>
          <a:stretch/>
        </p:blipFill>
        <p:spPr>
          <a:xfrm>
            <a:off x="5015674" y="639833"/>
            <a:ext cx="1307333" cy="1636314"/>
          </a:xfrm>
          <a:prstGeom prst="rect">
            <a:avLst/>
          </a:prstGeom>
          <a:ln>
            <a:solidFill>
              <a:schemeClr val="bg2"/>
            </a:solidFill>
          </a:ln>
        </p:spPr>
      </p:pic>
      <p:sp>
        <p:nvSpPr>
          <p:cNvPr id="8" name="TextBox 7">
            <a:extLst>
              <a:ext uri="{FF2B5EF4-FFF2-40B4-BE49-F238E27FC236}">
                <a16:creationId xmlns:a16="http://schemas.microsoft.com/office/drawing/2014/main" id="{FD125608-B80A-802B-30D1-8F21DB5B2B48}"/>
              </a:ext>
            </a:extLst>
          </p:cNvPr>
          <p:cNvSpPr txBox="1"/>
          <p:nvPr/>
        </p:nvSpPr>
        <p:spPr>
          <a:xfrm>
            <a:off x="4832623" y="2401833"/>
            <a:ext cx="1761670" cy="2340000"/>
          </a:xfrm>
          <a:prstGeom prst="rect">
            <a:avLst/>
          </a:prstGeom>
          <a:noFill/>
        </p:spPr>
        <p:txBody>
          <a:bodyPr wrap="square" lIns="91440" tIns="45720" rIns="91440" bIns="45720" anchor="t">
            <a:spAutoFit/>
          </a:bodyPr>
          <a:lstStyle/>
          <a:p>
            <a:pPr marL="0" marR="0" lvl="0" indent="0" algn="ctr" rtl="0">
              <a:lnSpc>
                <a:spcPct val="115000"/>
              </a:lnSpc>
              <a:spcBef>
                <a:spcPts val="0"/>
              </a:spcBef>
              <a:spcAft>
                <a:spcPts val="0"/>
              </a:spcAft>
              <a:buClr>
                <a:srgbClr val="000000"/>
              </a:buClr>
              <a:buSzPts val="1000"/>
              <a:buFont typeface="Arial"/>
              <a:buNone/>
            </a:pPr>
            <a:r>
              <a:rPr lang="en-US" sz="1600" b="1">
                <a:solidFill>
                  <a:srgbClr val="C00000"/>
                </a:solidFill>
                <a:latin typeface="Montserrat"/>
                <a:ea typeface="Montserrat"/>
                <a:cs typeface="Montserrat"/>
                <a:sym typeface="Montserrat"/>
              </a:rPr>
              <a:t>Ker Famer</a:t>
            </a:r>
            <a:endParaRPr lang="en-US" sz="1600" b="1" u="none" strike="noStrike" cap="none">
              <a:solidFill>
                <a:srgbClr val="C00000"/>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000"/>
              <a:buFont typeface="Arial"/>
              <a:buNone/>
            </a:pPr>
            <a:r>
              <a:rPr lang="en-US" sz="1400" b="0" i="0" u="none" strike="noStrike" cap="none">
                <a:solidFill>
                  <a:schemeClr val="tx1"/>
                </a:solidFill>
                <a:latin typeface="Montserrat"/>
                <a:ea typeface="Montserrat"/>
                <a:cs typeface="Montserrat"/>
                <a:sym typeface="Montserrat"/>
              </a:rPr>
              <a:t>OCM, Deloitte</a:t>
            </a:r>
            <a:endParaRPr lang="en-US" sz="1400" b="0" i="0" u="none" strike="noStrike" cap="none">
              <a:solidFill>
                <a:schemeClr val="tx1"/>
              </a:solidFill>
              <a:latin typeface="Montserrat"/>
              <a:ea typeface="Montserrat"/>
              <a:cs typeface="Montserrat"/>
            </a:endParaRPr>
          </a:p>
          <a:p>
            <a:pPr marL="0" marR="0" lvl="0" indent="0" algn="ctr" rtl="0">
              <a:lnSpc>
                <a:spcPct val="115000"/>
              </a:lnSpc>
              <a:spcBef>
                <a:spcPts val="0"/>
              </a:spcBef>
              <a:spcAft>
                <a:spcPts val="0"/>
              </a:spcAft>
              <a:buClr>
                <a:srgbClr val="000000"/>
              </a:buClr>
              <a:buSzPts val="1000"/>
              <a:buFont typeface="Arial"/>
              <a:buNone/>
            </a:pPr>
            <a:r>
              <a:rPr lang="en-US" sz="1400" b="0" i="0" u="none" strike="noStrike" cap="none" err="1">
                <a:solidFill>
                  <a:schemeClr val="tx1"/>
                </a:solidFill>
                <a:latin typeface="Montserrat"/>
                <a:ea typeface="Montserrat"/>
                <a:cs typeface="Montserrat"/>
                <a:sym typeface="Montserrat"/>
                <a:hlinkClick r:id="rId8">
                  <a:extLst>
                    <a:ext uri="{A12FA001-AC4F-418D-AE19-62706E023703}">
                      <ahyp:hlinkClr xmlns:ahyp="http://schemas.microsoft.com/office/drawing/2018/hyperlinkcolor" val="tx"/>
                    </a:ext>
                  </a:extLst>
                </a:hlinkClick>
              </a:rPr>
              <a:t>kariley.famer</a:t>
            </a:r>
            <a:r>
              <a:rPr lang="en-US" sz="1400" b="0" i="0" u="none" strike="noStrike" cap="none">
                <a:solidFill>
                  <a:schemeClr val="tx1"/>
                </a:solidFill>
                <a:latin typeface="Montserrat"/>
                <a:ea typeface="Montserrat"/>
                <a:cs typeface="Montserrat"/>
                <a:sym typeface="Montserrat"/>
                <a:hlinkClick r:id="rId8">
                  <a:extLst>
                    <a:ext uri="{A12FA001-AC4F-418D-AE19-62706E023703}">
                      <ahyp:hlinkClr xmlns:ahyp="http://schemas.microsoft.com/office/drawing/2018/hyperlinkcolor" val="tx"/>
                    </a:ext>
                  </a:extLst>
                </a:hlinkClick>
              </a:rPr>
              <a:t>@ stonybrook.edu</a:t>
            </a:r>
            <a:endParaRPr lang="en-US" sz="1400" b="0" i="0" u="none" strike="noStrike" cap="none">
              <a:solidFill>
                <a:schemeClr val="tx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000"/>
              <a:buFont typeface="Arial"/>
              <a:buNone/>
            </a:pPr>
            <a:r>
              <a:rPr lang="en-US">
                <a:solidFill>
                  <a:schemeClr val="tx1"/>
                </a:solidFill>
                <a:latin typeface="Montserrat"/>
                <a:ea typeface="Montserrat"/>
                <a:cs typeface="Montserrat"/>
                <a:sym typeface="Montserrat"/>
              </a:rPr>
              <a:t>OR</a:t>
            </a:r>
            <a:endParaRPr lang="en-US">
              <a:solidFill>
                <a:schemeClr val="tx1"/>
              </a:solidFill>
              <a:latin typeface="Montserrat"/>
              <a:ea typeface="Montserrat"/>
              <a:cs typeface="Montserrat"/>
            </a:endParaRPr>
          </a:p>
          <a:p>
            <a:pPr marL="0" marR="0" lvl="0" indent="0" algn="ctr" rtl="0">
              <a:lnSpc>
                <a:spcPct val="115000"/>
              </a:lnSpc>
              <a:spcBef>
                <a:spcPts val="0"/>
              </a:spcBef>
              <a:spcAft>
                <a:spcPts val="0"/>
              </a:spcAft>
              <a:buClr>
                <a:srgbClr val="000000"/>
              </a:buClr>
              <a:buSzPts val="1000"/>
              <a:buFont typeface="Arial"/>
              <a:buNone/>
            </a:pPr>
            <a:r>
              <a:rPr lang="en-US" sz="1400" b="0" i="0" u="none" strike="noStrike" cap="none">
                <a:solidFill>
                  <a:schemeClr val="tx1"/>
                </a:solidFill>
                <a:latin typeface="Montserrat"/>
                <a:ea typeface="Montserrat"/>
                <a:cs typeface="Montserrat"/>
                <a:sym typeface="Montserrat"/>
                <a:hlinkClick r:id="rId9">
                  <a:extLst>
                    <a:ext uri="{A12FA001-AC4F-418D-AE19-62706E023703}">
                      <ahyp:hlinkClr xmlns:ahyp="http://schemas.microsoft.com/office/drawing/2018/hyperlinkcolor" val="tx"/>
                    </a:ext>
                  </a:extLst>
                </a:hlinkClick>
              </a:rPr>
              <a:t>kfamer@deloitte.com</a:t>
            </a:r>
            <a:endParaRPr lang="en-US" sz="1400" b="0" i="0" u="none" strike="noStrike" cap="none">
              <a:solidFill>
                <a:schemeClr val="tx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000"/>
              <a:buFont typeface="Arial"/>
              <a:buNone/>
            </a:pPr>
            <a:endParaRPr lang="en-US" sz="1400" b="0" i="0" u="none" strike="noStrike" cap="none">
              <a:solidFill>
                <a:schemeClr val="tx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000"/>
              <a:buFont typeface="Arial"/>
              <a:buNone/>
            </a:pPr>
            <a:endParaRPr lang="en-US" sz="1400" b="0" i="0" u="none" strike="noStrike" cap="none">
              <a:solidFill>
                <a:schemeClr val="tx1"/>
              </a:solidFill>
              <a:latin typeface="Montserrat"/>
              <a:ea typeface="Montserrat"/>
              <a:cs typeface="Montserrat"/>
              <a:sym typeface="Montserrat"/>
            </a:endParaRPr>
          </a:p>
        </p:txBody>
      </p:sp>
      <p:pic>
        <p:nvPicPr>
          <p:cNvPr id="12" name="Picture 11" descr="Julian's headshot">
            <a:extLst>
              <a:ext uri="{FF2B5EF4-FFF2-40B4-BE49-F238E27FC236}">
                <a16:creationId xmlns:a16="http://schemas.microsoft.com/office/drawing/2014/main" id="{9A414734-960E-8400-BF64-23A2FF7A6ED9}"/>
              </a:ext>
            </a:extLst>
          </p:cNvPr>
          <p:cNvPicPr>
            <a:picLocks noChangeAspect="1"/>
          </p:cNvPicPr>
          <p:nvPr/>
        </p:nvPicPr>
        <p:blipFill rotWithShape="1">
          <a:blip r:embed="rId10"/>
          <a:srcRect l="6223" t="16801" b="4345"/>
          <a:stretch/>
        </p:blipFill>
        <p:spPr>
          <a:xfrm>
            <a:off x="7075678" y="646547"/>
            <a:ext cx="1307333" cy="1629600"/>
          </a:xfrm>
          <a:prstGeom prst="rect">
            <a:avLst/>
          </a:prstGeom>
          <a:ln>
            <a:solidFill>
              <a:schemeClr val="bg2"/>
            </a:solidFill>
          </a:ln>
        </p:spPr>
      </p:pic>
      <p:sp>
        <p:nvSpPr>
          <p:cNvPr id="9" name="TextBox 8">
            <a:extLst>
              <a:ext uri="{FF2B5EF4-FFF2-40B4-BE49-F238E27FC236}">
                <a16:creationId xmlns:a16="http://schemas.microsoft.com/office/drawing/2014/main" id="{8A28DB8F-77D8-9BDE-C95D-25DBA94A3454}"/>
              </a:ext>
            </a:extLst>
          </p:cNvPr>
          <p:cNvSpPr txBox="1"/>
          <p:nvPr/>
        </p:nvSpPr>
        <p:spPr>
          <a:xfrm>
            <a:off x="6622484" y="2401833"/>
            <a:ext cx="2216759" cy="355354"/>
          </a:xfrm>
          <a:prstGeom prst="rect">
            <a:avLst/>
          </a:prstGeom>
          <a:noFill/>
        </p:spPr>
        <p:txBody>
          <a:bodyPr wrap="square">
            <a:spAutoFit/>
          </a:bodyPr>
          <a:lstStyle/>
          <a:p>
            <a:pPr marL="0" marR="0" lvl="0" indent="0" algn="ctr" rtl="0">
              <a:lnSpc>
                <a:spcPct val="115000"/>
              </a:lnSpc>
              <a:spcBef>
                <a:spcPts val="0"/>
              </a:spcBef>
              <a:spcAft>
                <a:spcPts val="0"/>
              </a:spcAft>
              <a:buClr>
                <a:srgbClr val="000000"/>
              </a:buClr>
              <a:buSzPts val="1000"/>
              <a:buFont typeface="Arial"/>
              <a:buNone/>
            </a:pPr>
            <a:r>
              <a:rPr lang="en-US" sz="1600" b="1" u="none" strike="noStrike" cap="none">
                <a:solidFill>
                  <a:srgbClr val="C00000"/>
                </a:solidFill>
                <a:latin typeface="Montserrat"/>
                <a:ea typeface="Montserrat"/>
                <a:cs typeface="Montserrat"/>
                <a:sym typeface="Montserrat"/>
              </a:rPr>
              <a:t>Julian Herrero </a:t>
            </a:r>
            <a:endParaRPr lang="en-US">
              <a:solidFill>
                <a:schemeClr val="tx1"/>
              </a:solidFill>
              <a:latin typeface="Montserrat"/>
              <a:ea typeface="Montserrat"/>
              <a:cs typeface="Montserrat"/>
              <a:sym typeface="Montserrat"/>
            </a:endParaRPr>
          </a:p>
        </p:txBody>
      </p:sp>
      <p:sp>
        <p:nvSpPr>
          <p:cNvPr id="3" name="TextBox 2">
            <a:extLst>
              <a:ext uri="{FF2B5EF4-FFF2-40B4-BE49-F238E27FC236}">
                <a16:creationId xmlns:a16="http://schemas.microsoft.com/office/drawing/2014/main" id="{E1ABAA28-B708-689F-40C3-BD1B6582F15B}"/>
              </a:ext>
            </a:extLst>
          </p:cNvPr>
          <p:cNvSpPr txBox="1"/>
          <p:nvPr/>
        </p:nvSpPr>
        <p:spPr>
          <a:xfrm>
            <a:off x="6893771" y="2791169"/>
            <a:ext cx="1674184" cy="1313565"/>
          </a:xfrm>
          <a:prstGeom prst="rect">
            <a:avLst/>
          </a:prstGeom>
          <a:noFill/>
        </p:spPr>
        <p:txBody>
          <a:bodyPr wrap="square" lIns="91440" tIns="45720" rIns="91440" bIns="45720" anchor="t">
            <a:spAutoFit/>
          </a:bodyPr>
          <a:lstStyle/>
          <a:p>
            <a:pPr marL="0" marR="0" lvl="0" indent="0" algn="ctr" rtl="0">
              <a:lnSpc>
                <a:spcPct val="115000"/>
              </a:lnSpc>
              <a:spcBef>
                <a:spcPts val="0"/>
              </a:spcBef>
              <a:spcAft>
                <a:spcPts val="0"/>
              </a:spcAft>
              <a:buClr>
                <a:srgbClr val="000000"/>
              </a:buClr>
              <a:buSzPts val="1000"/>
              <a:buFont typeface="Arial"/>
              <a:buNone/>
            </a:pPr>
            <a:r>
              <a:rPr lang="en-US" sz="1400" b="0" i="0" u="none" strike="noStrike" cap="none">
                <a:solidFill>
                  <a:schemeClr val="tx1"/>
                </a:solidFill>
                <a:latin typeface="Montserrat"/>
                <a:ea typeface="Montserrat"/>
                <a:cs typeface="Montserrat"/>
                <a:sym typeface="Montserrat"/>
              </a:rPr>
              <a:t>OCM Trainer</a:t>
            </a:r>
          </a:p>
          <a:p>
            <a:pPr marL="0" marR="0" lvl="0" indent="0" algn="ctr" rtl="0">
              <a:lnSpc>
                <a:spcPct val="115000"/>
              </a:lnSpc>
              <a:spcBef>
                <a:spcPts val="0"/>
              </a:spcBef>
              <a:spcAft>
                <a:spcPts val="0"/>
              </a:spcAft>
              <a:buClr>
                <a:srgbClr val="000000"/>
              </a:buClr>
              <a:buSzPts val="1000"/>
              <a:buFont typeface="Arial"/>
              <a:buNone/>
            </a:pPr>
            <a:r>
              <a:rPr lang="en-US">
                <a:solidFill>
                  <a:schemeClr val="tx1"/>
                </a:solidFill>
                <a:latin typeface="Montserrat"/>
                <a:ea typeface="Montserrat"/>
                <a:cs typeface="Montserrat"/>
                <a:sym typeface="Montserrat"/>
              </a:rPr>
              <a:t>Julian.Herrero@stonybrook.edu</a:t>
            </a:r>
            <a:endParaRPr lang="en-US" sz="1400" b="0" i="0" u="none" strike="noStrike" cap="none">
              <a:solidFill>
                <a:schemeClr val="tx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000"/>
              <a:buFont typeface="Arial"/>
              <a:buNone/>
            </a:pPr>
            <a:endParaRPr lang="en-US" sz="1400" b="0" i="0" u="none" strike="noStrike" cap="none">
              <a:solidFill>
                <a:schemeClr val="tx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000"/>
              <a:buFont typeface="Arial"/>
              <a:buNone/>
            </a:pPr>
            <a:endParaRPr lang="en-US" sz="1400" b="0" i="0" u="none" strike="noStrike" cap="none">
              <a:solidFill>
                <a:schemeClr val="tx1"/>
              </a:solidFill>
              <a:latin typeface="Montserrat"/>
              <a:ea typeface="Montserrat"/>
              <a:cs typeface="Montserrat"/>
              <a:sym typeface="Montserrat"/>
            </a:endParaRPr>
          </a:p>
        </p:txBody>
      </p:sp>
    </p:spTree>
    <p:extLst>
      <p:ext uri="{BB962C8B-B14F-4D97-AF65-F5344CB8AC3E}">
        <p14:creationId xmlns:p14="http://schemas.microsoft.com/office/powerpoint/2010/main" val="3051948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2C82D-5635-68EC-A844-8B352F9DB51B}"/>
            </a:ext>
          </a:extLst>
        </p:cNvPr>
        <p:cNvGrpSpPr/>
        <p:nvPr/>
      </p:nvGrpSpPr>
      <p:grpSpPr>
        <a:xfrm>
          <a:off x="0" y="0"/>
          <a:ext cx="0" cy="0"/>
          <a:chOff x="0" y="0"/>
          <a:chExt cx="0" cy="0"/>
        </a:xfrm>
      </p:grpSpPr>
      <p:sp>
        <p:nvSpPr>
          <p:cNvPr id="4" name="Title 17">
            <a:extLst>
              <a:ext uri="{FF2B5EF4-FFF2-40B4-BE49-F238E27FC236}">
                <a16:creationId xmlns:a16="http://schemas.microsoft.com/office/drawing/2014/main" id="{99B7B623-8C78-5B87-9BF5-70D6B30B0098}"/>
              </a:ext>
            </a:extLst>
          </p:cNvPr>
          <p:cNvSpPr txBox="1">
            <a:spLocks noGrp="1"/>
          </p:cNvSpPr>
          <p:nvPr>
            <p:ph type="title" idx="4294967295"/>
          </p:nvPr>
        </p:nvSpPr>
        <p:spPr>
          <a:xfrm>
            <a:off x="435522" y="111828"/>
            <a:ext cx="8439150" cy="2508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chemeClr val="bg2"/>
                </a:solidFill>
                <a:effectLst/>
                <a:uLnTx/>
                <a:uFillTx/>
                <a:latin typeface="Montserrat" panose="00000500000000000000" pitchFamily="2" charset="0"/>
                <a:ea typeface="Arial"/>
                <a:cs typeface="Arial"/>
                <a:sym typeface="Arial"/>
              </a:rPr>
              <a:t>What is a Change Leader Network?</a:t>
            </a:r>
          </a:p>
        </p:txBody>
      </p:sp>
      <p:sp>
        <p:nvSpPr>
          <p:cNvPr id="3" name="TextBox 2">
            <a:extLst>
              <a:ext uri="{FF2B5EF4-FFF2-40B4-BE49-F238E27FC236}">
                <a16:creationId xmlns:a16="http://schemas.microsoft.com/office/drawing/2014/main" id="{818C54AA-4981-53F4-6DCA-62C6F615775A}"/>
              </a:ext>
            </a:extLst>
          </p:cNvPr>
          <p:cNvSpPr txBox="1"/>
          <p:nvPr/>
        </p:nvSpPr>
        <p:spPr>
          <a:xfrm>
            <a:off x="196570" y="669726"/>
            <a:ext cx="8750859" cy="1498295"/>
          </a:xfrm>
          <a:prstGeom prst="rect">
            <a:avLst/>
          </a:prstGeom>
          <a:noFill/>
        </p:spPr>
        <p:txBody>
          <a:bodyPr wrap="square" lIns="91440" tIns="45720" rIns="91440" bIns="45720" anchor="t">
            <a:spAutoFit/>
          </a:bodyPr>
          <a:lstStyle/>
          <a:p>
            <a:pPr marL="285750" indent="-285750">
              <a:lnSpc>
                <a:spcPct val="120000"/>
              </a:lnSpc>
              <a:buFont typeface="Wingdings"/>
              <a:buChar char="Ø"/>
            </a:pPr>
            <a:r>
              <a:rPr lang="en-US" sz="1100" b="1" i="1">
                <a:solidFill>
                  <a:schemeClr val="tx1"/>
                </a:solidFill>
                <a:latin typeface="Montserrat"/>
                <a:ea typeface="Open Sans Light"/>
                <a:cs typeface="Open Sans Light"/>
              </a:rPr>
              <a:t>An integral part of the Change Management Methodology at Stony Brook</a:t>
            </a:r>
          </a:p>
          <a:p>
            <a:pPr>
              <a:lnSpc>
                <a:spcPct val="120000"/>
              </a:lnSpc>
            </a:pPr>
            <a:endParaRPr lang="en-US" sz="1100" b="1" i="1">
              <a:solidFill>
                <a:schemeClr val="tx1"/>
              </a:solidFill>
              <a:latin typeface="Montserrat"/>
              <a:ea typeface="Open Sans Light"/>
              <a:cs typeface="Open Sans Light"/>
            </a:endParaRPr>
          </a:p>
          <a:p>
            <a:pPr marL="285750" indent="-285750">
              <a:lnSpc>
                <a:spcPct val="120000"/>
              </a:lnSpc>
              <a:buFont typeface="Wingdings"/>
              <a:buChar char="Ø"/>
            </a:pPr>
            <a:r>
              <a:rPr lang="en-US" sz="1100" b="1" i="1">
                <a:solidFill>
                  <a:schemeClr val="tx1"/>
                </a:solidFill>
                <a:latin typeface="Montserrat"/>
                <a:ea typeface="Open Sans Light"/>
                <a:cs typeface="Open Sans Light"/>
              </a:rPr>
              <a:t>A</a:t>
            </a:r>
            <a:r>
              <a:rPr lang="en-US" sz="1100" b="1" i="1">
                <a:solidFill>
                  <a:schemeClr val="accent3"/>
                </a:solidFill>
                <a:latin typeface="Montserrat"/>
                <a:ea typeface="Open Sans Light"/>
                <a:cs typeface="Open Sans Light"/>
              </a:rPr>
              <a:t> </a:t>
            </a:r>
            <a:r>
              <a:rPr lang="en-US" sz="1100" b="1" i="1">
                <a:solidFill>
                  <a:schemeClr val="bg2"/>
                </a:solidFill>
                <a:latin typeface="Montserrat"/>
                <a:ea typeface="Open Sans Light"/>
                <a:cs typeface="Open Sans Light"/>
              </a:rPr>
              <a:t>peer-led </a:t>
            </a:r>
            <a:r>
              <a:rPr lang="en-US" sz="1100" b="1" i="1">
                <a:solidFill>
                  <a:schemeClr val="tx1"/>
                </a:solidFill>
                <a:latin typeface="Montserrat"/>
                <a:ea typeface="Open Sans Light"/>
                <a:cs typeface="Open Sans Light"/>
              </a:rPr>
              <a:t>group of influencers and impacted users across Stony Brook who will assist in building </a:t>
            </a:r>
            <a:r>
              <a:rPr lang="en-US" sz="1100" b="1" i="1">
                <a:solidFill>
                  <a:schemeClr val="bg2"/>
                </a:solidFill>
                <a:latin typeface="Montserrat"/>
                <a:ea typeface="Open Sans Light"/>
                <a:cs typeface="Open Sans Light"/>
              </a:rPr>
              <a:t>awareness, active listening and gathering concerns, promoting buy-in, and providing support</a:t>
            </a:r>
            <a:r>
              <a:rPr lang="en-US" sz="1100" b="1" i="1">
                <a:solidFill>
                  <a:schemeClr val="accent3"/>
                </a:solidFill>
                <a:latin typeface="Montserrat"/>
                <a:ea typeface="Open Sans Light"/>
                <a:cs typeface="Open Sans Light"/>
              </a:rPr>
              <a:t> </a:t>
            </a:r>
            <a:r>
              <a:rPr lang="en-US" sz="1100" b="1" i="1">
                <a:solidFill>
                  <a:schemeClr val="tx1"/>
                </a:solidFill>
                <a:latin typeface="Montserrat"/>
                <a:ea typeface="Open Sans Light"/>
                <a:cs typeface="Open Sans Light"/>
              </a:rPr>
              <a:t>to stakeholders impacted by the project</a:t>
            </a:r>
            <a:endParaRPr lang="en-US" sz="1100">
              <a:solidFill>
                <a:schemeClr val="tx1"/>
              </a:solidFill>
              <a:latin typeface="Montserrat" panose="00000500000000000000" pitchFamily="2" charset="0"/>
            </a:endParaRPr>
          </a:p>
          <a:p>
            <a:pPr>
              <a:lnSpc>
                <a:spcPct val="120000"/>
              </a:lnSpc>
            </a:pPr>
            <a:endParaRPr lang="en-US" sz="1100" b="1" i="1">
              <a:solidFill>
                <a:schemeClr val="tx1"/>
              </a:solidFill>
              <a:latin typeface="Montserrat"/>
              <a:ea typeface="Open Sans Light"/>
              <a:cs typeface="Open Sans Light"/>
            </a:endParaRPr>
          </a:p>
          <a:p>
            <a:pPr marL="285750" indent="-285750">
              <a:lnSpc>
                <a:spcPct val="120000"/>
              </a:lnSpc>
              <a:buFont typeface="Wingdings"/>
              <a:buChar char="Ø"/>
            </a:pPr>
            <a:r>
              <a:rPr lang="en-US" sz="1100" b="1" i="1">
                <a:solidFill>
                  <a:schemeClr val="tx1"/>
                </a:solidFill>
                <a:latin typeface="Montserrat"/>
                <a:ea typeface="Open Sans Light"/>
                <a:cs typeface="Open Sans Light"/>
              </a:rPr>
              <a:t>An indispensable asset to drive and support change adoption </a:t>
            </a:r>
          </a:p>
        </p:txBody>
      </p:sp>
      <p:sp>
        <p:nvSpPr>
          <p:cNvPr id="8" name="Star: 5 Points 7">
            <a:extLst>
              <a:ext uri="{FF2B5EF4-FFF2-40B4-BE49-F238E27FC236}">
                <a16:creationId xmlns:a16="http://schemas.microsoft.com/office/drawing/2014/main" id="{E1A26F75-0914-4C3A-5CE4-E20C79D2082A}"/>
              </a:ext>
              <a:ext uri="{C183D7F6-B498-43B3-948B-1728B52AA6E4}">
                <adec:decorative xmlns:adec="http://schemas.microsoft.com/office/drawing/2017/decorative" val="1"/>
              </a:ext>
            </a:extLst>
          </p:cNvPr>
          <p:cNvSpPr/>
          <p:nvPr/>
        </p:nvSpPr>
        <p:spPr>
          <a:xfrm>
            <a:off x="7290298" y="3006243"/>
            <a:ext cx="314535" cy="300941"/>
          </a:xfrm>
          <a:prstGeom prst="star5">
            <a:avLst/>
          </a:prstGeom>
          <a:solidFill>
            <a:srgbClr val="FFFF00"/>
          </a:solidFill>
          <a:ln w="3175">
            <a:solidFill>
              <a:srgbClr val="99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7D8D3AF-C58C-FED4-7272-8B976755F2FE}"/>
              </a:ext>
            </a:extLst>
          </p:cNvPr>
          <p:cNvSpPr txBox="1"/>
          <p:nvPr/>
        </p:nvSpPr>
        <p:spPr>
          <a:xfrm>
            <a:off x="6806736" y="3322174"/>
            <a:ext cx="1281659" cy="276999"/>
          </a:xfrm>
          <a:prstGeom prst="rect">
            <a:avLst/>
          </a:prstGeom>
          <a:noFill/>
        </p:spPr>
        <p:txBody>
          <a:bodyPr wrap="square" rtlCol="0">
            <a:spAutoFit/>
          </a:bodyPr>
          <a:lstStyle/>
          <a:p>
            <a:pPr algn="ctr"/>
            <a:r>
              <a:rPr lang="en-US" sz="1200" b="1">
                <a:latin typeface="Montserrat" panose="00000500000000000000" pitchFamily="2" charset="0"/>
              </a:rPr>
              <a:t>We are here</a:t>
            </a:r>
          </a:p>
        </p:txBody>
      </p:sp>
      <p:graphicFrame>
        <p:nvGraphicFramePr>
          <p:cNvPr id="5" name="Diagram 4">
            <a:extLst>
              <a:ext uri="{FF2B5EF4-FFF2-40B4-BE49-F238E27FC236}">
                <a16:creationId xmlns:a16="http://schemas.microsoft.com/office/drawing/2014/main" id="{64F0E34C-1E4A-B6C7-9EFC-D427DC1F42D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8710020"/>
              </p:ext>
            </p:extLst>
          </p:nvPr>
        </p:nvGraphicFramePr>
        <p:xfrm>
          <a:off x="560551" y="2249870"/>
          <a:ext cx="8022896" cy="1041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190">
            <a:extLst>
              <a:ext uri="{FF2B5EF4-FFF2-40B4-BE49-F238E27FC236}">
                <a16:creationId xmlns:a16="http://schemas.microsoft.com/office/drawing/2014/main" id="{F7375B26-6447-71EB-A3ED-EBF3667F780D}"/>
              </a:ext>
            </a:extLst>
          </p:cNvPr>
          <p:cNvSpPr txBox="1"/>
          <p:nvPr/>
        </p:nvSpPr>
        <p:spPr>
          <a:xfrm>
            <a:off x="6516581" y="3564865"/>
            <a:ext cx="1861969" cy="7848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solidFill>
                  <a:srgbClr val="444444"/>
                </a:solidFill>
                <a:latin typeface="Montserrat" panose="00000500000000000000" pitchFamily="2" charset="0"/>
                <a:cs typeface="Arial"/>
              </a:rPr>
              <a:t>Conduct training(s)</a:t>
            </a:r>
          </a:p>
          <a:p>
            <a:pPr algn="ctr"/>
            <a:r>
              <a:rPr lang="en-US" sz="900">
                <a:solidFill>
                  <a:srgbClr val="444444"/>
                </a:solidFill>
                <a:latin typeface="Montserrat" panose="00000500000000000000" pitchFamily="2" charset="0"/>
                <a:cs typeface="Arial"/>
              </a:rPr>
              <a:t>Socialize Network​</a:t>
            </a:r>
          </a:p>
          <a:p>
            <a:pPr algn="ctr"/>
            <a:r>
              <a:rPr lang="en-US" sz="900">
                <a:solidFill>
                  <a:srgbClr val="444444"/>
                </a:solidFill>
                <a:latin typeface="Montserrat" panose="00000500000000000000" pitchFamily="2" charset="0"/>
                <a:cs typeface="Arial"/>
              </a:rPr>
              <a:t>Leverage for driving change</a:t>
            </a:r>
          </a:p>
          <a:p>
            <a:pPr algn="ctr"/>
            <a:r>
              <a:rPr lang="en-US" sz="900">
                <a:solidFill>
                  <a:srgbClr val="444444"/>
                </a:solidFill>
                <a:latin typeface="Montserrat" panose="00000500000000000000" pitchFamily="2" charset="0"/>
                <a:cs typeface="Arial"/>
              </a:rPr>
              <a:t>Provide Support, as needed​</a:t>
            </a:r>
          </a:p>
          <a:p>
            <a:pPr algn="ctr"/>
            <a:r>
              <a:rPr lang="en-US" sz="900">
                <a:solidFill>
                  <a:srgbClr val="444444"/>
                </a:solidFill>
                <a:latin typeface="Montserrat" panose="00000500000000000000" pitchFamily="2" charset="0"/>
                <a:cs typeface="Arial"/>
              </a:rPr>
              <a:t>Gather feedback</a:t>
            </a:r>
          </a:p>
        </p:txBody>
      </p:sp>
    </p:spTree>
    <p:extLst>
      <p:ext uri="{BB962C8B-B14F-4D97-AF65-F5344CB8AC3E}">
        <p14:creationId xmlns:p14="http://schemas.microsoft.com/office/powerpoint/2010/main" val="9134673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08A082-3121-5A75-8578-5C4FFE0A6BB9}"/>
              </a:ext>
            </a:extLst>
          </p:cNvPr>
          <p:cNvSpPr txBox="1">
            <a:spLocks noGrp="1"/>
          </p:cNvSpPr>
          <p:nvPr>
            <p:ph type="title" idx="4294967295"/>
          </p:nvPr>
        </p:nvSpPr>
        <p:spPr>
          <a:xfrm>
            <a:off x="566927" y="160935"/>
            <a:ext cx="8347135"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bg2"/>
                </a:solidFill>
                <a:effectLst/>
                <a:uLnTx/>
                <a:uFillTx/>
                <a:latin typeface="Montserrat ExtraBold" panose="00000900000000000000" pitchFamily="2" charset="0"/>
                <a:ea typeface="Arial"/>
                <a:cs typeface="Arial"/>
                <a:sym typeface="Arial"/>
              </a:rPr>
              <a:t>Example of COA Alias and segments on a financial transaction (drop down menu) </a:t>
            </a:r>
          </a:p>
        </p:txBody>
      </p:sp>
      <p:pic>
        <p:nvPicPr>
          <p:cNvPr id="2" name="Picture 1" descr="A screenshot of an alias: a full chartstring of COA segments that has been given a nickname">
            <a:extLst>
              <a:ext uri="{FF2B5EF4-FFF2-40B4-BE49-F238E27FC236}">
                <a16:creationId xmlns:a16="http://schemas.microsoft.com/office/drawing/2014/main" id="{4108E6C3-54DA-822A-BBC3-AF0949AA38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9462" y="1267325"/>
            <a:ext cx="3253434" cy="3218113"/>
          </a:xfrm>
          <a:prstGeom prst="rect">
            <a:avLst/>
          </a:prstGeom>
          <a:noFill/>
          <a:ln>
            <a:noFill/>
          </a:ln>
        </p:spPr>
      </p:pic>
    </p:spTree>
    <p:extLst>
      <p:ext uri="{BB962C8B-B14F-4D97-AF65-F5344CB8AC3E}">
        <p14:creationId xmlns:p14="http://schemas.microsoft.com/office/powerpoint/2010/main" val="20798160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4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984075" y="216075"/>
            <a:ext cx="1709174" cy="249525"/>
          </a:xfrm>
          <a:prstGeom prst="rect">
            <a:avLst/>
          </a:prstGeom>
          <a:noFill/>
          <a:ln>
            <a:noFill/>
          </a:ln>
        </p:spPr>
      </p:pic>
      <p:sp>
        <p:nvSpPr>
          <p:cNvPr id="2" name="Title 1">
            <a:extLst>
              <a:ext uri="{FF2B5EF4-FFF2-40B4-BE49-F238E27FC236}">
                <a16:creationId xmlns:a16="http://schemas.microsoft.com/office/drawing/2014/main" id="{701B8BE8-A304-7857-8DE7-CB95B7FE7409}"/>
              </a:ext>
            </a:extLst>
          </p:cNvPr>
          <p:cNvSpPr>
            <a:spLocks noGrp="1"/>
          </p:cNvSpPr>
          <p:nvPr>
            <p:ph type="title"/>
          </p:nvPr>
        </p:nvSpPr>
        <p:spPr>
          <a:xfrm>
            <a:off x="1534333" y="-1052100"/>
            <a:ext cx="6418200" cy="1052100"/>
          </a:xfrm>
        </p:spPr>
        <p:txBody>
          <a:bodyPr spcFirstLastPara="1" wrap="square" lIns="91425" tIns="45700" rIns="91425" bIns="45700" anchor="b" anchorCtr="0">
            <a:noAutofit/>
          </a:bodyPr>
          <a:lstStyle/>
          <a:p>
            <a:r>
              <a:rPr lang="en-US" dirty="0"/>
              <a:t>Zoom Background</a:t>
            </a:r>
          </a:p>
        </p:txBody>
      </p:sp>
      <p:pic>
        <p:nvPicPr>
          <p:cNvPr id="5" name="Picture 4" descr="A screenshot of a computer&#10;&#10;Description automatically generated">
            <a:extLst>
              <a:ext uri="{FF2B5EF4-FFF2-40B4-BE49-F238E27FC236}">
                <a16:creationId xmlns:a16="http://schemas.microsoft.com/office/drawing/2014/main" id="{6DD4EC6F-0608-6094-0BAE-179B530D32FA}"/>
              </a:ext>
            </a:extLst>
          </p:cNvPr>
          <p:cNvPicPr>
            <a:picLocks noChangeAspect="1"/>
          </p:cNvPicPr>
          <p:nvPr/>
        </p:nvPicPr>
        <p:blipFill>
          <a:blip r:embed="rId4"/>
          <a:stretch>
            <a:fillRect/>
          </a:stretch>
        </p:blipFill>
        <p:spPr>
          <a:xfrm>
            <a:off x="207158" y="4793"/>
            <a:ext cx="9144000" cy="5133055"/>
          </a:xfrm>
          <a:prstGeom prst="rect">
            <a:avLst/>
          </a:prstGeom>
        </p:spPr>
      </p:pic>
    </p:spTree>
    <p:extLst>
      <p:ext uri="{BB962C8B-B14F-4D97-AF65-F5344CB8AC3E}">
        <p14:creationId xmlns:p14="http://schemas.microsoft.com/office/powerpoint/2010/main" val="21084488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9CE70-49E7-E8DA-A7B3-3CC881C89C60}"/>
              </a:ext>
            </a:extLst>
          </p:cNvPr>
          <p:cNvSpPr>
            <a:spLocks noGrp="1"/>
          </p:cNvSpPr>
          <p:nvPr>
            <p:ph type="title"/>
          </p:nvPr>
        </p:nvSpPr>
        <p:spPr>
          <a:xfrm>
            <a:off x="1534333" y="-1052100"/>
            <a:ext cx="6418200" cy="1052100"/>
          </a:xfrm>
        </p:spPr>
        <p:txBody>
          <a:bodyPr spcFirstLastPara="1" wrap="square" lIns="91425" tIns="45700" rIns="91425" bIns="45700" anchor="b" anchorCtr="0">
            <a:noAutofit/>
          </a:bodyPr>
          <a:lstStyle/>
          <a:p>
            <a:r>
              <a:rPr lang="en-US" dirty="0" err="1"/>
              <a:t>WolfieONE</a:t>
            </a:r>
            <a:r>
              <a:rPr lang="en-US" dirty="0"/>
              <a:t> Logo</a:t>
            </a:r>
          </a:p>
        </p:txBody>
      </p:sp>
      <p:pic>
        <p:nvPicPr>
          <p:cNvPr id="4" name="Google Shape;216;p35" descr="WolfieONE logo to use in email signature">
            <a:extLst>
              <a:ext uri="{FF2B5EF4-FFF2-40B4-BE49-F238E27FC236}">
                <a16:creationId xmlns:a16="http://schemas.microsoft.com/office/drawing/2014/main" id="{547A06E6-6A0F-D140-6F7F-DB7EDA4C6EC4}"/>
              </a:ext>
            </a:extLst>
          </p:cNvPr>
          <p:cNvPicPr preferRelativeResize="0"/>
          <p:nvPr/>
        </p:nvPicPr>
        <p:blipFill>
          <a:blip r:embed="rId3">
            <a:alphaModFix/>
          </a:blip>
          <a:stretch>
            <a:fillRect/>
          </a:stretch>
        </p:blipFill>
        <p:spPr>
          <a:xfrm>
            <a:off x="3019226" y="2185628"/>
            <a:ext cx="1709174" cy="249525"/>
          </a:xfrm>
          <a:prstGeom prst="rect">
            <a:avLst/>
          </a:prstGeom>
          <a:noFill/>
          <a:ln>
            <a:noFill/>
          </a:ln>
        </p:spPr>
      </p:pic>
    </p:spTree>
    <p:extLst>
      <p:ext uri="{BB962C8B-B14F-4D97-AF65-F5344CB8AC3E}">
        <p14:creationId xmlns:p14="http://schemas.microsoft.com/office/powerpoint/2010/main" val="1805224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F99B0E-A00A-0426-1852-59CFE2935E3F}"/>
              </a:ext>
            </a:extLst>
          </p:cNvPr>
          <p:cNvSpPr txBox="1">
            <a:spLocks noGrp="1"/>
          </p:cNvSpPr>
          <p:nvPr>
            <p:ph type="title" idx="4294967295"/>
          </p:nvPr>
        </p:nvSpPr>
        <p:spPr>
          <a:xfrm>
            <a:off x="276657" y="34774"/>
            <a:ext cx="7953375" cy="3825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chemeClr val="bg2"/>
                </a:solidFill>
                <a:effectLst/>
                <a:uLnTx/>
                <a:uFillTx/>
                <a:latin typeface="Montserrat ExtraBold" panose="00000900000000000000" pitchFamily="2" charset="0"/>
                <a:ea typeface="Arial"/>
                <a:cs typeface="Arial"/>
                <a:sym typeface="Arial"/>
              </a:rPr>
              <a:t>Analytics</a:t>
            </a:r>
          </a:p>
        </p:txBody>
      </p:sp>
      <p:sp>
        <p:nvSpPr>
          <p:cNvPr id="3" name="TextBox 2">
            <a:extLst>
              <a:ext uri="{FF2B5EF4-FFF2-40B4-BE49-F238E27FC236}">
                <a16:creationId xmlns:a16="http://schemas.microsoft.com/office/drawing/2014/main" id="{C11E8F68-0C98-F2F7-7206-EAA106974295}"/>
              </a:ext>
            </a:extLst>
          </p:cNvPr>
          <p:cNvSpPr txBox="1"/>
          <p:nvPr/>
        </p:nvSpPr>
        <p:spPr>
          <a:xfrm>
            <a:off x="212263" y="617369"/>
            <a:ext cx="8667720" cy="2292935"/>
          </a:xfrm>
          <a:prstGeom prst="rect">
            <a:avLst/>
          </a:prstGeom>
          <a:noFill/>
        </p:spPr>
        <p:txBody>
          <a:bodyPr wrap="square" rtlCol="0">
            <a:spAutoFit/>
          </a:bodyPr>
          <a:lstStyle/>
          <a:p>
            <a:pPr algn="l"/>
            <a:r>
              <a:rPr lang="en-US" sz="1100">
                <a:latin typeface="Montserrat" panose="00000500000000000000" pitchFamily="2" charset="0"/>
              </a:rPr>
              <a:t>Fusion Data Intelligence (FDI) is Oracle’s reporting platform, comprised of several applications, such as Fusion ERP Analytics and Fusion HCM Analytics. </a:t>
            </a:r>
            <a:r>
              <a:rPr lang="en-US" sz="1100">
                <a:solidFill>
                  <a:srgbClr val="161513"/>
                </a:solidFill>
                <a:latin typeface="Montserrat" panose="00000500000000000000" pitchFamily="2" charset="0"/>
              </a:rPr>
              <a:t>These </a:t>
            </a:r>
            <a:r>
              <a:rPr lang="en-US" sz="1100" err="1">
                <a:solidFill>
                  <a:srgbClr val="161513"/>
                </a:solidFill>
                <a:latin typeface="Montserrat" panose="00000500000000000000" pitchFamily="2" charset="0"/>
              </a:rPr>
              <a:t>cutomizable</a:t>
            </a:r>
            <a:r>
              <a:rPr lang="en-US" sz="1100">
                <a:solidFill>
                  <a:srgbClr val="161513"/>
                </a:solidFill>
                <a:latin typeface="Montserrat" panose="00000500000000000000" pitchFamily="2" charset="0"/>
              </a:rPr>
              <a:t> tools</a:t>
            </a:r>
            <a:r>
              <a:rPr lang="en-US" sz="1100" b="0" i="0">
                <a:solidFill>
                  <a:srgbClr val="161513"/>
                </a:solidFill>
                <a:effectLst/>
                <a:latin typeface="Montserrat" panose="00000500000000000000" pitchFamily="2" charset="0"/>
              </a:rPr>
              <a:t> empower all users to understand how each part of the business impacts company goals and strategy.</a:t>
            </a:r>
          </a:p>
          <a:p>
            <a:pPr algn="l"/>
            <a:endParaRPr lang="en-US" sz="1100" b="0" i="0">
              <a:solidFill>
                <a:srgbClr val="161513"/>
              </a:solidFill>
              <a:effectLst/>
              <a:latin typeface="Montserrat" panose="00000500000000000000" pitchFamily="2" charset="0"/>
            </a:endParaRPr>
          </a:p>
          <a:p>
            <a:pPr algn="l">
              <a:buFont typeface="Arial" panose="020B0604020202020204" pitchFamily="34" charset="0"/>
              <a:buChar char="•"/>
            </a:pPr>
            <a:r>
              <a:rPr lang="en-US" sz="1100" b="1" i="0">
                <a:solidFill>
                  <a:srgbClr val="161513"/>
                </a:solidFill>
                <a:effectLst/>
                <a:latin typeface="Montserrat" panose="00000500000000000000" pitchFamily="2" charset="0"/>
              </a:rPr>
              <a:t>Gain consistent and combined data across departments</a:t>
            </a:r>
            <a:r>
              <a:rPr lang="en-US" sz="1100" b="0" i="0">
                <a:solidFill>
                  <a:srgbClr val="161513"/>
                </a:solidFill>
                <a:effectLst/>
                <a:latin typeface="Montserrat" panose="00000500000000000000" pitchFamily="2" charset="0"/>
              </a:rPr>
              <a:t> with a </a:t>
            </a:r>
            <a:r>
              <a:rPr lang="en-US" sz="1100" b="0" i="0" u="none" strike="noStrike">
                <a:solidFill>
                  <a:srgbClr val="006B8F"/>
                </a:solidFill>
                <a:effectLst/>
                <a:latin typeface="Montserrat" panose="00000500000000000000" pitchFamily="2" charset="0"/>
                <a:hlinkClick r:id="rId3"/>
              </a:rPr>
              <a:t>prebuilt, single analytics data model</a:t>
            </a:r>
            <a:r>
              <a:rPr lang="en-US" sz="1100" b="0" i="0">
                <a:solidFill>
                  <a:srgbClr val="161513"/>
                </a:solidFill>
                <a:effectLst/>
                <a:latin typeface="Montserrat" panose="00000500000000000000" pitchFamily="2" charset="0"/>
              </a:rPr>
              <a:t> for Oracle Cloud Application data that </a:t>
            </a:r>
            <a:r>
              <a:rPr lang="en-US" sz="1100" b="0" i="0" u="sng">
                <a:solidFill>
                  <a:srgbClr val="161513"/>
                </a:solidFill>
                <a:effectLst/>
                <a:latin typeface="Montserrat" panose="00000500000000000000" pitchFamily="2" charset="0"/>
              </a:rPr>
              <a:t>can also include any external data</a:t>
            </a:r>
            <a:r>
              <a:rPr lang="en-US" sz="1100" b="0" i="0">
                <a:solidFill>
                  <a:srgbClr val="161513"/>
                </a:solidFill>
                <a:effectLst/>
                <a:latin typeface="Montserrat" panose="00000500000000000000" pitchFamily="2" charset="0"/>
              </a:rPr>
              <a:t>.</a:t>
            </a:r>
          </a:p>
          <a:p>
            <a:pPr algn="l">
              <a:buFont typeface="Arial" panose="020B0604020202020204" pitchFamily="34" charset="0"/>
              <a:buChar char="•"/>
            </a:pPr>
            <a:endParaRPr lang="en-US" sz="1100" b="0" i="0">
              <a:solidFill>
                <a:srgbClr val="161513"/>
              </a:solidFill>
              <a:effectLst/>
              <a:latin typeface="Montserrat" panose="00000500000000000000" pitchFamily="2" charset="0"/>
            </a:endParaRPr>
          </a:p>
          <a:p>
            <a:pPr algn="l">
              <a:buFont typeface="Arial" panose="020B0604020202020204" pitchFamily="34" charset="0"/>
              <a:buChar char="•"/>
            </a:pPr>
            <a:r>
              <a:rPr lang="en-US" sz="1100" b="1" i="0">
                <a:solidFill>
                  <a:srgbClr val="161513"/>
                </a:solidFill>
                <a:effectLst/>
                <a:latin typeface="Montserrat" panose="00000500000000000000" pitchFamily="2" charset="0"/>
              </a:rPr>
              <a:t>Get all your important KPIs and metrics all in one place</a:t>
            </a:r>
            <a:r>
              <a:rPr lang="en-US" sz="1100" b="0" i="0">
                <a:solidFill>
                  <a:srgbClr val="161513"/>
                </a:solidFill>
                <a:effectLst/>
                <a:latin typeface="Montserrat" panose="00000500000000000000" pitchFamily="2" charset="0"/>
              </a:rPr>
              <a:t> to make quick decisions with a </a:t>
            </a:r>
            <a:r>
              <a:rPr lang="en-US" sz="1100" b="0" i="0" u="none" strike="noStrike">
                <a:solidFill>
                  <a:srgbClr val="006B8F"/>
                </a:solidFill>
                <a:effectLst/>
                <a:latin typeface="Montserrat" panose="00000500000000000000" pitchFamily="2" charset="0"/>
                <a:hlinkClick r:id="rId4"/>
              </a:rPr>
              <a:t>library of ready-to-use, best practice KPIs</a:t>
            </a:r>
            <a:r>
              <a:rPr lang="en-US" sz="1100" u="none" strike="noStrike">
                <a:solidFill>
                  <a:srgbClr val="161513"/>
                </a:solidFill>
                <a:latin typeface="Montserrat" panose="00000500000000000000" pitchFamily="2" charset="0"/>
              </a:rPr>
              <a:t>.</a:t>
            </a:r>
          </a:p>
          <a:p>
            <a:pPr algn="l">
              <a:buFont typeface="Arial" panose="020B0604020202020204" pitchFamily="34" charset="0"/>
              <a:buChar char="•"/>
            </a:pPr>
            <a:endParaRPr lang="en-US" sz="1100" b="1" i="0">
              <a:solidFill>
                <a:srgbClr val="161513"/>
              </a:solidFill>
              <a:effectLst/>
              <a:latin typeface="Montserrat" panose="00000500000000000000" pitchFamily="2" charset="0"/>
            </a:endParaRPr>
          </a:p>
          <a:p>
            <a:pPr algn="l">
              <a:buFont typeface="Arial" panose="020B0604020202020204" pitchFamily="34" charset="0"/>
              <a:buChar char="•"/>
            </a:pPr>
            <a:r>
              <a:rPr lang="en-US" sz="1100" b="1" i="0">
                <a:solidFill>
                  <a:srgbClr val="161513"/>
                </a:solidFill>
                <a:effectLst/>
                <a:latin typeface="Montserrat" panose="00000500000000000000" pitchFamily="2" charset="0"/>
              </a:rPr>
              <a:t>Predict and understand how your business processes</a:t>
            </a:r>
            <a:r>
              <a:rPr lang="en-US" sz="1100" b="0" i="0">
                <a:solidFill>
                  <a:srgbClr val="161513"/>
                </a:solidFill>
                <a:effectLst/>
                <a:latin typeface="Montserrat" panose="00000500000000000000" pitchFamily="2" charset="0"/>
              </a:rPr>
              <a:t> across departments affect business outcomes with </a:t>
            </a:r>
            <a:r>
              <a:rPr lang="en-US" sz="1100" b="0" i="0" u="none" strike="noStrike">
                <a:solidFill>
                  <a:srgbClr val="006B8F"/>
                </a:solidFill>
                <a:effectLst/>
                <a:latin typeface="Montserrat" panose="00000500000000000000" pitchFamily="2" charset="0"/>
                <a:hlinkClick r:id="rId5"/>
              </a:rPr>
              <a:t>cross-subject area business views</a:t>
            </a:r>
            <a:r>
              <a:rPr lang="en-US" sz="1100" b="0" i="0">
                <a:solidFill>
                  <a:srgbClr val="161513"/>
                </a:solidFill>
                <a:effectLst/>
                <a:latin typeface="Montserrat" panose="00000500000000000000" pitchFamily="2" charset="0"/>
              </a:rPr>
              <a:t> and </a:t>
            </a:r>
            <a:r>
              <a:rPr lang="en-US" sz="1100" b="0" i="0" u="none" strike="noStrike">
                <a:solidFill>
                  <a:srgbClr val="006B8F"/>
                </a:solidFill>
                <a:effectLst/>
                <a:latin typeface="Montserrat" panose="00000500000000000000" pitchFamily="2" charset="0"/>
                <a:hlinkClick r:id="rId6"/>
              </a:rPr>
              <a:t>prebuilt machine learning (ML)</a:t>
            </a:r>
            <a:r>
              <a:rPr lang="en-US" sz="1100" b="0" i="0">
                <a:solidFill>
                  <a:srgbClr val="161513"/>
                </a:solidFill>
                <a:effectLst/>
                <a:latin typeface="Montserrat" panose="00000500000000000000" pitchFamily="2" charset="0"/>
              </a:rPr>
              <a:t>.</a:t>
            </a:r>
          </a:p>
          <a:p>
            <a:r>
              <a:rPr lang="en-US" sz="1100">
                <a:latin typeface="Montserrat" panose="00000500000000000000" pitchFamily="2" charset="0"/>
              </a:rPr>
              <a:t> </a:t>
            </a:r>
          </a:p>
        </p:txBody>
      </p:sp>
    </p:spTree>
    <p:extLst>
      <p:ext uri="{BB962C8B-B14F-4D97-AF65-F5344CB8AC3E}">
        <p14:creationId xmlns:p14="http://schemas.microsoft.com/office/powerpoint/2010/main" val="3551001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745F7BA5-C4CC-82F7-76F0-DA3879A90CA2}"/>
            </a:ext>
          </a:extLst>
        </p:cNvPr>
        <p:cNvGrpSpPr/>
        <p:nvPr/>
      </p:nvGrpSpPr>
      <p:grpSpPr>
        <a:xfrm>
          <a:off x="0" y="0"/>
          <a:ext cx="0" cy="0"/>
          <a:chOff x="0" y="0"/>
          <a:chExt cx="0" cy="0"/>
        </a:xfrm>
      </p:grpSpPr>
      <p:sp>
        <p:nvSpPr>
          <p:cNvPr id="179" name="Google Shape;179;p33">
            <a:extLst>
              <a:ext uri="{FF2B5EF4-FFF2-40B4-BE49-F238E27FC236}">
                <a16:creationId xmlns:a16="http://schemas.microsoft.com/office/drawing/2014/main" id="{7B305A92-5853-CABC-572D-CA4349BD74DB}"/>
              </a:ext>
            </a:extLst>
          </p:cNvPr>
          <p:cNvSpPr txBox="1">
            <a:spLocks noGrp="1"/>
          </p:cNvSpPr>
          <p:nvPr>
            <p:ph type="title" idx="4294967295"/>
          </p:nvPr>
        </p:nvSpPr>
        <p:spPr>
          <a:xfrm>
            <a:off x="518185" y="1097124"/>
            <a:ext cx="7886700" cy="2449621"/>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r>
              <a:rPr kumimoji="0" lang="en-US" sz="4800" b="1" i="0" u="none" strike="noStrike" kern="0" cap="none" spc="0" normalizeH="0" baseline="0" noProof="0" dirty="0">
                <a:ln>
                  <a:noFill/>
                </a:ln>
                <a:solidFill>
                  <a:srgbClr val="FFFFFF"/>
                </a:solidFill>
                <a:effectLst/>
                <a:uLnTx/>
                <a:uFillTx/>
                <a:latin typeface="Montserrat" panose="00000500000000000000" pitchFamily="2" charset="0"/>
                <a:ea typeface="Zilla Slab Medium"/>
                <a:cs typeface="Zilla Slab Medium"/>
                <a:sym typeface="Zilla Slab Medium"/>
              </a:rPr>
              <a:t>Getting Started with Change Management</a:t>
            </a:r>
            <a:endParaRPr kumimoji="0" lang="en-US" sz="1400" b="1" i="0" u="none" strike="noStrike" kern="0" cap="none" spc="0" normalizeH="0" baseline="0" noProof="0" dirty="0">
              <a:ln>
                <a:noFill/>
              </a:ln>
              <a:solidFill>
                <a:srgbClr val="FFFFFF"/>
              </a:solidFill>
              <a:effectLst/>
              <a:uLnTx/>
              <a:uFillTx/>
              <a:latin typeface="Zilla Slab"/>
              <a:ea typeface="Zilla Slab"/>
              <a:cs typeface="Zilla Slab"/>
              <a:sym typeface="Zilla Slab"/>
            </a:endParaRPr>
          </a:p>
        </p:txBody>
      </p:sp>
      <p:pic>
        <p:nvPicPr>
          <p:cNvPr id="2" name="Picture 1" descr="A black and white sign with red text&#10;&#10;Description automatically generated">
            <a:extLst>
              <a:ext uri="{FF2B5EF4-FFF2-40B4-BE49-F238E27FC236}">
                <a16:creationId xmlns:a16="http://schemas.microsoft.com/office/drawing/2014/main" id="{5D463AF1-5C31-376D-DD16-6659098E4A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8033" y="127867"/>
            <a:ext cx="1198919" cy="358831"/>
          </a:xfrm>
          <a:prstGeom prst="rect">
            <a:avLst/>
          </a:prstGeom>
        </p:spPr>
      </p:pic>
      <p:pic>
        <p:nvPicPr>
          <p:cNvPr id="3" name="Picture 2">
            <a:extLst>
              <a:ext uri="{FF2B5EF4-FFF2-40B4-BE49-F238E27FC236}">
                <a16:creationId xmlns:a16="http://schemas.microsoft.com/office/drawing/2014/main" id="{7B99048F-34F8-CB92-09DA-241B35A6757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3378" y="203672"/>
            <a:ext cx="1703272" cy="247403"/>
          </a:xfrm>
          <a:prstGeom prst="rect">
            <a:avLst/>
          </a:prstGeom>
        </p:spPr>
      </p:pic>
    </p:spTree>
    <p:extLst>
      <p:ext uri="{BB962C8B-B14F-4D97-AF65-F5344CB8AC3E}">
        <p14:creationId xmlns:p14="http://schemas.microsoft.com/office/powerpoint/2010/main" val="3775983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7D944110-E7B4-3F0F-7141-0D1B1FF34A1D}"/>
              </a:ext>
            </a:extLst>
          </p:cNvPr>
          <p:cNvSpPr>
            <a:spLocks noGrp="1"/>
          </p:cNvSpPr>
          <p:nvPr>
            <p:ph type="title"/>
          </p:nvPr>
        </p:nvSpPr>
        <p:spPr>
          <a:xfrm>
            <a:off x="320894" y="146773"/>
            <a:ext cx="8784590" cy="622028"/>
          </a:xfrm>
        </p:spPr>
        <p:txBody>
          <a:bodyPr/>
          <a:lstStyle/>
          <a:p>
            <a:pPr>
              <a:lnSpc>
                <a:spcPct val="100000"/>
              </a:lnSpc>
            </a:pPr>
            <a:r>
              <a:rPr lang="en-US" sz="2700" dirty="0">
                <a:solidFill>
                  <a:schemeClr val="bg2"/>
                </a:solidFill>
              </a:rPr>
              <a:t>The Change Curve</a:t>
            </a:r>
          </a:p>
        </p:txBody>
      </p:sp>
      <p:sp>
        <p:nvSpPr>
          <p:cNvPr id="2" name="TextBox 1">
            <a:extLst>
              <a:ext uri="{FF2B5EF4-FFF2-40B4-BE49-F238E27FC236}">
                <a16:creationId xmlns:a16="http://schemas.microsoft.com/office/drawing/2014/main" id="{B2956BBE-6165-F1BA-E75D-E3C8299E105B}"/>
              </a:ext>
            </a:extLst>
          </p:cNvPr>
          <p:cNvSpPr txBox="1"/>
          <p:nvPr/>
        </p:nvSpPr>
        <p:spPr>
          <a:xfrm>
            <a:off x="320894" y="828258"/>
            <a:ext cx="8339328" cy="523220"/>
          </a:xfrm>
          <a:prstGeom prst="rect">
            <a:avLst/>
          </a:prstGeom>
          <a:noFill/>
        </p:spPr>
        <p:txBody>
          <a:bodyPr wrap="square" rtlCol="0">
            <a:spAutoFit/>
          </a:bodyPr>
          <a:lstStyle/>
          <a:p>
            <a:r>
              <a:rPr lang="en-US">
                <a:latin typeface="Montserrat" panose="00000500000000000000" pitchFamily="2" charset="0"/>
              </a:rPr>
              <a:t>It is natural for anyone to prefer the status quo, not because they are against change, but because humans naturally gravitate towards maintaining things as they are. </a:t>
            </a:r>
          </a:p>
        </p:txBody>
      </p:sp>
      <p:pic>
        <p:nvPicPr>
          <p:cNvPr id="5" name="Picture 4" descr="Screenshot of previous presentation slide showing the Change Management methodology. What, why, when, where, who and how.&#10;">
            <a:extLst>
              <a:ext uri="{FF2B5EF4-FFF2-40B4-BE49-F238E27FC236}">
                <a16:creationId xmlns:a16="http://schemas.microsoft.com/office/drawing/2014/main" id="{EDD56CC0-9129-78A5-ED6A-81BBDF099895}"/>
              </a:ext>
            </a:extLst>
          </p:cNvPr>
          <p:cNvPicPr>
            <a:picLocks noChangeAspect="1"/>
          </p:cNvPicPr>
          <p:nvPr/>
        </p:nvPicPr>
        <p:blipFill>
          <a:blip r:embed="rId4"/>
          <a:stretch>
            <a:fillRect/>
          </a:stretch>
        </p:blipFill>
        <p:spPr>
          <a:xfrm>
            <a:off x="320894" y="1928686"/>
            <a:ext cx="2815167" cy="1642533"/>
          </a:xfrm>
          <a:prstGeom prst="rect">
            <a:avLst/>
          </a:prstGeom>
        </p:spPr>
      </p:pic>
      <p:pic>
        <p:nvPicPr>
          <p:cNvPr id="7" name="Picture 6" descr="A diagram of the stages of grief model as they apply to change management: shock, denial, frustration, depression, experiment, decision, integration">
            <a:extLst>
              <a:ext uri="{FF2B5EF4-FFF2-40B4-BE49-F238E27FC236}">
                <a16:creationId xmlns:a16="http://schemas.microsoft.com/office/drawing/2014/main" id="{7ADF176D-462F-DA3D-A0F4-FFDAF4C41A22}"/>
              </a:ext>
            </a:extLst>
          </p:cNvPr>
          <p:cNvPicPr>
            <a:picLocks noChangeAspect="1"/>
          </p:cNvPicPr>
          <p:nvPr/>
        </p:nvPicPr>
        <p:blipFill>
          <a:blip r:embed="rId5"/>
          <a:stretch>
            <a:fillRect/>
          </a:stretch>
        </p:blipFill>
        <p:spPr>
          <a:xfrm>
            <a:off x="3198622" y="1349888"/>
            <a:ext cx="5605463" cy="3671888"/>
          </a:xfrm>
          <a:prstGeom prst="rect">
            <a:avLst/>
          </a:prstGeom>
        </p:spPr>
      </p:pic>
    </p:spTree>
    <p:extLst>
      <p:ext uri="{BB962C8B-B14F-4D97-AF65-F5344CB8AC3E}">
        <p14:creationId xmlns:p14="http://schemas.microsoft.com/office/powerpoint/2010/main" val="1328911751"/>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3" name="Google Shape;343;p4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984075" y="216075"/>
            <a:ext cx="1709174" cy="249525"/>
          </a:xfrm>
          <a:prstGeom prst="rect">
            <a:avLst/>
          </a:prstGeom>
          <a:noFill/>
          <a:ln>
            <a:noFill/>
          </a:ln>
        </p:spPr>
      </p:pic>
      <p:grpSp>
        <p:nvGrpSpPr>
          <p:cNvPr id="17" name="Group 16">
            <a:extLst>
              <a:ext uri="{FF2B5EF4-FFF2-40B4-BE49-F238E27FC236}">
                <a16:creationId xmlns:a16="http://schemas.microsoft.com/office/drawing/2014/main" id="{92DE4BE0-9064-8E2C-11A7-C5AE7F61B65B}"/>
              </a:ext>
              <a:ext uri="{C183D7F6-B498-43B3-948B-1728B52AA6E4}">
                <adec:decorative xmlns:adec="http://schemas.microsoft.com/office/drawing/2017/decorative" val="1"/>
              </a:ext>
            </a:extLst>
          </p:cNvPr>
          <p:cNvGrpSpPr/>
          <p:nvPr/>
        </p:nvGrpSpPr>
        <p:grpSpPr>
          <a:xfrm>
            <a:off x="375078" y="1027306"/>
            <a:ext cx="3814301" cy="3084251"/>
            <a:chOff x="375078" y="1027306"/>
            <a:chExt cx="4178597" cy="3257761"/>
          </a:xfrm>
        </p:grpSpPr>
        <p:pic>
          <p:nvPicPr>
            <p:cNvPr id="9" name="Picture 8">
              <a:extLst>
                <a:ext uri="{FF2B5EF4-FFF2-40B4-BE49-F238E27FC236}">
                  <a16:creationId xmlns:a16="http://schemas.microsoft.com/office/drawing/2014/main" id="{8F2E5EAD-E4A8-B357-8305-42B800AFD370}"/>
                </a:ext>
              </a:extLst>
            </p:cNvPr>
            <p:cNvPicPr>
              <a:picLocks noChangeAspect="1"/>
            </p:cNvPicPr>
            <p:nvPr/>
          </p:nvPicPr>
          <p:blipFill>
            <a:blip r:embed="rId4"/>
            <a:stretch>
              <a:fillRect/>
            </a:stretch>
          </p:blipFill>
          <p:spPr>
            <a:xfrm>
              <a:off x="375078" y="1027306"/>
              <a:ext cx="4178597" cy="2794817"/>
            </a:xfrm>
            <a:prstGeom prst="rect">
              <a:avLst/>
            </a:prstGeom>
          </p:spPr>
        </p:pic>
        <p:sp>
          <p:nvSpPr>
            <p:cNvPr id="11" name="TextBox 10">
              <a:extLst>
                <a:ext uri="{FF2B5EF4-FFF2-40B4-BE49-F238E27FC236}">
                  <a16:creationId xmlns:a16="http://schemas.microsoft.com/office/drawing/2014/main" id="{C76B0B67-B758-C9CB-7550-572468B410D1}"/>
                </a:ext>
              </a:extLst>
            </p:cNvPr>
            <p:cNvSpPr txBox="1"/>
            <p:nvPr/>
          </p:nvSpPr>
          <p:spPr>
            <a:xfrm>
              <a:off x="550647" y="4038846"/>
              <a:ext cx="3827459" cy="246221"/>
            </a:xfrm>
            <a:prstGeom prst="rect">
              <a:avLst/>
            </a:prstGeom>
            <a:noFill/>
          </p:spPr>
          <p:txBody>
            <a:bodyPr wrap="square">
              <a:spAutoFit/>
            </a:bodyPr>
            <a:lstStyle/>
            <a:p>
              <a:r>
                <a:rPr lang="en-US" sz="1000" b="1">
                  <a:latin typeface="Montserrat" panose="00000500000000000000" pitchFamily="2" charset="0"/>
                </a:rPr>
                <a:t>Stakeholder’s Level of Impact </a:t>
              </a:r>
              <a:r>
                <a:rPr lang="en-US" sz="1000" b="1">
                  <a:solidFill>
                    <a:srgbClr val="990000"/>
                  </a:solidFill>
                  <a:latin typeface="Montserrat" panose="00000500000000000000" pitchFamily="2" charset="0"/>
                </a:rPr>
                <a:t>by the Program</a:t>
              </a:r>
            </a:p>
          </p:txBody>
        </p:sp>
      </p:grpSp>
      <p:grpSp>
        <p:nvGrpSpPr>
          <p:cNvPr id="18" name="Group 17" descr="Graph on the stages along the change curve from unaware to internalization. ">
            <a:extLst>
              <a:ext uri="{FF2B5EF4-FFF2-40B4-BE49-F238E27FC236}">
                <a16:creationId xmlns:a16="http://schemas.microsoft.com/office/drawing/2014/main" id="{FB42467D-DEF5-0994-F733-0C12D645631D}"/>
              </a:ext>
            </a:extLst>
          </p:cNvPr>
          <p:cNvGrpSpPr/>
          <p:nvPr/>
        </p:nvGrpSpPr>
        <p:grpSpPr>
          <a:xfrm>
            <a:off x="4948630" y="1027306"/>
            <a:ext cx="3744619" cy="3155210"/>
            <a:chOff x="4765896" y="1027306"/>
            <a:chExt cx="4093608" cy="3325758"/>
          </a:xfrm>
        </p:grpSpPr>
        <p:pic>
          <p:nvPicPr>
            <p:cNvPr id="13" name="Picture 12">
              <a:extLst>
                <a:ext uri="{FF2B5EF4-FFF2-40B4-BE49-F238E27FC236}">
                  <a16:creationId xmlns:a16="http://schemas.microsoft.com/office/drawing/2014/main" id="{2CEAF037-0513-26AD-1061-EC6D2A7A8339}"/>
                </a:ext>
              </a:extLst>
            </p:cNvPr>
            <p:cNvPicPr>
              <a:picLocks noChangeAspect="1"/>
            </p:cNvPicPr>
            <p:nvPr/>
          </p:nvPicPr>
          <p:blipFill>
            <a:blip r:embed="rId5"/>
            <a:stretch>
              <a:fillRect/>
            </a:stretch>
          </p:blipFill>
          <p:spPr>
            <a:xfrm>
              <a:off x="4765896" y="1027306"/>
              <a:ext cx="4093608" cy="3011635"/>
            </a:xfrm>
            <a:prstGeom prst="rect">
              <a:avLst/>
            </a:prstGeom>
          </p:spPr>
        </p:pic>
        <p:sp>
          <p:nvSpPr>
            <p:cNvPr id="14" name="TextBox 13">
              <a:extLst>
                <a:ext uri="{FF2B5EF4-FFF2-40B4-BE49-F238E27FC236}">
                  <a16:creationId xmlns:a16="http://schemas.microsoft.com/office/drawing/2014/main" id="{B757E2C8-F815-9AC3-EAE7-DBE323DAC203}"/>
                </a:ext>
              </a:extLst>
            </p:cNvPr>
            <p:cNvSpPr txBox="1"/>
            <p:nvPr/>
          </p:nvSpPr>
          <p:spPr>
            <a:xfrm>
              <a:off x="5084385" y="4093534"/>
              <a:ext cx="2804443" cy="259530"/>
            </a:xfrm>
            <a:prstGeom prst="rect">
              <a:avLst/>
            </a:prstGeom>
            <a:noFill/>
          </p:spPr>
          <p:txBody>
            <a:bodyPr wrap="square">
              <a:spAutoFit/>
            </a:bodyPr>
            <a:lstStyle/>
            <a:p>
              <a:r>
                <a:rPr lang="en-US" sz="1000" b="1">
                  <a:solidFill>
                    <a:srgbClr val="990000"/>
                  </a:solidFill>
                  <a:latin typeface="Montserrat" panose="00000500000000000000" pitchFamily="2" charset="0"/>
                </a:rPr>
                <a:t>The Engagement Curve</a:t>
              </a:r>
            </a:p>
          </p:txBody>
        </p:sp>
      </p:grpSp>
      <p:sp>
        <p:nvSpPr>
          <p:cNvPr id="2" name="Google Shape;376;p52">
            <a:extLst>
              <a:ext uri="{FF2B5EF4-FFF2-40B4-BE49-F238E27FC236}">
                <a16:creationId xmlns:a16="http://schemas.microsoft.com/office/drawing/2014/main" id="{0FCE646D-E28D-597C-D0EE-3F9BCF85358E}"/>
              </a:ext>
            </a:extLst>
          </p:cNvPr>
          <p:cNvSpPr txBox="1">
            <a:spLocks noGrp="1"/>
          </p:cNvSpPr>
          <p:nvPr>
            <p:ph type="title" idx="4294967295"/>
          </p:nvPr>
        </p:nvSpPr>
        <p:spPr>
          <a:xfrm>
            <a:off x="375078" y="340837"/>
            <a:ext cx="7087500" cy="498568"/>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2550" b="0" i="0" u="none" strike="noStrike" kern="0" cap="none" spc="0" normalizeH="0" baseline="0" noProof="0" dirty="0">
                <a:ln>
                  <a:noFill/>
                </a:ln>
                <a:solidFill>
                  <a:schemeClr val="bg2"/>
                </a:solidFill>
                <a:effectLst/>
                <a:uLnTx/>
                <a:uFillTx/>
                <a:latin typeface="Montserrat ExtraBold"/>
                <a:ea typeface="Montserrat ExtraBold"/>
                <a:cs typeface="Montserrat ExtraBold"/>
                <a:sym typeface="Montserrat ExtraBold"/>
              </a:rPr>
              <a:t>Change Management Foundations</a:t>
            </a:r>
            <a:endParaRPr kumimoji="0" lang="en-US" sz="2550" b="0" i="0" u="none" strike="noStrike" kern="0" cap="none" spc="0" normalizeH="0" baseline="0" noProof="0" dirty="0">
              <a:ln>
                <a:noFill/>
              </a:ln>
              <a:solidFill>
                <a:schemeClr val="bg2"/>
              </a:solidFill>
              <a:effectLst/>
              <a:uLnTx/>
              <a:uFillTx/>
              <a:latin typeface="Zilla Slab"/>
              <a:ea typeface="Zilla Slab"/>
              <a:cs typeface="Zilla Slab"/>
              <a:sym typeface="Zilla Slab"/>
            </a:endParaRPr>
          </a:p>
        </p:txBody>
      </p:sp>
    </p:spTree>
    <p:extLst>
      <p:ext uri="{BB962C8B-B14F-4D97-AF65-F5344CB8AC3E}">
        <p14:creationId xmlns:p14="http://schemas.microsoft.com/office/powerpoint/2010/main" val="53697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80">
                                          <p:stCondLst>
                                            <p:cond delay="0"/>
                                          </p:stCondLst>
                                        </p:cTn>
                                        <p:tgtEl>
                                          <p:spTgt spid="18"/>
                                        </p:tgtEl>
                                      </p:cBhvr>
                                    </p:animEffect>
                                    <p:anim calcmode="lin" valueType="num">
                                      <p:cBhvr>
                                        <p:cTn id="15"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0" dur="26">
                                          <p:stCondLst>
                                            <p:cond delay="650"/>
                                          </p:stCondLst>
                                        </p:cTn>
                                        <p:tgtEl>
                                          <p:spTgt spid="18"/>
                                        </p:tgtEl>
                                      </p:cBhvr>
                                      <p:to x="100000" y="60000"/>
                                    </p:animScale>
                                    <p:animScale>
                                      <p:cBhvr>
                                        <p:cTn id="21" dur="166" decel="50000">
                                          <p:stCondLst>
                                            <p:cond delay="676"/>
                                          </p:stCondLst>
                                        </p:cTn>
                                        <p:tgtEl>
                                          <p:spTgt spid="18"/>
                                        </p:tgtEl>
                                      </p:cBhvr>
                                      <p:to x="100000" y="100000"/>
                                    </p:animScale>
                                    <p:animScale>
                                      <p:cBhvr>
                                        <p:cTn id="22" dur="26">
                                          <p:stCondLst>
                                            <p:cond delay="1312"/>
                                          </p:stCondLst>
                                        </p:cTn>
                                        <p:tgtEl>
                                          <p:spTgt spid="18"/>
                                        </p:tgtEl>
                                      </p:cBhvr>
                                      <p:to x="100000" y="80000"/>
                                    </p:animScale>
                                    <p:animScale>
                                      <p:cBhvr>
                                        <p:cTn id="23" dur="166" decel="50000">
                                          <p:stCondLst>
                                            <p:cond delay="1338"/>
                                          </p:stCondLst>
                                        </p:cTn>
                                        <p:tgtEl>
                                          <p:spTgt spid="18"/>
                                        </p:tgtEl>
                                      </p:cBhvr>
                                      <p:to x="100000" y="100000"/>
                                    </p:animScale>
                                    <p:animScale>
                                      <p:cBhvr>
                                        <p:cTn id="24" dur="26">
                                          <p:stCondLst>
                                            <p:cond delay="1642"/>
                                          </p:stCondLst>
                                        </p:cTn>
                                        <p:tgtEl>
                                          <p:spTgt spid="18"/>
                                        </p:tgtEl>
                                      </p:cBhvr>
                                      <p:to x="100000" y="90000"/>
                                    </p:animScale>
                                    <p:animScale>
                                      <p:cBhvr>
                                        <p:cTn id="25" dur="166" decel="50000">
                                          <p:stCondLst>
                                            <p:cond delay="1668"/>
                                          </p:stCondLst>
                                        </p:cTn>
                                        <p:tgtEl>
                                          <p:spTgt spid="18"/>
                                        </p:tgtEl>
                                      </p:cBhvr>
                                      <p:to x="100000" y="100000"/>
                                    </p:animScale>
                                    <p:animScale>
                                      <p:cBhvr>
                                        <p:cTn id="26" dur="26">
                                          <p:stCondLst>
                                            <p:cond delay="1808"/>
                                          </p:stCondLst>
                                        </p:cTn>
                                        <p:tgtEl>
                                          <p:spTgt spid="18"/>
                                        </p:tgtEl>
                                      </p:cBhvr>
                                      <p:to x="100000" y="95000"/>
                                    </p:animScale>
                                    <p:animScale>
                                      <p:cBhvr>
                                        <p:cTn id="27"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2"/>
          <p:cNvSpPr txBox="1">
            <a:spLocks noGrp="1"/>
          </p:cNvSpPr>
          <p:nvPr>
            <p:ph type="title" idx="4294967295"/>
          </p:nvPr>
        </p:nvSpPr>
        <p:spPr>
          <a:xfrm>
            <a:off x="450751" y="709539"/>
            <a:ext cx="7087500" cy="498568"/>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2550" b="0" i="0" u="none" strike="noStrike" kern="0" cap="none" spc="0" normalizeH="0" baseline="0" noProof="0" dirty="0">
                <a:ln>
                  <a:noFill/>
                </a:ln>
                <a:solidFill>
                  <a:schemeClr val="bg2"/>
                </a:solidFill>
                <a:effectLst/>
                <a:uLnTx/>
                <a:uFillTx/>
                <a:latin typeface="Montserrat ExtraBold"/>
                <a:ea typeface="Montserrat ExtraBold"/>
                <a:cs typeface="Montserrat ExtraBold"/>
                <a:sym typeface="Montserrat ExtraBold"/>
              </a:rPr>
              <a:t>Change Management</a:t>
            </a:r>
            <a:endParaRPr kumimoji="0" lang="en-US" sz="2550" b="0" i="0" u="none" strike="noStrike" kern="0" cap="none" spc="0" normalizeH="0" baseline="0" noProof="0" dirty="0">
              <a:ln>
                <a:noFill/>
              </a:ln>
              <a:solidFill>
                <a:schemeClr val="bg2"/>
              </a:solidFill>
              <a:effectLst/>
              <a:uLnTx/>
              <a:uFillTx/>
              <a:latin typeface="Zilla Slab"/>
              <a:ea typeface="Zilla Slab"/>
              <a:cs typeface="Zilla Slab"/>
              <a:sym typeface="Zilla Slab"/>
            </a:endParaRPr>
          </a:p>
        </p:txBody>
      </p:sp>
      <p:graphicFrame>
        <p:nvGraphicFramePr>
          <p:cNvPr id="2" name="Diagram 1" descr="Stages: awareness, engagement, training, reinforcement. ">
            <a:extLst>
              <a:ext uri="{FF2B5EF4-FFF2-40B4-BE49-F238E27FC236}">
                <a16:creationId xmlns:a16="http://schemas.microsoft.com/office/drawing/2014/main" id="{02C03627-21DB-8DE1-89EB-5673A196215B}"/>
              </a:ext>
            </a:extLst>
          </p:cNvPr>
          <p:cNvGraphicFramePr/>
          <p:nvPr>
            <p:extLst>
              <p:ext uri="{D42A27DB-BD31-4B8C-83A1-F6EECF244321}">
                <p14:modId xmlns:p14="http://schemas.microsoft.com/office/powerpoint/2010/main" val="1749838744"/>
              </p:ext>
            </p:extLst>
          </p:nvPr>
        </p:nvGraphicFramePr>
        <p:xfrm>
          <a:off x="1361950" y="1139603"/>
          <a:ext cx="6096000" cy="9867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70C732D2-A415-AF59-4666-45F38B104A4A}"/>
              </a:ext>
            </a:extLst>
          </p:cNvPr>
          <p:cNvSpPr txBox="1"/>
          <p:nvPr/>
        </p:nvSpPr>
        <p:spPr>
          <a:xfrm>
            <a:off x="858933" y="2150726"/>
            <a:ext cx="1756522" cy="1574790"/>
          </a:xfrm>
          <a:prstGeom prst="rect">
            <a:avLst/>
          </a:prstGeom>
          <a:noFill/>
        </p:spPr>
        <p:txBody>
          <a:bodyPr wrap="square">
            <a:spAutoFit/>
          </a:bodyPr>
          <a:lstStyle/>
          <a:p>
            <a:pPr marL="742931" lvl="1" indent="-171446">
              <a:spcBef>
                <a:spcPts val="1000"/>
              </a:spcBef>
              <a:buSzPts val="1800"/>
              <a:buFont typeface="Arial" panose="020B0604020202020204" pitchFamily="34" charset="0"/>
              <a:buChar char="•"/>
            </a:pPr>
            <a:r>
              <a:rPr lang="en-US" sz="800" b="1">
                <a:latin typeface="Montserrat" panose="00000500000000000000" pitchFamily="2" charset="0"/>
                <a:ea typeface="Calibri" panose="020F0502020204030204" pitchFamily="34" charset="0"/>
              </a:rPr>
              <a:t>Be vocal </a:t>
            </a:r>
            <a:r>
              <a:rPr lang="en-US" sz="800">
                <a:latin typeface="Montserrat" panose="00000500000000000000" pitchFamily="2" charset="0"/>
                <a:ea typeface="Calibri" panose="020F0502020204030204" pitchFamily="34" charset="0"/>
              </a:rPr>
              <a:t>about supporting WolfieONE goals</a:t>
            </a:r>
          </a:p>
          <a:p>
            <a:pPr marL="742931" lvl="1" indent="-171446">
              <a:spcBef>
                <a:spcPts val="1000"/>
              </a:spcBef>
              <a:buSzPts val="1800"/>
              <a:buFont typeface="Arial" panose="020B0604020202020204" pitchFamily="34" charset="0"/>
              <a:buChar char="•"/>
            </a:pPr>
            <a:r>
              <a:rPr lang="en-US" sz="800">
                <a:latin typeface="Montserrat" panose="00000500000000000000" pitchFamily="2" charset="0"/>
                <a:ea typeface="Times New Roman" panose="02020603050405020304" pitchFamily="18" charset="0"/>
              </a:rPr>
              <a:t>Let your team know that there is a gradual engagement curve between </a:t>
            </a:r>
            <a:r>
              <a:rPr lang="en-US" sz="800" b="1">
                <a:latin typeface="Montserrat" panose="00000500000000000000" pitchFamily="2" charset="0"/>
                <a:ea typeface="Times New Roman" panose="02020603050405020304" pitchFamily="18" charset="0"/>
              </a:rPr>
              <a:t>Awareness and Adoption</a:t>
            </a:r>
            <a:endParaRPr lang="en-US" sz="800" b="1">
              <a:latin typeface="Montserrat" panose="00000500000000000000" pitchFamily="2" charset="0"/>
              <a:ea typeface="Calibri" panose="020F0502020204030204" pitchFamily="34" charset="0"/>
            </a:endParaRPr>
          </a:p>
        </p:txBody>
      </p:sp>
      <p:sp>
        <p:nvSpPr>
          <p:cNvPr id="10" name="TextBox 9">
            <a:extLst>
              <a:ext uri="{FF2B5EF4-FFF2-40B4-BE49-F238E27FC236}">
                <a16:creationId xmlns:a16="http://schemas.microsoft.com/office/drawing/2014/main" id="{712FFD66-ED17-815B-0644-362A4548DAB0}"/>
              </a:ext>
            </a:extLst>
          </p:cNvPr>
          <p:cNvSpPr txBox="1"/>
          <p:nvPr/>
        </p:nvSpPr>
        <p:spPr>
          <a:xfrm>
            <a:off x="2486026" y="2150726"/>
            <a:ext cx="1778935" cy="1697901"/>
          </a:xfrm>
          <a:prstGeom prst="rect">
            <a:avLst/>
          </a:prstGeom>
          <a:noFill/>
        </p:spPr>
        <p:txBody>
          <a:bodyPr wrap="square">
            <a:spAutoFit/>
          </a:bodyPr>
          <a:lstStyle/>
          <a:p>
            <a:pPr marL="742931" lvl="1" indent="-171446">
              <a:spcBef>
                <a:spcPts val="1000"/>
              </a:spcBef>
              <a:buSzPts val="1800"/>
              <a:buFont typeface="Arial" panose="020B0604020202020204" pitchFamily="34" charset="0"/>
              <a:buChar char="•"/>
            </a:pPr>
            <a:r>
              <a:rPr lang="en-US" sz="800" b="1">
                <a:latin typeface="Montserrat" panose="00000500000000000000" pitchFamily="2" charset="0"/>
                <a:ea typeface="Calibri" panose="020F0502020204030204" pitchFamily="34" charset="0"/>
              </a:rPr>
              <a:t>Listen and document</a:t>
            </a:r>
            <a:r>
              <a:rPr lang="en-US" sz="800">
                <a:latin typeface="Montserrat" panose="00000500000000000000" pitchFamily="2" charset="0"/>
                <a:ea typeface="Calibri" panose="020F0502020204030204" pitchFamily="34" charset="0"/>
              </a:rPr>
              <a:t> constituents' questions and concerns </a:t>
            </a:r>
          </a:p>
          <a:p>
            <a:pPr marL="742931" lvl="1" indent="-171446">
              <a:spcBef>
                <a:spcPts val="1000"/>
              </a:spcBef>
              <a:buSzPts val="1800"/>
              <a:buFont typeface="Arial" panose="020B0604020202020204" pitchFamily="34" charset="0"/>
              <a:buChar char="•"/>
            </a:pPr>
            <a:r>
              <a:rPr lang="en-US" sz="800" b="1">
                <a:latin typeface="Montserrat" panose="00000500000000000000" pitchFamily="2" charset="0"/>
                <a:ea typeface="Calibri" panose="020F0502020204030204" pitchFamily="34" charset="0"/>
              </a:rPr>
              <a:t>Change Champions network launch; Champions engage their colleagues</a:t>
            </a:r>
            <a:endParaRPr lang="en-US" sz="800">
              <a:latin typeface="Montserrat" panose="00000500000000000000" pitchFamily="2" charset="0"/>
              <a:ea typeface="Calibri" panose="020F0502020204030204" pitchFamily="34" charset="0"/>
            </a:endParaRPr>
          </a:p>
        </p:txBody>
      </p:sp>
      <p:sp>
        <p:nvSpPr>
          <p:cNvPr id="6" name="TextBox 5">
            <a:extLst>
              <a:ext uri="{FF2B5EF4-FFF2-40B4-BE49-F238E27FC236}">
                <a16:creationId xmlns:a16="http://schemas.microsoft.com/office/drawing/2014/main" id="{BC31DBD4-59A9-366A-CE29-EA52EA7AC0B2}"/>
              </a:ext>
            </a:extLst>
          </p:cNvPr>
          <p:cNvSpPr txBox="1"/>
          <p:nvPr/>
        </p:nvSpPr>
        <p:spPr>
          <a:xfrm>
            <a:off x="4161864" y="2150726"/>
            <a:ext cx="1756522" cy="1815882"/>
          </a:xfrm>
          <a:prstGeom prst="rect">
            <a:avLst/>
          </a:prstGeom>
          <a:noFill/>
        </p:spPr>
        <p:txBody>
          <a:bodyPr wrap="square">
            <a:spAutoFit/>
          </a:bodyPr>
          <a:lstStyle/>
          <a:p>
            <a:pPr marL="742931" indent="-171446">
              <a:spcBef>
                <a:spcPts val="1000"/>
              </a:spcBef>
              <a:buSzPts val="1800"/>
              <a:buFont typeface="Arial" panose="020B0604020202020204" pitchFamily="34" charset="0"/>
              <a:buChar char="•"/>
            </a:pPr>
            <a:r>
              <a:rPr lang="en-US" sz="800">
                <a:latin typeface="Montserrat" panose="00000500000000000000" pitchFamily="2" charset="0"/>
                <a:ea typeface="Calibri" panose="020F0502020204030204" pitchFamily="34" charset="0"/>
              </a:rPr>
              <a:t>By March 2025, help engage stakeholders in your organization about the training </a:t>
            </a:r>
            <a:r>
              <a:rPr lang="en-US" sz="800" b="1">
                <a:latin typeface="Montserrat" panose="00000500000000000000" pitchFamily="2" charset="0"/>
                <a:ea typeface="Calibri" panose="020F0502020204030204" pitchFamily="34" charset="0"/>
              </a:rPr>
              <a:t>timeline and scope</a:t>
            </a:r>
            <a:r>
              <a:rPr lang="en-US" sz="800">
                <a:latin typeface="Montserrat" panose="00000500000000000000" pitchFamily="2" charset="0"/>
                <a:ea typeface="Calibri" panose="020F0502020204030204" pitchFamily="34" charset="0"/>
              </a:rPr>
              <a:t>. The messaging at that point will be centered </a:t>
            </a:r>
            <a:r>
              <a:rPr lang="en-US" sz="800" b="1">
                <a:latin typeface="Montserrat" panose="00000500000000000000" pitchFamily="2" charset="0"/>
                <a:ea typeface="Calibri" panose="020F0502020204030204" pitchFamily="34" charset="0"/>
              </a:rPr>
              <a:t>around training. </a:t>
            </a:r>
          </a:p>
        </p:txBody>
      </p:sp>
      <p:sp>
        <p:nvSpPr>
          <p:cNvPr id="5" name="TextBox 4">
            <a:extLst>
              <a:ext uri="{FF2B5EF4-FFF2-40B4-BE49-F238E27FC236}">
                <a16:creationId xmlns:a16="http://schemas.microsoft.com/office/drawing/2014/main" id="{EE392AF6-36C7-6699-5EF9-3A246AAC9155}"/>
              </a:ext>
            </a:extLst>
          </p:cNvPr>
          <p:cNvSpPr txBox="1"/>
          <p:nvPr/>
        </p:nvSpPr>
        <p:spPr>
          <a:xfrm>
            <a:off x="5811372" y="2150725"/>
            <a:ext cx="1778936" cy="1815882"/>
          </a:xfrm>
          <a:prstGeom prst="rect">
            <a:avLst/>
          </a:prstGeom>
          <a:noFill/>
        </p:spPr>
        <p:txBody>
          <a:bodyPr wrap="square">
            <a:spAutoFit/>
          </a:bodyPr>
          <a:lstStyle/>
          <a:p>
            <a:pPr marL="742931" indent="-171446">
              <a:spcBef>
                <a:spcPts val="1000"/>
              </a:spcBef>
              <a:buSzPts val="1800"/>
              <a:buFont typeface="Arial" panose="020B0604020202020204" pitchFamily="34" charset="0"/>
              <a:buChar char="•"/>
            </a:pPr>
            <a:r>
              <a:rPr lang="en-US" sz="800">
                <a:latin typeface="Montserrat" panose="00000500000000000000" pitchFamily="2" charset="0"/>
                <a:ea typeface="Calibri" panose="020F0502020204030204" pitchFamily="34" charset="0"/>
              </a:rPr>
              <a:t>Upon Go-Live: </a:t>
            </a:r>
            <a:r>
              <a:rPr lang="en-US" sz="800" b="1">
                <a:latin typeface="Montserrat" panose="00000500000000000000" pitchFamily="2" charset="0"/>
                <a:ea typeface="Calibri" panose="020F0502020204030204" pitchFamily="34" charset="0"/>
              </a:rPr>
              <a:t>Promote training enrollment (encourage your leadership teams to carry this out) </a:t>
            </a:r>
            <a:r>
              <a:rPr lang="en-US" sz="800">
                <a:latin typeface="Montserrat" panose="00000500000000000000" pitchFamily="2" charset="0"/>
                <a:ea typeface="Calibri" panose="020F0502020204030204" pitchFamily="34" charset="0"/>
              </a:rPr>
              <a:t>and collect feedback (</a:t>
            </a:r>
            <a:r>
              <a:rPr lang="en-US" sz="800" b="1">
                <a:latin typeface="Montserrat" panose="00000500000000000000" pitchFamily="2" charset="0"/>
                <a:ea typeface="Calibri" panose="020F0502020204030204" pitchFamily="34" charset="0"/>
              </a:rPr>
              <a:t>encourage your teams </a:t>
            </a:r>
            <a:r>
              <a:rPr lang="en-US" sz="800">
                <a:latin typeface="Montserrat" panose="00000500000000000000" pitchFamily="2" charset="0"/>
                <a:ea typeface="Calibri" panose="020F0502020204030204" pitchFamily="34" charset="0"/>
              </a:rPr>
              <a:t>to respond to our readiness surveys) </a:t>
            </a:r>
          </a:p>
        </p:txBody>
      </p:sp>
    </p:spTree>
    <p:extLst>
      <p:ext uri="{BB962C8B-B14F-4D97-AF65-F5344CB8AC3E}">
        <p14:creationId xmlns:p14="http://schemas.microsoft.com/office/powerpoint/2010/main" val="2540185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4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984075" y="216075"/>
            <a:ext cx="1709174" cy="249525"/>
          </a:xfrm>
          <a:prstGeom prst="rect">
            <a:avLst/>
          </a:prstGeom>
          <a:noFill/>
          <a:ln>
            <a:noFill/>
          </a:ln>
        </p:spPr>
      </p:pic>
      <p:sp>
        <p:nvSpPr>
          <p:cNvPr id="3" name="Title 2">
            <a:extLst>
              <a:ext uri="{FF2B5EF4-FFF2-40B4-BE49-F238E27FC236}">
                <a16:creationId xmlns:a16="http://schemas.microsoft.com/office/drawing/2014/main" id="{DC400305-F32A-4C34-1916-CD4FDD19F0C4}"/>
              </a:ext>
            </a:extLst>
          </p:cNvPr>
          <p:cNvSpPr txBox="1">
            <a:spLocks noGrp="1"/>
          </p:cNvSpPr>
          <p:nvPr>
            <p:ph type="title" idx="4294967295"/>
          </p:nvPr>
        </p:nvSpPr>
        <p:spPr>
          <a:xfrm>
            <a:off x="386913" y="466992"/>
            <a:ext cx="8490387" cy="650581"/>
          </a:xfrm>
          <a:prstGeom prst="rect">
            <a:avLst/>
          </a:prstGeom>
          <a:noFill/>
          <a:ln>
            <a:noFill/>
            <a:prstDash/>
          </a:ln>
          <a:effectLst/>
        </p:spPr>
        <p:txBody>
          <a:bodyPr rot="0" spcFirstLastPara="0" vertOverflow="overflow" horzOverflow="overflow" vert="horz" wrap="square" lIns="68580" tIns="34290" rIns="68580" bIns="34290" numCol="1" spcCol="0" rtlCol="0" fromWordArt="0" anchor="b" anchorCtr="0" forceAA="0" compatLnSpc="1">
            <a:prstTxWarp prst="textNoShape">
              <a:avLst/>
            </a:prstTxWarp>
            <a:normAutofit fontScale="90000"/>
          </a:bodyPr>
          <a:lstStyle/>
          <a:p>
            <a:pPr marL="0" marR="0" lvl="0" indent="0" algn="l" defTabSz="914400" rtl="0" eaLnBrk="1" fontAlgn="auto" latinLnBrk="0" hangingPunct="1">
              <a:lnSpc>
                <a:spcPct val="90000"/>
              </a:lnSpc>
              <a:spcBef>
                <a:spcPct val="0"/>
              </a:spcBef>
              <a:spcAft>
                <a:spcPts val="450"/>
              </a:spcAft>
              <a:buClr>
                <a:srgbClr val="000000"/>
              </a:buClr>
              <a:buSzTx/>
              <a:buFont typeface="Arial"/>
              <a:buNone/>
              <a:tabLst/>
              <a:defRPr/>
            </a:pPr>
            <a:r>
              <a:rPr kumimoji="0" lang="en-US" sz="3000" b="0" i="0" u="none" strike="noStrike" kern="0" cap="none" spc="0" normalizeH="0" baseline="0" noProof="0" dirty="0">
                <a:ln>
                  <a:noFill/>
                </a:ln>
                <a:solidFill>
                  <a:schemeClr val="bg2"/>
                </a:solidFill>
                <a:effectLst/>
                <a:uLnTx/>
                <a:uFillTx/>
                <a:latin typeface="Montserrat ExtraBold" panose="00000900000000000000" pitchFamily="2" charset="0"/>
                <a:ea typeface="Lato" panose="020F0502020204030203" pitchFamily="34" charset="0"/>
                <a:cs typeface="Lato" panose="020F0502020204030203" pitchFamily="34" charset="0"/>
                <a:sym typeface="Arial"/>
              </a:rPr>
              <a:t>Workstreams relevant </a:t>
            </a:r>
            <a:r>
              <a:rPr kumimoji="0" lang="en-US" sz="2600" b="0" i="0" u="none" strike="noStrike" kern="0" cap="none" spc="0" normalizeH="0" baseline="0" noProof="0" dirty="0">
                <a:ln>
                  <a:noFill/>
                </a:ln>
                <a:solidFill>
                  <a:schemeClr val="tx1"/>
                </a:solidFill>
                <a:effectLst/>
                <a:uLnTx/>
                <a:uFillTx/>
                <a:latin typeface="Montserrat "/>
                <a:ea typeface="Lato" panose="020F0502020204030203" pitchFamily="34" charset="0"/>
                <a:cs typeface="Lato" panose="020F0502020204030203" pitchFamily="34" charset="0"/>
                <a:sym typeface="Arial"/>
              </a:rPr>
              <a:t>to educational campuswide efforts:</a:t>
            </a:r>
          </a:p>
        </p:txBody>
      </p:sp>
      <p:sp>
        <p:nvSpPr>
          <p:cNvPr id="5" name="TextBox 4">
            <a:extLst>
              <a:ext uri="{FF2B5EF4-FFF2-40B4-BE49-F238E27FC236}">
                <a16:creationId xmlns:a16="http://schemas.microsoft.com/office/drawing/2014/main" id="{2E984487-8D4E-3177-B4E2-E1455147ABC2}"/>
              </a:ext>
            </a:extLst>
          </p:cNvPr>
          <p:cNvSpPr txBox="1"/>
          <p:nvPr/>
        </p:nvSpPr>
        <p:spPr>
          <a:xfrm>
            <a:off x="266700" y="1098496"/>
            <a:ext cx="8407283" cy="3577903"/>
          </a:xfrm>
          <a:prstGeom prst="rect">
            <a:avLst/>
          </a:prstGeom>
          <a:noFill/>
        </p:spPr>
        <p:txBody>
          <a:bodyPr wrap="square" rtlCol="0">
            <a:spAutoFit/>
          </a:bodyPr>
          <a:lstStyle/>
          <a:p>
            <a:pPr marL="285750" indent="-285750">
              <a:buFont typeface="Arial" panose="020B0604020202020204" pitchFamily="34" charset="0"/>
              <a:buChar char="•"/>
            </a:pPr>
            <a:r>
              <a:rPr lang="en-US" sz="1250" b="1">
                <a:solidFill>
                  <a:srgbClr val="00B050"/>
                </a:solidFill>
                <a:latin typeface="Montserrat" panose="00000500000000000000" pitchFamily="2" charset="0"/>
              </a:rPr>
              <a:t>Enterprise Resource Management: all things Accounting &amp; Reconciliation! </a:t>
            </a:r>
          </a:p>
          <a:p>
            <a:r>
              <a:rPr lang="en-US" sz="1250">
                <a:solidFill>
                  <a:schemeClr val="tx1"/>
                </a:solidFill>
                <a:latin typeface="Montserrat" panose="00000500000000000000" pitchFamily="2" charset="0"/>
              </a:rPr>
              <a:t>Note: Student receivables and SIS are not changing (Campus Solutions).</a:t>
            </a:r>
          </a:p>
          <a:p>
            <a:pPr marL="285750" indent="-285750">
              <a:buFont typeface="Arial" panose="020B0604020202020204" pitchFamily="34" charset="0"/>
              <a:buChar char="•"/>
            </a:pPr>
            <a:endParaRPr lang="en-US" sz="1250" b="1">
              <a:solidFill>
                <a:srgbClr val="00B050"/>
              </a:solidFill>
              <a:latin typeface="Montserrat" panose="00000500000000000000" pitchFamily="2" charset="0"/>
            </a:endParaRPr>
          </a:p>
          <a:p>
            <a:pPr marL="285750" indent="-285750">
              <a:buFont typeface="Arial" panose="020B0604020202020204" pitchFamily="34" charset="0"/>
              <a:buChar char="•"/>
            </a:pPr>
            <a:r>
              <a:rPr lang="en-US" sz="1250" b="1">
                <a:solidFill>
                  <a:srgbClr val="00B050"/>
                </a:solidFill>
                <a:latin typeface="Montserrat" panose="00000500000000000000" pitchFamily="2" charset="0"/>
              </a:rPr>
              <a:t>Human Capital Management: HR processes </a:t>
            </a:r>
          </a:p>
          <a:p>
            <a:r>
              <a:rPr lang="en-US" sz="1250">
                <a:solidFill>
                  <a:schemeClr val="tx1"/>
                </a:solidFill>
                <a:latin typeface="Montserrat" panose="00000500000000000000" pitchFamily="2" charset="0"/>
              </a:rPr>
              <a:t>What’s not changing: Interfolio, Handshake, Kronos, and HealthStream</a:t>
            </a:r>
          </a:p>
          <a:p>
            <a:pPr marL="285750" indent="-285750">
              <a:buFont typeface="Arial" panose="020B0604020202020204" pitchFamily="34" charset="0"/>
              <a:buChar char="•"/>
            </a:pPr>
            <a:endParaRPr lang="en-US" sz="1250" b="1">
              <a:solidFill>
                <a:srgbClr val="00B050"/>
              </a:solidFill>
              <a:latin typeface="Montserrat" panose="00000500000000000000" pitchFamily="2" charset="0"/>
            </a:endParaRPr>
          </a:p>
          <a:p>
            <a:pPr marL="285750" indent="-285750">
              <a:buFont typeface="Arial" panose="020B0604020202020204" pitchFamily="34" charset="0"/>
              <a:buChar char="•"/>
            </a:pPr>
            <a:r>
              <a:rPr lang="en-US" sz="1250" b="1">
                <a:solidFill>
                  <a:srgbClr val="00B050"/>
                </a:solidFill>
                <a:latin typeface="Montserrat" panose="00000500000000000000" pitchFamily="2" charset="0"/>
              </a:rPr>
              <a:t>Enterprise Performance Management: Budgeting, planning and forecasting. </a:t>
            </a:r>
          </a:p>
          <a:p>
            <a:pPr marL="285750" indent="-285750">
              <a:buFont typeface="Arial" panose="020B0604020202020204" pitchFamily="34" charset="0"/>
              <a:buChar char="•"/>
            </a:pPr>
            <a:endParaRPr lang="en-US" sz="1250">
              <a:latin typeface="Montserrat" panose="00000500000000000000" pitchFamily="2" charset="0"/>
            </a:endParaRPr>
          </a:p>
          <a:p>
            <a:pPr marL="285750" indent="-285750">
              <a:buFont typeface="Arial" panose="020B0604020202020204" pitchFamily="34" charset="0"/>
              <a:buChar char="•"/>
            </a:pPr>
            <a:r>
              <a:rPr lang="en-US" sz="1250">
                <a:latin typeface="Montserrat" panose="00000500000000000000" pitchFamily="2" charset="0"/>
              </a:rPr>
              <a:t>Technology: Integrations, </a:t>
            </a:r>
            <a:r>
              <a:rPr lang="en-US" sz="1250" b="1">
                <a:solidFill>
                  <a:srgbClr val="00B050"/>
                </a:solidFill>
                <a:latin typeface="Montserrat" panose="00000500000000000000" pitchFamily="2" charset="0"/>
              </a:rPr>
              <a:t>Reporting (queries, out of the box, custom, FDI)</a:t>
            </a:r>
            <a:r>
              <a:rPr lang="en-US" sz="1250">
                <a:latin typeface="Montserrat" panose="00000500000000000000" pitchFamily="2" charset="0"/>
              </a:rPr>
              <a:t>, Conversion.  </a:t>
            </a:r>
          </a:p>
          <a:p>
            <a:pPr marL="285750" indent="-285750">
              <a:buFont typeface="Arial" panose="020B0604020202020204" pitchFamily="34" charset="0"/>
              <a:buChar char="•"/>
            </a:pPr>
            <a:endParaRPr lang="en-US" sz="1250">
              <a:latin typeface="Montserrat" panose="00000500000000000000" pitchFamily="2" charset="0"/>
            </a:endParaRPr>
          </a:p>
          <a:p>
            <a:pPr marL="285750" indent="-285750">
              <a:buFont typeface="Arial" panose="020B0604020202020204" pitchFamily="34" charset="0"/>
              <a:buChar char="•"/>
            </a:pPr>
            <a:r>
              <a:rPr lang="en-US" sz="1250">
                <a:latin typeface="Montserrat" panose="00000500000000000000" pitchFamily="2" charset="0"/>
              </a:rPr>
              <a:t>Change Management &amp; Project Management Office</a:t>
            </a:r>
          </a:p>
          <a:p>
            <a:pPr marL="285750" indent="-285750">
              <a:buFont typeface="Arial" panose="020B0604020202020204" pitchFamily="34" charset="0"/>
              <a:buChar char="•"/>
            </a:pPr>
            <a:endParaRPr lang="en-US" sz="1250">
              <a:latin typeface="Montserrat" panose="00000500000000000000" pitchFamily="2" charset="0"/>
            </a:endParaRPr>
          </a:p>
          <a:p>
            <a:pPr marL="285750" indent="-285750">
              <a:buFont typeface="Arial" panose="020B0604020202020204" pitchFamily="34" charset="0"/>
              <a:buChar char="•"/>
            </a:pPr>
            <a:r>
              <a:rPr lang="en-US" sz="1250">
                <a:solidFill>
                  <a:schemeClr val="tx1"/>
                </a:solidFill>
                <a:latin typeface="Montserrat" panose="00000500000000000000" pitchFamily="2" charset="0"/>
              </a:rPr>
              <a:t>Enterprise Data Management- net new area</a:t>
            </a:r>
          </a:p>
          <a:p>
            <a:endParaRPr lang="en-US" sz="1250">
              <a:solidFill>
                <a:schemeClr val="tx1"/>
              </a:solidFill>
              <a:latin typeface="Montserrat" panose="00000500000000000000" pitchFamily="2" charset="0"/>
            </a:endParaRPr>
          </a:p>
          <a:p>
            <a:pPr marL="285750" indent="-285750">
              <a:buFont typeface="Arial" panose="020B0604020202020204" pitchFamily="34" charset="0"/>
              <a:buChar char="•"/>
            </a:pPr>
            <a:r>
              <a:rPr lang="en-US" sz="1250">
                <a:solidFill>
                  <a:schemeClr val="tx1"/>
                </a:solidFill>
                <a:latin typeface="Montserrat" panose="00000500000000000000" pitchFamily="2" charset="0"/>
              </a:rPr>
              <a:t>Security and Controls (Depts. will need education on persona-to-role mapping)</a:t>
            </a:r>
          </a:p>
          <a:p>
            <a:endParaRPr lang="en-US" sz="1250">
              <a:solidFill>
                <a:schemeClr val="tx1"/>
              </a:solidFill>
              <a:latin typeface="Montserrat" panose="00000500000000000000" pitchFamily="2" charset="0"/>
            </a:endParaRPr>
          </a:p>
          <a:p>
            <a:pPr marL="285750" indent="-285750">
              <a:buFont typeface="Arial" panose="020B0604020202020204" pitchFamily="34" charset="0"/>
              <a:buChar char="•"/>
            </a:pPr>
            <a:r>
              <a:rPr lang="en-US" sz="1250">
                <a:solidFill>
                  <a:schemeClr val="tx1"/>
                </a:solidFill>
                <a:latin typeface="Montserrat" panose="00000500000000000000" pitchFamily="2" charset="0"/>
                <a:hlinkClick r:id="rId4"/>
              </a:rPr>
              <a:t>Analytics</a:t>
            </a:r>
            <a:r>
              <a:rPr lang="en-US" sz="1250">
                <a:solidFill>
                  <a:schemeClr val="tx1"/>
                </a:solidFill>
                <a:latin typeface="Montserrat" panose="00000500000000000000" pitchFamily="2" charset="0"/>
              </a:rPr>
              <a:t> (Fusion Data Intelligence); more broadly trained upon closer to go-live- see Appendix</a:t>
            </a:r>
          </a:p>
          <a:p>
            <a:endParaRPr lang="en-US"/>
          </a:p>
        </p:txBody>
      </p:sp>
    </p:spTree>
    <p:extLst>
      <p:ext uri="{BB962C8B-B14F-4D97-AF65-F5344CB8AC3E}">
        <p14:creationId xmlns:p14="http://schemas.microsoft.com/office/powerpoint/2010/main" val="78856129"/>
      </p:ext>
    </p:extLst>
  </p:cSld>
  <p:clrMapOvr>
    <a:masterClrMapping/>
  </p:clrMapOvr>
</p:sld>
</file>

<file path=ppt/theme/theme1.xml><?xml version="1.0" encoding="utf-8"?>
<a:theme xmlns:a="http://schemas.openxmlformats.org/drawingml/2006/main" name="SBU Cap Headlines">
  <a:themeElements>
    <a:clrScheme name="Office Theme">
      <a:dk1>
        <a:srgbClr val="000000"/>
      </a:dk1>
      <a:lt1>
        <a:srgbClr val="FFFFFF"/>
      </a:lt1>
      <a:dk2>
        <a:srgbClr val="990000"/>
      </a:dk2>
      <a:lt2>
        <a:srgbClr val="4B4B4B"/>
      </a:lt2>
      <a:accent1>
        <a:srgbClr val="6B000D"/>
      </a:accent1>
      <a:accent2>
        <a:srgbClr val="D52027"/>
      </a:accent2>
      <a:accent3>
        <a:srgbClr val="828282"/>
      </a:accent3>
      <a:accent4>
        <a:srgbClr val="BEBEBE"/>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b42f114-0ebd-418c-92c7-a9346f5218af">
      <UserInfo>
        <DisplayName>Ganguly, Korak</DisplayName>
        <AccountId>116</AccountId>
        <AccountType/>
      </UserInfo>
      <UserInfo>
        <DisplayName>Carothers, Taryn</DisplayName>
        <AccountId>87</AccountId>
        <AccountType/>
      </UserInfo>
      <UserInfo>
        <DisplayName>Rubin, Jessica</DisplayName>
        <AccountId>139</AccountId>
        <AccountType/>
      </UserInfo>
      <UserInfo>
        <DisplayName>Loyalson, Victor</DisplayName>
        <AccountId>62</AccountId>
        <AccountType/>
      </UserInfo>
      <UserInfo>
        <DisplayName>Famer, Kariley</DisplayName>
        <AccountId>100</AccountId>
        <AccountType/>
      </UserInfo>
      <UserInfo>
        <DisplayName>Simpson, Ted</DisplayName>
        <AccountId>14</AccountId>
        <AccountType/>
      </UserInfo>
      <UserInfo>
        <DisplayName>Kogera, Jack</DisplayName>
        <AccountId>146</AccountId>
        <AccountType/>
      </UserInfo>
      <UserInfo>
        <DisplayName>Breslin, Jack</DisplayName>
        <AccountId>156</AccountId>
        <AccountType/>
      </UserInfo>
      <UserInfo>
        <DisplayName>Pingelton, Caleb</DisplayName>
        <AccountId>15</AccountId>
        <AccountType/>
      </UserInfo>
      <UserInfo>
        <DisplayName>Trivedi, Kushan</DisplayName>
        <AccountId>145</AccountId>
        <AccountType/>
      </UserInfo>
    </SharedWithUsers>
    <lcf76f155ced4ddcb4097134ff3c332f xmlns="dcb1adae-cdfa-4c50-8e62-5427ea533be7">
      <Terms xmlns="http://schemas.microsoft.com/office/infopath/2007/PartnerControls"/>
    </lcf76f155ced4ddcb4097134ff3c332f>
    <TaxCatchAll xmlns="f603df75-28ef-425d-b969-a87d28f3a2d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CAFB70577581F499734701140231F9C" ma:contentTypeVersion="" ma:contentTypeDescription="Create a new document." ma:contentTypeScope="" ma:versionID="0976dec967e95621406fb6290b35c639">
  <xsd:schema xmlns:xsd="http://www.w3.org/2001/XMLSchema" xmlns:xs="http://www.w3.org/2001/XMLSchema" xmlns:p="http://schemas.microsoft.com/office/2006/metadata/properties" xmlns:ns2="dcb1adae-cdfa-4c50-8e62-5427ea533be7" xmlns:ns3="7b42f114-0ebd-418c-92c7-a9346f5218af" xmlns:ns4="f603df75-28ef-425d-b969-a87d28f3a2d2" targetNamespace="http://schemas.microsoft.com/office/2006/metadata/properties" ma:root="true" ma:fieldsID="8c080260e53d2f71ce49a7ebbee8cf76" ns2:_="" ns3:_="" ns4:_="">
    <xsd:import namespace="dcb1adae-cdfa-4c50-8e62-5427ea533be7"/>
    <xsd:import namespace="7b42f114-0ebd-418c-92c7-a9346f5218af"/>
    <xsd:import namespace="f603df75-28ef-425d-b969-a87d28f3a2d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b1adae-cdfa-4c50-8e62-5427ea533b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499695a-a8cd-45f0-b535-6db6752c5afb"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42f114-0ebd-418c-92c7-a9346f5218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603df75-28ef-425d-b969-a87d28f3a2d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d7e19691-4f30-4e44-abdb-f3e6bfd6cbdc}" ma:internalName="TaxCatchAll" ma:showField="CatchAllData" ma:web="f603df75-28ef-425d-b969-a87d28f3a2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1B98F0-DFCB-4D41-AFBF-0A1B356835B4}">
  <ds:schemaRefs>
    <ds:schemaRef ds:uri="http://www.w3.org/XML/1998/namespace"/>
    <ds:schemaRef ds:uri="http://schemas.microsoft.com/office/2006/documentManagement/types"/>
    <ds:schemaRef ds:uri="7b42f114-0ebd-418c-92c7-a9346f5218af"/>
    <ds:schemaRef ds:uri="dcb1adae-cdfa-4c50-8e62-5427ea533be7"/>
    <ds:schemaRef ds:uri="http://schemas.microsoft.com/office/2006/metadata/properties"/>
    <ds:schemaRef ds:uri="http://schemas.openxmlformats.org/package/2006/metadata/core-properties"/>
    <ds:schemaRef ds:uri="http://purl.org/dc/dcmitype/"/>
    <ds:schemaRef ds:uri="http://schemas.microsoft.com/office/infopath/2007/PartnerControls"/>
    <ds:schemaRef ds:uri="f603df75-28ef-425d-b969-a87d28f3a2d2"/>
    <ds:schemaRef ds:uri="http://purl.org/dc/terms/"/>
    <ds:schemaRef ds:uri="http://purl.org/dc/elements/1.1/"/>
  </ds:schemaRefs>
</ds:datastoreItem>
</file>

<file path=customXml/itemProps2.xml><?xml version="1.0" encoding="utf-8"?>
<ds:datastoreItem xmlns:ds="http://schemas.openxmlformats.org/officeDocument/2006/customXml" ds:itemID="{3E947672-3AFB-4BB4-A933-6944FD09E265}">
  <ds:schemaRefs>
    <ds:schemaRef ds:uri="7b42f114-0ebd-418c-92c7-a9346f5218af"/>
    <ds:schemaRef ds:uri="dcb1adae-cdfa-4c50-8e62-5427ea533be7"/>
    <ds:schemaRef ds:uri="f603df75-28ef-425d-b969-a87d28f3a2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CB9366F-1F70-406E-B40C-BE31F56F56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219</TotalTime>
  <Words>4371</Words>
  <Application>Microsoft Office PowerPoint</Application>
  <PresentationFormat>On-screen Show (16:9)</PresentationFormat>
  <Paragraphs>453</Paragraphs>
  <Slides>43</Slides>
  <Notes>42</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SBU Cap Headlines</vt:lpstr>
      <vt:lpstr>WolfieONE Change Leader Network Training – Part 1  Nov 14, 2024   Office of Change Management </vt:lpstr>
      <vt:lpstr>Agenda</vt:lpstr>
      <vt:lpstr>RECAP  Change Leader Network (CLN)  </vt:lpstr>
      <vt:lpstr>What is a Change Leader Network?</vt:lpstr>
      <vt:lpstr>Getting Started with Change Management</vt:lpstr>
      <vt:lpstr>The Change Curve</vt:lpstr>
      <vt:lpstr>Change Management Foundations</vt:lpstr>
      <vt:lpstr>Change Management</vt:lpstr>
      <vt:lpstr>Workstreams relevant to educational campuswide efforts:</vt:lpstr>
      <vt:lpstr>WolfieONE - Changes  </vt:lpstr>
      <vt:lpstr>What’s Changing?</vt:lpstr>
      <vt:lpstr>What’s not Changing?</vt:lpstr>
      <vt:lpstr>Chart of Accounts (COA)  </vt:lpstr>
      <vt:lpstr>Terminology  </vt:lpstr>
      <vt:lpstr>New Chart Segments </vt:lpstr>
      <vt:lpstr>Oracle Cloud Overview  </vt:lpstr>
      <vt:lpstr>ERP General Ledger breakdown</vt:lpstr>
      <vt:lpstr>ERP Example of Receivables breakdown</vt:lpstr>
      <vt:lpstr>ERP Fixed Assets breakdown</vt:lpstr>
      <vt:lpstr>ERP Cash Management breakdown</vt:lpstr>
      <vt:lpstr>ERP Payables (Refunds only)</vt:lpstr>
      <vt:lpstr>EPM</vt:lpstr>
      <vt:lpstr>Oracle HCM</vt:lpstr>
      <vt:lpstr>HCM Change Impacts  </vt:lpstr>
      <vt:lpstr>Known HCM change impacts to all employees:</vt:lpstr>
      <vt:lpstr>Human Capital Management Summary  </vt:lpstr>
      <vt:lpstr>Human Capital Management Trends</vt:lpstr>
      <vt:lpstr>Human Capital Management Trends</vt:lpstr>
      <vt:lpstr>Human Capital Management Trends</vt:lpstr>
      <vt:lpstr>Human Capital Management Trends</vt:lpstr>
      <vt:lpstr>Current State: a combination of emails, attachments, paper forms, and SOLAR </vt:lpstr>
      <vt:lpstr>Employee Self-service Tiles  </vt:lpstr>
      <vt:lpstr>HCM Learn- Screenshot</vt:lpstr>
      <vt:lpstr>Sample Journeys – Landing Page Tiles</vt:lpstr>
      <vt:lpstr>Sample Journeys- HCM Screenshot</vt:lpstr>
      <vt:lpstr>Next Steps  </vt:lpstr>
      <vt:lpstr>Change Champion Action Plan</vt:lpstr>
      <vt:lpstr>Appendix  </vt:lpstr>
      <vt:lpstr>OCM Contacts</vt:lpstr>
      <vt:lpstr>Example of COA Alias and segments on a financial transaction (drop down menu) </vt:lpstr>
      <vt:lpstr>Zoom Background</vt:lpstr>
      <vt:lpstr>WolfieONE Logo</vt:lpstr>
      <vt:lpstr>Analytics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Rubin, Jessica</dc:creator>
  <cp:lastModifiedBy>Kariley Famer</cp:lastModifiedBy>
  <cp:revision>16</cp:revision>
  <cp:lastPrinted>2024-10-16T16:14:06Z</cp:lastPrinted>
  <dcterms:modified xsi:type="dcterms:W3CDTF">2025-01-13T19:47:07Z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2023-09-20T15:31:25Z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cdf1603c-a433-4584-b64f-829e8d7b79e8</vt:lpwstr>
  </property>
  <property fmtid="{D5CDD505-2E9C-101B-9397-08002B2CF9AE}" pid="8" name="MSIP_Label_ea60d57e-af5b-4752-ac57-3e4f28ca11dc_ContentBits">
    <vt:lpwstr>0</vt:lpwstr>
  </property>
  <property fmtid="{D5CDD505-2E9C-101B-9397-08002B2CF9AE}" pid="9" name="MediaServiceImageTags">
    <vt:lpwstr/>
  </property>
  <property fmtid="{D5CDD505-2E9C-101B-9397-08002B2CF9AE}" pid="10" name="ContentTypeId">
    <vt:lpwstr>0x0101008CAFB70577581F499734701140231F9C</vt:lpwstr>
  </property>
</Properties>
</file>