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E6182_FA16E647.xml" ContentType="application/vnd.ms-powerpoint.comments+xml"/>
  <Override PartName="/ppt/notesSlides/notesSlide6.xml" ContentType="application/vnd.openxmlformats-officedocument.presentationml.notesSlide+xml"/>
  <Override PartName="/ppt/comments/modernComment_7FFE6185_8AF90F96.xml" ContentType="application/vnd.ms-powerpoint.comments+xml"/>
  <Override PartName="/ppt/notesSlides/notesSlide7.xml" ContentType="application/vnd.openxmlformats-officedocument.presentationml.notesSlide+xml"/>
  <Override PartName="/ppt/comments/modernComment_7FFE6186_73ABD5F1.xml" ContentType="application/vnd.ms-powerpoint.comments+xml"/>
  <Override PartName="/ppt/notesSlides/notesSlide8.xml" ContentType="application/vnd.openxmlformats-officedocument.presentationml.notesSlide+xml"/>
  <Override PartName="/ppt/comments/modernComment_7FFE6187_4BFBB77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E6B1C0_3F9A3B78.xml" ContentType="application/vnd.ms-powerpoint.comments+xml"/>
  <Override PartName="/ppt/notesSlides/notesSlide11.xml" ContentType="application/vnd.openxmlformats-officedocument.presentationml.notesSlide+xml"/>
  <Override PartName="/ppt/comments/modernComment_7FFE6184_90546240.xml" ContentType="application/vnd.ms-powerpoint.comments+xml"/>
  <Override PartName="/ppt/notesSlides/notesSlide12.xml" ContentType="application/vnd.openxmlformats-officedocument.presentationml.notesSlide+xml"/>
  <Override PartName="/ppt/comments/modernComment_7FFE61D0_67357631.xml" ContentType="application/vnd.ms-powerpoint.comments+xml"/>
  <Override PartName="/ppt/notesSlides/notesSlide13.xml" ContentType="application/vnd.openxmlformats-officedocument.presentationml.notesSlide+xml"/>
  <Override PartName="/ppt/comments/modernComment_7FFE6193_DF5378A3.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521_9354375E.xml" ContentType="application/vnd.ms-powerpoint.comments+xml"/>
  <Override PartName="/ppt/notesSlides/notesSlide16.xml" ContentType="application/vnd.openxmlformats-officedocument.presentationml.notesSlide+xml"/>
  <Override PartName="/ppt/comments/modernComment_7FFE6194_40771F94.xml" ContentType="application/vnd.ms-powerpoint.comments+xml"/>
  <Override PartName="/ppt/notesSlides/notesSlide17.xml" ContentType="application/vnd.openxmlformats-officedocument.presentationml.notesSlide+xml"/>
  <Override PartName="/ppt/comments/modernComment_7FFE619F_13EF5DE8.xml" ContentType="application/vnd.ms-powerpoint.comments+xml"/>
  <Override PartName="/ppt/notesSlides/notesSlide18.xml" ContentType="application/vnd.openxmlformats-officedocument.presentationml.notesSlide+xml"/>
  <Override PartName="/ppt/comments/modernComment_7FFE6197_6B542E4E.xml" ContentType="application/vnd.ms-powerpoint.comments+xml"/>
  <Override PartName="/ppt/notesSlides/notesSlide19.xml" ContentType="application/vnd.openxmlformats-officedocument.presentationml.notesSlide+xml"/>
  <Override PartName="/ppt/comments/modernComment_7FFFF530_7C348C2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5" r:id="rId4"/>
    <p:sldMasterId id="2147483780" r:id="rId5"/>
  </p:sldMasterIdLst>
  <p:notesMasterIdLst>
    <p:notesMasterId r:id="rId38"/>
  </p:notesMasterIdLst>
  <p:handoutMasterIdLst>
    <p:handoutMasterId r:id="rId39"/>
  </p:handoutMasterIdLst>
  <p:sldIdLst>
    <p:sldId id="2147377982" r:id="rId6"/>
    <p:sldId id="2147480773" r:id="rId7"/>
    <p:sldId id="2147377531" r:id="rId8"/>
    <p:sldId id="2147480872" r:id="rId9"/>
    <p:sldId id="2147377538" r:id="rId10"/>
    <p:sldId id="2147377541" r:id="rId11"/>
    <p:sldId id="2147377542" r:id="rId12"/>
    <p:sldId id="2147377543" r:id="rId13"/>
    <p:sldId id="2147377544" r:id="rId14"/>
    <p:sldId id="2145825216" r:id="rId15"/>
    <p:sldId id="2145825217" r:id="rId16"/>
    <p:sldId id="2147377540" r:id="rId17"/>
    <p:sldId id="2147377616" r:id="rId18"/>
    <p:sldId id="2147377555" r:id="rId19"/>
    <p:sldId id="2147480882" r:id="rId20"/>
    <p:sldId id="2147480865" r:id="rId21"/>
    <p:sldId id="2147377556" r:id="rId22"/>
    <p:sldId id="2147377567" r:id="rId23"/>
    <p:sldId id="2147377559" r:id="rId24"/>
    <p:sldId id="2147480880" r:id="rId25"/>
    <p:sldId id="2147480881" r:id="rId26"/>
    <p:sldId id="2147480883" r:id="rId27"/>
    <p:sldId id="2147480867" r:id="rId28"/>
    <p:sldId id="2147480868" r:id="rId29"/>
    <p:sldId id="2147480869" r:id="rId30"/>
    <p:sldId id="2147480884" r:id="rId31"/>
    <p:sldId id="2147377526" r:id="rId32"/>
    <p:sldId id="2147377624" r:id="rId33"/>
    <p:sldId id="2147480878" r:id="rId34"/>
    <p:sldId id="2147377626" r:id="rId35"/>
    <p:sldId id="2147377565" r:id="rId36"/>
    <p:sldId id="2147480876" r:id="rId37"/>
  </p:sldIdLst>
  <p:sldSz cx="9144000" cy="5143500" type="screen16x9"/>
  <p:notesSz cx="7077075" cy="9363075"/>
  <p:embeddedFontLst>
    <p:embeddedFont>
      <p:font typeface="Georgia" panose="02040502050405020303" pitchFamily="18"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Montserrat ExtraBold" panose="00000900000000000000" pitchFamily="2" charset="0"/>
      <p:bold r:id="rId52"/>
      <p:boldItalic r:id="rId53"/>
    </p:embeddedFont>
    <p:embeddedFont>
      <p:font typeface="Montserrat ExtraLight" panose="00000300000000000000" pitchFamily="2" charset="0"/>
      <p:regular r:id="rId54"/>
      <p:italic r:id="rId55"/>
    </p:embeddedFont>
    <p:embeddedFont>
      <p:font typeface="Montserrat Medium" panose="00000600000000000000" pitchFamily="2" charset="0"/>
      <p:regular r:id="rId56"/>
      <p:italic r:id="rId57"/>
    </p:embeddedFont>
    <p:embeddedFont>
      <p:font typeface="Montserrat SemiBold" panose="00000700000000000000" pitchFamily="2" charset="0"/>
      <p:bold r:id="rId58"/>
      <p:boldItalic r:id="rId59"/>
    </p:embeddedFont>
    <p:embeddedFont>
      <p:font typeface="Open Sans" panose="020B0606030504020204" pitchFamily="34"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
      <p:font typeface="Verdana" panose="020B0604030504040204" pitchFamily="34" charset="0"/>
      <p:regular r:id="rId68"/>
      <p:bold r:id="rId69"/>
      <p:italic r:id="rId70"/>
      <p:boldItalic r:id="rId71"/>
    </p:embeddedFont>
    <p:embeddedFont>
      <p:font typeface="Zilla Slab" panose="020B0604020202020204" charset="0"/>
      <p:regular r:id="rId72"/>
      <p:bold r:id="rId73"/>
      <p:italic r:id="rId74"/>
      <p:boldItalic r:id="rId75"/>
    </p:embeddedFont>
    <p:embeddedFont>
      <p:font typeface="Zilla Slab Medium" panose="020B0604020202020204" charset="0"/>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2F7FDD0-8AC7-4C9E-9B52-BA80144C62AA}">
          <p14:sldIdLst>
            <p14:sldId id="2147377982"/>
            <p14:sldId id="2147480773"/>
            <p14:sldId id="2147377531"/>
            <p14:sldId id="2147480872"/>
            <p14:sldId id="2147377538"/>
            <p14:sldId id="2147377541"/>
            <p14:sldId id="2147377542"/>
            <p14:sldId id="2147377543"/>
            <p14:sldId id="2147377544"/>
            <p14:sldId id="2145825216"/>
            <p14:sldId id="2145825217"/>
            <p14:sldId id="2147377540"/>
            <p14:sldId id="2147377616"/>
            <p14:sldId id="2147377555"/>
            <p14:sldId id="2147480882"/>
            <p14:sldId id="2147480865"/>
            <p14:sldId id="2147377556"/>
            <p14:sldId id="2147377567"/>
            <p14:sldId id="2147377559"/>
            <p14:sldId id="2147480880"/>
            <p14:sldId id="2147480881"/>
            <p14:sldId id="2147480883"/>
            <p14:sldId id="2147480867"/>
            <p14:sldId id="2147480868"/>
            <p14:sldId id="2147480869"/>
            <p14:sldId id="2147480884"/>
            <p14:sldId id="2147377526"/>
            <p14:sldId id="2147377624"/>
            <p14:sldId id="2147480878"/>
            <p14:sldId id="2147377626"/>
            <p14:sldId id="2147377565"/>
            <p14:sldId id="2147480876"/>
          </p14:sldIdLst>
        </p14:section>
        <p14:section name="Appendix" id="{55D76532-03DA-441E-812C-10653E0B1BC3}">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F1200-92EC-3DC8-C932-26212FBF7504}" name="Rubin, Jessica (OCFO)" initials="RJ(" userId="Rubin, Jessica (OCFO)" providerId="None"/>
  <p188:author id="{1C79C204-6FFC-4F33-61A3-0254CBAE2202}" name="Jessica Rubin" initials="JR" userId="S::jesrubin@deloitte.com::bcc44848-976f-4ce6-920d-54a6ec76b2e4" providerId="AD"/>
  <p188:author id="{66BBE416-FBF5-DF80-6803-BB154A848295}" name="Patel, Rohan" initials="PR" userId="S::rohpatel@deloitte.com::217efa87-9824-4281-9181-13d277c7299f" providerId="AD"/>
  <p188:author id="{096ECC24-DF3D-41D1-DB15-FA8B116334C2}" name="Ganguly, Korak" initials="GK" userId="S::koganguly@deloitte.com::35dcab24-3fcb-48c2-ba5e-bc29a740d5dc" providerId="AD"/>
  <p188:author id="{F7450A2D-7D9C-B70B-45E0-DB7532232AFA}" name="Sara Lehmann" initials="SL" userId="S::sara.lehmann@stonybrook.edu::4a01b5fa-fda1-4a00-b21b-e953b6833d40" providerId="AD"/>
  <p188:author id="{D2557A31-B744-77D7-5F92-5B1BF2889F1B}" name="Famer, Kariley" initials="FK" userId="S::kfamer@deloitte.com::f4743b45-08ce-4d6d-bea3-a8d1009f7f74" providerId="AD"/>
  <p188:author id="{9F35253F-6B0A-1582-D838-F687F3F787FF}" name="Azar, Jack" initials="AJ" userId="S::jacazar@deloitte.com::6dfb1feb-fb22-47f1-896f-94385a5db88b" providerId="AD"/>
  <p188:author id="{66DEFF40-9E75-2C7F-156D-EABFBAD561C2}" name="Johanna Rohena Quiñonez" initials="JRQ" userId="S::Johanna.Rohena@hacienda.pr.gov::40ba49bc-3a7f-42f1-a592-6784282644eb" providerId="AD"/>
  <p188:author id="{EA82A062-6905-64F4-28B8-CEBB6A58ADFF}" name="Galletti, Evelyn" initials="GE" userId="S::egalletti@deloitte.com::a2b843f3-5d7a-4b1e-8eb9-2c3fd59c97a8" providerId="AD"/>
  <p188:author id="{D641666D-39F9-5413-DF43-8D4BDF751AA4}" name="Hsieh, Carol" initials="HC" userId="S::mehsieh@deloitte.com::c5252a0a-4e47-421e-ac33-86764bc43188" providerId="AD"/>
  <p188:author id="{5FDA57B5-859E-409B-253A-6BACE1C36E2D}" name="Cassandra L Amadio" initials="CA" userId="S::cassandra.amadio@stonybrook.edu::d85b267b-3aa1-48b2-b395-37597c67f311" providerId="AD"/>
  <p188:author id="{915672B5-9D3E-C64F-69E4-7E8C96ABF5D0}" name="McPheeters, Tyler" initials="MT" userId="S::tmcpheeters@deloitte.com::2b952da6-5e31-4154-8f5c-91f7991e72d9" providerId="AD"/>
  <p188:author id="{D03464BD-E3D9-F0E1-CABC-0300712A6FEE}" name="Carothers, Taryn" initials="CT" userId="S::tcarothers@deloitte.com::9df36b71-4ae5-4ba0-b9d8-b13316b65570" providerId="AD"/>
  <p188:author id="{5B855DD7-BBF1-1210-ACCD-92FD89DC79A9}" name="Trivedi, Kushan" initials="TK" userId="S::ktrivedi@deloitte.com::36e70c63-f201-462c-b950-2136e9afb3ed" providerId="AD"/>
  <p188:author id="{65AF95E0-F916-E841-1384-030501A800F2}" name="Loyalson, Victor" initials="LV" userId="S::vloyalson@deloitte.com::706a0f63-cc81-4f9b-9023-8b98833b0804" providerId="AD"/>
  <p188:author id="{E420E3E7-1FEA-269D-661A-0CE0D9210DFD}" name="Loughridge, Jake" initials="LJ" userId="S::jloughridge@deloitte.com::eaa58ddf-ee18-476a-b3f1-e4934b8bd1e8" providerId="AD"/>
  <p188:author id="{EA2644FD-2BC8-0EE5-F190-E44B7B1C7B48}" name="Thomas Ballis" initials="TB" userId="S::thomas.ballis@stonybrook.edu::0f903ec3-a805-486a-9e57-935b90c884cb" providerId="AD"/>
  <p188:author id="{A90081FF-3167-59E4-2BD9-9FCED6D342CF}" name="Pingelton, Caleb" initials="PC" userId="S::cpingelton@deloitte.com::7fef18a1-2068-40ac-acac-d3ff0d3508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5B9BD5"/>
    <a:srgbClr val="1D86AB"/>
    <a:srgbClr val="6B000D"/>
    <a:srgbClr val="D888A6"/>
    <a:srgbClr val="70AD47"/>
    <a:srgbClr val="29ACDB"/>
    <a:srgbClr val="990000"/>
    <a:srgbClr val="D5545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AF3B9-DEF4-B606-F792-584E989558C8}" v="3" dt="2024-12-23T18:47:05.906"/>
    <p1510:client id="{538BE2EF-7275-F2D5-F11E-D025AB2930B3}" v="1" dt="2024-12-24T13:23:50.376"/>
    <p1510:client id="{E6617BB7-997B-3228-D170-62774B8439BA}" v="14" dt="2024-12-23T19:46:49.827"/>
  </p1510:revLst>
</p1510:revInfo>
</file>

<file path=ppt/tableStyles.xml><?xml version="1.0" encoding="utf-8"?>
<a:tblStyleLst xmlns:a="http://schemas.openxmlformats.org/drawingml/2006/main" def="{AB26E200-EFC4-4C4D-A8FA-895AA3FEBC45}">
  <a:tblStyle styleId="{AB26E200-EFC4-4C4D-A8FA-895AA3FEBC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2.fntdata"/><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2.xml"/><Relationship Id="rId71" Type="http://schemas.openxmlformats.org/officeDocument/2006/relationships/font" Target="fonts/font3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s>
</file>

<file path=ppt/comments/modernComment_7FE6B1C0_3F9A3B78.xml><?xml version="1.0" encoding="utf-8"?>
<p188:cmLst xmlns:a="http://schemas.openxmlformats.org/drawingml/2006/main" xmlns:r="http://schemas.openxmlformats.org/officeDocument/2006/relationships" xmlns:p188="http://schemas.microsoft.com/office/powerpoint/2018/8/main">
  <p188:cm id="{4E091830-8A82-4C1A-BBF3-563D8120462B}" authorId="{EA2644FD-2BC8-0EE5-F190-E44B7B1C7B48}" status="resolved" created="2024-04-29T14:26:14.041" complete="100000">
    <pc:sldMkLst xmlns:pc="http://schemas.microsoft.com/office/powerpoint/2013/main/command">
      <pc:docMk/>
      <pc:sldMk cId="1067072376" sldId="2145825216"/>
    </pc:sldMkLst>
    <p188:replyLst>
      <p188:reply id="{7746A28B-A57F-4DAF-8955-4FDE6DDD253C}" authorId="{5FDA57B5-859E-409B-253A-6BACE1C36E2D}" created="2024-04-29T20:41:17.922">
        <p188:txBody>
          <a:bodyPr/>
          <a:lstStyle/>
          <a:p>
            <a:r>
              <a:rPr lang="en-US"/>
              <a:t>Yes! Great idea - Tom to coordinate?</a:t>
            </a:r>
          </a:p>
        </p188:txBody>
      </p188:reply>
    </p188:replyLst>
    <p188:txBody>
      <a:bodyPr/>
      <a:lstStyle/>
      <a:p>
        <a:r>
          <a:rPr lang="en-US"/>
          <a:t>●Michael
○Should we reach out to Procurement for any information on current day fixed asset maintenance? Currently not held by Accounting but shifting over which makes it a little more difficult to review this Persona from an SBU perspective.
○Could a pain point be any reporting requirements needed by SUNY / or items in Moments that Matter</a:t>
        </a:r>
      </a:p>
    </p188:txBody>
  </p188:cm>
  <p188:cm id="{AF98A2EB-FCFE-4446-B3F6-6DF1D58CBE2A}" authorId="{5FDA57B5-859E-409B-253A-6BACE1C36E2D}" status="resolved" created="2024-04-29T20:42:20.751" complete="100000">
    <pc:sldMkLst xmlns:pc="http://schemas.microsoft.com/office/powerpoint/2013/main/command">
      <pc:docMk/>
      <pc:sldMk cId="1067072376" sldId="2145825216"/>
    </pc:sldMkLst>
    <p188:txBody>
      <a:bodyPr/>
      <a:lstStyle/>
      <a:p>
        <a:r>
          <a:rPr lang="en-US"/>
          <a:t>To Michael's point above - SUNY RAM reporting needs added and references to GASB standards in Main Goals</a:t>
        </a:r>
      </a:p>
    </p188:txBody>
  </p188:cm>
</p188:cmLst>
</file>

<file path=ppt/comments/modernComment_7FFE6182_FA16E647.xml><?xml version="1.0" encoding="utf-8"?>
<p188:cmLst xmlns:a="http://schemas.openxmlformats.org/drawingml/2006/main" xmlns:r="http://schemas.openxmlformats.org/officeDocument/2006/relationships" xmlns:p188="http://schemas.microsoft.com/office/powerpoint/2018/8/main">
  <p188:cm id="{FB035224-FCA4-434E-A130-25B97417A8F0}" authorId="{EA2644FD-2BC8-0EE5-F190-E44B7B1C7B48}" status="resolved" created="2024-04-29T13:47:50.882" complete="100000">
    <pc:sldMkLst xmlns:pc="http://schemas.microsoft.com/office/powerpoint/2013/main/command">
      <pc:docMk/>
      <pc:sldMk cId="4195804743" sldId="2147377538"/>
    </pc:sldMkLst>
    <p188:replyLst>
      <p188:reply id="{49CD0BED-FF70-4E0B-8538-702EEC6B4198}" authorId="{D641666D-39F9-5413-DF43-8D4BDF751AA4}" created="2024-05-05T22:54:20.016">
        <p188:txBody>
          <a:bodyPr/>
          <a:lstStyle/>
          <a:p>
            <a:r>
              <a:rPr lang="en-US"/>
              <a:t>added</a:t>
            </a:r>
          </a:p>
        </p188:txBody>
      </p188:reply>
    </p188:replyLst>
    <p188:txBody>
      <a:bodyPr/>
      <a:lstStyle/>
      <a:p>
        <a:r>
          <a:rPr lang="en-US"/>
          <a:t>●Guneeta
○Systems and Technology Interactions
■Boundary Systems - SUNY BI, SUNY FMS, State Financial System
○Pain Points
■-I recommend consolidating 2 separate bullets on the COA to "Lack of understanding and governance on the chart of accounts"
■-Reliance on boundary systems (SUNY BI, SUNY FMS, SFS) for transactions that are not initiated at SBU
●Karen
○Cherry currently handles both Accountant and Analyst roles. 
○She prepares/posts all revenue JE's to GL and prepares most analyses. 
○Indicated NA for expense area functions
○
●Michael:
○For People Interactions at the Workplace, recommend adding RF Central alongside SUNY for teams</a:t>
        </a:r>
      </a:p>
    </p188:txBody>
  </p188:cm>
  <p188:cm id="{77706174-272F-4FA7-8B48-DA1A2AF5D07F}" authorId="{5FDA57B5-859E-409B-253A-6BACE1C36E2D}" status="resolved" created="2024-04-29T20:35:40.083" complete="100000">
    <pc:sldMkLst xmlns:pc="http://schemas.microsoft.com/office/powerpoint/2013/main/command">
      <pc:docMk/>
      <pc:sldMk cId="4195804743" sldId="2147377538"/>
    </pc:sldMkLst>
    <p188:replyLst>
      <p188:reply id="{32E31F84-89C1-49EC-8FFC-A2022B5C72B9}" authorId="{D641666D-39F9-5413-DF43-8D4BDF751AA4}" created="2024-05-05T22:55:30.909">
        <p188:txBody>
          <a:bodyPr/>
          <a:lstStyle/>
          <a:p>
            <a:r>
              <a:rPr lang="en-US"/>
              <a:t>added</a:t>
            </a:r>
          </a:p>
        </p188:txBody>
      </p188:reply>
    </p188:replyLst>
    <p188:txBody>
      <a:bodyPr/>
      <a:lstStyle/>
      <a:p>
        <a:r>
          <a:rPr lang="en-US"/>
          <a:t>Expectations - knowledge of sub-ledgers as well?</a:t>
        </a:r>
      </a:p>
    </p188:txBody>
  </p188:cm>
  <p188:cm id="{E83C7371-64CF-4F35-B044-1304C206BBD9}" authorId="{F7450A2D-7D9C-B70B-45E0-DB7532232AFA}" status="resolved" created="2024-04-29T21:41:47.005" complete="100000">
    <pc:sldMkLst xmlns:pc="http://schemas.microsoft.com/office/powerpoint/2013/main/command">
      <pc:docMk/>
      <pc:sldMk cId="4195804743" sldId="2147377538"/>
    </pc:sldMkLst>
    <p188:replyLst>
      <p188:reply id="{337C2B68-1C24-4892-BDA5-E3308D998E6A}" authorId="{D641666D-39F9-5413-DF43-8D4BDF751AA4}" created="2024-05-05T23:00:07.723">
        <p188:txBody>
          <a:bodyPr/>
          <a:lstStyle/>
          <a:p>
            <a:r>
              <a:rPr lang="en-US"/>
              <a:t>1. Combined SUNY BI with "Account reconciliation within the system and the boundary system.
2. added to the people interactions with worksplace </a:t>
            </a:r>
          </a:p>
        </p188:txBody>
      </p188:reply>
    </p188:replyLst>
    <p188:txBody>
      <a:bodyPr/>
      <a:lstStyle/>
      <a:p>
        <a:r>
          <a:rPr lang="en-US"/>
          <a:t>SUNY BI reconciliation?
Train decentralized services - IFR service centers.</a:t>
        </a:r>
      </a:p>
    </p188:txBody>
  </p188:cm>
</p188:cmLst>
</file>

<file path=ppt/comments/modernComment_7FFE6184_90546240.xml><?xml version="1.0" encoding="utf-8"?>
<p188:cmLst xmlns:a="http://schemas.openxmlformats.org/drawingml/2006/main" xmlns:r="http://schemas.openxmlformats.org/officeDocument/2006/relationships" xmlns:p188="http://schemas.microsoft.com/office/powerpoint/2018/8/main">
  <p188:cm id="{9F727B30-8799-447C-A982-1EAF2EF2EB0F}" authorId="{5FDA57B5-859E-409B-253A-6BACE1C36E2D}" status="resolved" created="2024-04-29T20:44:13.880" complete="100000">
    <pc:sldMkLst xmlns:pc="http://schemas.microsoft.com/office/powerpoint/2013/main/command">
      <pc:docMk/>
      <pc:sldMk cId="2421449280" sldId="2147377540"/>
    </pc:sldMkLst>
    <p188:txBody>
      <a:bodyPr/>
      <a:lstStyle/>
      <a:p>
        <a:r>
          <a:rPr lang="en-US"/>
          <a:t>Moments that matter - add internal/external audit requests </a:t>
        </a:r>
      </a:p>
    </p188:txBody>
  </p188:cm>
</p188:cmLst>
</file>

<file path=ppt/comments/modernComment_7FFE6185_8AF90F96.xml><?xml version="1.0" encoding="utf-8"?>
<p188:cmLst xmlns:a="http://schemas.openxmlformats.org/drawingml/2006/main" xmlns:r="http://schemas.openxmlformats.org/officeDocument/2006/relationships" xmlns:p188="http://schemas.microsoft.com/office/powerpoint/2018/8/main">
  <p188:cm id="{97017D83-814E-446B-9080-C618702350C3}" authorId="{EA2644FD-2BC8-0EE5-F190-E44B7B1C7B48}" status="resolved" created="2024-04-29T13:49:26.264" complete="100000">
    <pc:sldMkLst xmlns:pc="http://schemas.microsoft.com/office/powerpoint/2013/main/command">
      <pc:docMk/>
      <pc:sldMk cId="2331578262" sldId="2147377541"/>
    </pc:sldMkLst>
    <p188:replyLst>
      <p188:reply id="{BCF8B8ED-D6B4-4633-8C06-C4748FA661F4}" authorId="{5FDA57B5-859E-409B-253A-6BACE1C36E2D}" created="2024-04-29T20:36:51.492">
        <p188:txBody>
          <a:bodyPr/>
          <a:lstStyle/>
          <a:p>
            <a:r>
              <a:rPr lang="en-US"/>
              <a:t>TBD on how we will handle lapsing entries - is this EPM solution or ERP?</a:t>
            </a:r>
          </a:p>
        </p188:txBody>
      </p188:reply>
      <p188:reply id="{449C3522-8831-445D-A244-6A2D3C7F8F28}" authorId="{D641666D-39F9-5413-DF43-8D4BDF751AA4}" created="2024-05-05T23:09:02.337">
        <p188:txBody>
          <a:bodyPr/>
          <a:lstStyle/>
          <a:p>
            <a:r>
              <a:rPr lang="en-US"/>
              <a:t>This is ERP</a:t>
            </a:r>
          </a:p>
        </p188:txBody>
      </p188:reply>
      <p188:reply id="{B0344013-64C7-40DB-A646-CDCC7CFC8ADF}" authorId="{D641666D-39F9-5413-DF43-8D4BDF751AA4}" created="2024-05-05T23:10:23.105">
        <p188:txBody>
          <a:bodyPr/>
          <a:lstStyle/>
          <a:p>
            <a:r>
              <a:rPr lang="en-US"/>
              <a:t>Added recommendations</a:t>
            </a:r>
          </a:p>
        </p188:txBody>
      </p188:reply>
    </p188:replyLst>
    <p188:txBody>
      <a:bodyPr/>
      <a:lstStyle/>
      <a:p>
        <a:r>
          <a:rPr lang="en-US"/>
          <a:t>●Guneeta
○People Interactions at the workplace
■-External parties for audit requests
■-SUNY team
○Needs
■-Reporting tools to include data analytics, trend and variance analyses
○
●Karen
○. Do we want a GL analyst role for expense separate from revenue or not necessary (re. NA comment)?
○
●Michael:
○In Moments that matter- do we want to include lapsing period as well. Although more SUNY related and not related to auditable financials- how will this look in future state and the impact to the GL Reporting analyst.
In Systems and Technology Interactions, we should include RF Report Center alongside “Other Suny Systems”</a:t>
        </a:r>
      </a:p>
    </p188:txBody>
  </p188:cm>
</p188:cmLst>
</file>

<file path=ppt/comments/modernComment_7FFE6186_73ABD5F1.xml><?xml version="1.0" encoding="utf-8"?>
<p188:cmLst xmlns:a="http://schemas.openxmlformats.org/drawingml/2006/main" xmlns:r="http://schemas.openxmlformats.org/officeDocument/2006/relationships" xmlns:p188="http://schemas.microsoft.com/office/powerpoint/2018/8/main">
  <p188:cm id="{7672FE31-8F91-4CD3-B4FA-3182A12F45F5}" authorId="{EA2644FD-2BC8-0EE5-F190-E44B7B1C7B48}" status="resolved" created="2024-04-29T13:49:54.045" complete="100000">
    <pc:sldMkLst xmlns:pc="http://schemas.microsoft.com/office/powerpoint/2013/main/command">
      <pc:docMk/>
      <pc:sldMk cId="1940641265" sldId="2147377542"/>
    </pc:sldMkLst>
    <p188:replyLst>
      <p188:reply id="{6E4CAF8C-963B-483C-941E-2063B99B9E90}" authorId="{D641666D-39F9-5413-DF43-8D4BDF751AA4}" created="2024-05-05T23:16:49.723">
        <p188:txBody>
          <a:bodyPr/>
          <a:lstStyle/>
          <a:p>
            <a:r>
              <a:rPr lang="en-US"/>
              <a:t>Yes, system admin work with GL accounts to close period. GL accountants reconcile transactions and generate reports and system admin closes the current period. </a:t>
            </a:r>
          </a:p>
        </p188:txBody>
      </p188:reply>
      <p188:reply id="{21589331-4C74-4D97-9AAC-75CEED8458BC}" authorId="{D641666D-39F9-5413-DF43-8D4BDF751AA4}" created="2024-05-05T23:16:57.916">
        <p188:txBody>
          <a:bodyPr/>
          <a:lstStyle/>
          <a:p>
            <a:r>
              <a:rPr lang="en-US"/>
              <a:t>Recommendation added</a:t>
            </a:r>
          </a:p>
        </p188:txBody>
      </p188:reply>
    </p188:replyLst>
    <p188:txBody>
      <a:bodyPr/>
      <a:lstStyle/>
      <a:p>
        <a:r>
          <a:rPr lang="en-US"/>
          <a:t>●Michael:
○How/who will be maintaining COA values. Currently split among many individuals. Would this solely be on a GL System Admin or split cross functionally (ie creator / approval) and how does it relate to current staffing responsibilities. Recommend speaking internally further on this. Is this purely on a systems side- as GL Manager appears to be reviewing and approving. Need further clarification.
○Needs includes Training on Oracle software updates. Recommend including in Moments that matter the quarterly Oracle update rollouts / and possibly in other sections such as people interactions (for testing) etc.
○Further clarification of GL system admin and closing period. Current day done by GL accountants – does system admin do the close, and review done by GL accountants?</a:t>
        </a:r>
      </a:p>
    </p188:txBody>
  </p188:cm>
</p188:cmLst>
</file>

<file path=ppt/comments/modernComment_7FFE6187_4BFBB77D.xml><?xml version="1.0" encoding="utf-8"?>
<p188:cmLst xmlns:a="http://schemas.openxmlformats.org/drawingml/2006/main" xmlns:r="http://schemas.openxmlformats.org/officeDocument/2006/relationships" xmlns:p188="http://schemas.microsoft.com/office/powerpoint/2018/8/main">
  <p188:cm id="{19749EA1-1E0F-4922-8AF1-BA90F5FF0DA9}" authorId="{EA2644FD-2BC8-0EE5-F190-E44B7B1C7B48}" status="resolved" created="2024-04-29T14:18:26.131" complete="100000">
    <pc:sldMkLst xmlns:pc="http://schemas.microsoft.com/office/powerpoint/2013/main/command">
      <pc:docMk/>
      <pc:sldMk cId="1274787709" sldId="2147377543"/>
    </pc:sldMkLst>
    <p188:replyLst>
      <p188:reply id="{4E418EDD-53BA-4238-AB3C-B449AC09F8EE}" authorId="{D641666D-39F9-5413-DF43-8D4BDF751AA4}" created="2024-05-05T23:28:01.003">
        <p188:txBody>
          <a:bodyPr/>
          <a:lstStyle/>
          <a:p>
            <a:r>
              <a:rPr lang="en-US"/>
              <a:t>●Karen 
○Does this role close the period or just approve it?  
Response: this role perform or supervisor period closing tasks, while the system admin close it, which is like a check box.
○The Revenue manager currently completes some GL reporting analyst duties as well. Should this be added to the GL Managers 'to do' functions? 
Response: It is okay not added here for this 'persona' purpose. We will do more detail mapping in Process Map. 
○Will all JE's require approval or is there a limited scope? 
Response: Approval process is to be discussed. 
○Regarding moments that matter -Campus FS: who will be responsible for generating this report? I don't see it listed with any function. 
Response: It depends on the Accounting Office's decision. We can add to GL Manager or GL Reporting Analyst. 
○Regarding COA requests- these are GL Mgr initiated but processed by the GL Administer, is that correct? I currently perform this role for revenue area.
Response: this is pending further discussion. </a:t>
            </a:r>
          </a:p>
        </p188:txBody>
      </p188:reply>
      <p188:reply id="{4AA3B411-0A93-404B-AB55-E3CB8995A1FD}" authorId="{D641666D-39F9-5413-DF43-8D4BDF751AA4}" created="2024-05-05T23:28:16.476">
        <p188:txBody>
          <a:bodyPr/>
          <a:lstStyle/>
          <a:p>
            <a:r>
              <a:rPr lang="en-US"/>
              <a:t>Added the recommendations</a:t>
            </a:r>
          </a:p>
        </p188:txBody>
      </p188:reply>
    </p188:replyLst>
    <p188:txBody>
      <a:bodyPr/>
      <a:lstStyle/>
      <a:p>
        <a:r>
          <a:rPr lang="en-US"/>
          <a:t>●Guneeta
○Moments that matter
■-Combine the 2nd and 3rd bullets to "Complete and comply with internal and statutory process (including department certification)"
○People Interactions at Workplace
■External entites - FSA, CPMP, SBF, RF (not sure about this - should we add external entities ?)
○Pain points
■Delete "high staff turnover"? - I believe this actually relates to training needs and is covered in the next bullet point 
 ○Needs
■Department Finance Users have sufficient knowledge and able to provide accurate supporting documentation
●Karen 
○Does this role close the period or just approve it? 
○Refer to similar comment below re. GL Administrator function. 
○The Revenue manager currently completes some GL reporting analyst duties as well. Should this be added to the GL Managers 'to do' functions? 
○Will all JE's require approval or is there a limited scope? 
○Regarding moments that matter -Campus FS: who will be responsible for generating this report? I don't see it listed with any function. 
○Regarding COA requests- these are GL Mgr initiated but processed by the GL Administer, is that correct? I currently perform this role for revenue area.</a:t>
        </a:r>
      </a:p>
    </p188:txBody>
  </p188:cm>
</p188:cmLst>
</file>

<file path=ppt/comments/modernComment_7FFE6193_DF5378A3.xml><?xml version="1.0" encoding="utf-8"?>
<p188:cmLst xmlns:a="http://schemas.openxmlformats.org/drawingml/2006/main" xmlns:r="http://schemas.openxmlformats.org/officeDocument/2006/relationships" xmlns:p188="http://schemas.microsoft.com/office/powerpoint/2018/8/main">
  <p188:cm id="{4D66A237-D7C8-4EEE-BFBE-227A51902006}" authorId="{EA2644FD-2BC8-0EE5-F190-E44B7B1C7B48}" status="resolved" created="2024-04-29T14:31:51.196" complete="100000">
    <pc:sldMkLst xmlns:pc="http://schemas.microsoft.com/office/powerpoint/2013/main/command">
      <pc:docMk/>
      <pc:sldMk cId="3746789539" sldId="2147377555"/>
    </pc:sldMkLst>
    <p188:replyLst>
      <p188:reply id="{B7DFF212-A1CA-4631-A5E8-6DF69975958C}" authorId="{D641666D-39F9-5413-DF43-8D4BDF751AA4}" created="2024-05-05T23:42:46.440">
        <p188:txBody>
          <a:bodyPr/>
          <a:lstStyle/>
          <a:p>
            <a:r>
              <a:rPr lang="en-US"/>
              <a:t>Added changes based on recommendation</a:t>
            </a:r>
          </a:p>
        </p188:txBody>
      </p188:reply>
    </p188:replyLst>
    <p188:txBody>
      <a:bodyPr/>
      <a:lstStyle/>
      <a:p>
        <a:r>
          <a:rPr lang="en-US"/>
          <a:t>■type - intercompany v external customers; Construction, Service center, revocable permits or interagency journal transactions
■Send automated reminders to departments on service center rate renewals and run reports to manage rate due dates
●
●Karen
○The running of reports and ageings should be part of billing clerk to do. 
○The remaining to do functions (review and close AR) can stay with AR Manager.
●Michael
○Do not believe Concourse should be a part of the AR Manager Persona. Knowledge of Concourse would be through Cash Management. Any refunds would go through Cash Mgmt and not direct involvement with Concourse.
○Coordination for bank should be direct through Cash Management / and Bank. AR would work with Cash Management on getting access and report for their specific needs. Would not have direct coordination.
○Reconciliation also needed for AR/GL to Campus Solutions (potentially)
○</a:t>
        </a:r>
      </a:p>
    </p188:txBody>
  </p188:cm>
</p188:cmLst>
</file>

<file path=ppt/comments/modernComment_7FFE6194_40771F94.xml><?xml version="1.0" encoding="utf-8"?>
<p188:cmLst xmlns:a="http://schemas.openxmlformats.org/drawingml/2006/main" xmlns:r="http://schemas.openxmlformats.org/officeDocument/2006/relationships" xmlns:p188="http://schemas.microsoft.com/office/powerpoint/2018/8/main">
  <p188:cm id="{9CBBD438-AA49-4762-9DB4-8594E39CD844}" authorId="{EA2644FD-2BC8-0EE5-F190-E44B7B1C7B48}" status="resolved" created="2024-04-29T14:33:58.826" complete="100000">
    <pc:sldMkLst xmlns:pc="http://schemas.microsoft.com/office/powerpoint/2013/main/command">
      <pc:docMk/>
      <pc:sldMk cId="1081548692" sldId="2147377556"/>
    </pc:sldMkLst>
    <p188:replyLst>
      <p188:reply id="{92ED3014-E535-4160-801D-EDC340C50D03}" authorId="{D641666D-39F9-5413-DF43-8D4BDF751AA4}" created="2024-05-05T23:54:13.732">
        <p188:txBody>
          <a:bodyPr/>
          <a:lstStyle/>
          <a:p>
            <a:r>
              <a:rPr lang="en-US"/>
              <a:t>Karen
○Mary has been doing both Billing Clerk and AR Manager Persona roles in QB. In addition to invoicing she runs agings, reports and distributes to department heads and customers for follow-up. Cherry has been primary leader in overseeing Mary's area. 
○Is it best to transition the AR Manager role to Karen? 
Response: This is to be determined by the Accounting Office. 
○There is no' to do' in Billing clerk for the review of revocable permit contracts received from AP office. That is the source for billing. 
Reponses: added the tasks. </a:t>
            </a:r>
          </a:p>
        </p188:txBody>
      </p188:reply>
      <p188:reply id="{1FE0FC81-E109-4C8A-8E52-895195658065}" authorId="{D641666D-39F9-5413-DF43-8D4BDF751AA4}" created="2024-05-05T23:54:24.728">
        <p188:txBody>
          <a:bodyPr/>
          <a:lstStyle/>
          <a:p>
            <a:r>
              <a:rPr lang="en-US"/>
              <a:t>Added the recommendation.</a:t>
            </a:r>
          </a:p>
        </p188:txBody>
      </p188:reply>
    </p188:replyLst>
    <p188:txBody>
      <a:bodyPr/>
      <a:lstStyle/>
      <a:p>
        <a:r>
          <a:rPr lang="en-US"/>
          <a:t>●Guneeta
○Systems and Technology Interactions
■Facilities Systems - CPR (uploading invoices), Infoview
○Pain points
■Incorrect or outdated billing rates for Service Centers
■Data mining for bulk uploads
○Expectations
■Calculate and track profit (excess revenue) from external customers of service centers
○Needs
■Updated records of service center rates
■Run analytical reports by VP area, fund source, year, etc for Construction Billings and Service Centers
●
●Karen
○Mary has been doing both Billing Clerk and AR Manager Persona roles in QB. In addition to invoicing she runs agings, reports and distributes to department heads and customers for follow-up. Cherry has been primary leader in overseeing Mary's area. 
○Is it best to transition the AR Manager role to Karen? 
○There is no' to do' in Billing clerk for the review of revocable permit contracts received from AP office. That is the source for billing. </a:t>
        </a:r>
      </a:p>
    </p188:txBody>
  </p188:cm>
</p188:cmLst>
</file>

<file path=ppt/comments/modernComment_7FFE6197_6B542E4E.xml><?xml version="1.0" encoding="utf-8"?>
<p188:cmLst xmlns:a="http://schemas.openxmlformats.org/drawingml/2006/main" xmlns:r="http://schemas.openxmlformats.org/officeDocument/2006/relationships" xmlns:p188="http://schemas.microsoft.com/office/powerpoint/2018/8/main">
  <p188:cm id="{DAB9EF1F-5975-4504-8776-EE9BC1C003B7}" authorId="{EA2644FD-2BC8-0EE5-F190-E44B7B1C7B48}" status="resolved" created="2024-04-29T14:35:51.628" complete="100000">
    <pc:sldMkLst xmlns:pc="http://schemas.microsoft.com/office/powerpoint/2013/main/command">
      <pc:docMk/>
      <pc:sldMk cId="1800678990" sldId="2147377559"/>
    </pc:sldMkLst>
    <p188:replyLst>
      <p188:reply id="{6BE5D567-1799-4B26-B801-01A180EE635B}" authorId="{9F35253F-6B0A-1582-D838-F687F3F787FF}" created="2024-04-30T16:43:35.152">
        <p188:txBody>
          <a:bodyPr/>
          <a:lstStyle/>
          <a:p>
            <a:r>
              <a:rPr lang="en-US"/>
              <a:t>Bryan - I can add the last two items to the systems and tech sections, please let me know what you think</a:t>
            </a:r>
          </a:p>
        </p188:txBody>
      </p188:reply>
    </p188:replyLst>
    <p188:txBody>
      <a:bodyPr/>
      <a:lstStyle/>
      <a:p>
        <a:r>
          <a:rPr lang="en-US"/>
          <a:t>●Bryan
○I’m OK with the roles that pertain to our area, though It looks like they split my team's roles into Payables and CM. For example, I have many duties that align with Cash Manager and Payables manager, though it could just be that we wear two hats in the new ERP. 
○Mary's role may even be 3 of these, because of her obligations to Revenue Accounting and Cash Accounting. 
●Michael
○Why is PeopleSoft Finance listed here
○Include Campus Solution
○Include JPMorgan Access
○What about the other bank systems- small- Webster Bank. 
○Does Sole Custody have a system?
○
○</a:t>
        </a:r>
      </a:p>
    </p188:txBody>
  </p188:cm>
  <p188:cm id="{9CD872A0-0613-44B4-9F38-7109E5356EBF}" authorId="{5FDA57B5-859E-409B-253A-6BACE1C36E2D}" status="resolved" created="2024-04-29T20:51:37.909" complete="100000">
    <pc:sldMkLst xmlns:pc="http://schemas.microsoft.com/office/powerpoint/2013/main/command">
      <pc:docMk/>
      <pc:sldMk cId="1800678990" sldId="2147377559"/>
    </pc:sldMkLst>
    <p188:replyLst>
      <p188:reply id="{D2766D66-BFD8-4F56-9EDF-E145CBB2FCA2}" authorId="{9F35253F-6B0A-1582-D838-F687F3F787FF}" created="2024-04-30T16:44:07.733">
        <p188:txBody>
          <a:bodyPr/>
          <a:lstStyle/>
          <a:p>
            <a:r>
              <a:rPr lang="en-US"/>
              <a:t>Added - thank you</a:t>
            </a:r>
          </a:p>
        </p188:txBody>
      </p188:reply>
    </p188:replyLst>
    <p188:txBody>
      <a:bodyPr/>
      <a:lstStyle/>
      <a:p>
        <a:r>
          <a:rPr lang="en-US"/>
          <a:t>Moments that Matter - internal and external audit requests (bank recons, statements, etc.)</a:t>
        </a:r>
      </a:p>
    </p188:txBody>
  </p188:cm>
</p188:cmLst>
</file>

<file path=ppt/comments/modernComment_7FFE619F_13EF5DE8.xml><?xml version="1.0" encoding="utf-8"?>
<p188:cmLst xmlns:a="http://schemas.openxmlformats.org/drawingml/2006/main" xmlns:r="http://schemas.openxmlformats.org/officeDocument/2006/relationships" xmlns:p188="http://schemas.microsoft.com/office/powerpoint/2018/8/main">
  <p188:cm id="{2134342C-98E3-4105-9B8D-7F57A8D8FF13}" authorId="{EA2644FD-2BC8-0EE5-F190-E44B7B1C7B48}" status="resolved" created="2024-04-29T14:34:53.485" complete="100000">
    <pc:sldMkLst xmlns:pc="http://schemas.microsoft.com/office/powerpoint/2013/main/command">
      <pc:docMk/>
      <pc:sldMk cId="334454248" sldId="2147377567"/>
    </pc:sldMkLst>
    <p188:replyLst>
      <p188:reply id="{38159630-A9AB-4F83-AC3C-F1BBE0C698B6}" authorId="{9F35253F-6B0A-1582-D838-F687F3F787FF}" created="2024-04-30T16:18:33.232">
        <p188:txBody>
          <a:bodyPr/>
          <a:lstStyle/>
          <a:p>
            <a:r>
              <a:rPr lang="en-US"/>
              <a:t>Removed CS, added JP Morgan Access</a:t>
            </a:r>
          </a:p>
        </p188:txBody>
      </p188:reply>
    </p188:replyLst>
    <p188:txBody>
      <a:bodyPr/>
      <a:lstStyle/>
      <a:p>
        <a:r>
          <a:rPr lang="en-US"/>
          <a:t>●Michael:
○Not sure why PeopleSoft Finance is included in Systems and Technology Interaction. There will be interactions with Campus Solutions for Refunding.  J
○Include JPMorgan Access for Systems</a:t>
        </a:r>
      </a:p>
    </p188:txBody>
  </p188:cm>
</p188:cmLst>
</file>

<file path=ppt/comments/modernComment_7FFE61D0_67357631.xml><?xml version="1.0" encoding="utf-8"?>
<p188:cmLst xmlns:a="http://schemas.openxmlformats.org/drawingml/2006/main" xmlns:r="http://schemas.openxmlformats.org/officeDocument/2006/relationships" xmlns:p188="http://schemas.microsoft.com/office/powerpoint/2018/8/main">
  <p188:cm id="{B1CDA63C-9F76-47E6-97C4-D7D68BDE9F20}" authorId="{EA2644FD-2BC8-0EE5-F190-E44B7B1C7B48}" status="resolved" created="2024-04-29T14:31:27.445" complete="100000">
    <pc:sldMkLst xmlns:pc="http://schemas.microsoft.com/office/powerpoint/2013/main/command">
      <pc:docMk/>
      <pc:sldMk cId="1731556913" sldId="2147377616"/>
    </pc:sldMkLst>
    <p188:replyLst>
      <p188:reply id="{0488F1B4-E7D9-43BD-A499-FE7C80508216}" authorId="{096ECC24-DF3D-41D1-DB15-FA8B116334C2}" created="2024-04-29T21:53:29.239">
        <p188:txBody>
          <a:bodyPr/>
          <a:lstStyle/>
          <a:p>
            <a:r>
              <a:rPr lang="en-US"/>
              <a:t>Agree - resolving!</a:t>
            </a:r>
          </a:p>
        </p188:txBody>
      </p188:reply>
    </p188:replyLst>
    <p188:txBody>
      <a:bodyPr/>
      <a:lstStyle/>
      <a:p>
        <a:r>
          <a:rPr lang="en-US"/>
          <a:t>●Michael:
○Envisioning this more like the fixed asset manager who will work closely when needed with System Administrator.</a:t>
        </a:r>
      </a:p>
    </p188:txBody>
  </p188:cm>
</p188:cmLst>
</file>

<file path=ppt/comments/modernComment_7FFFF521_9354375E.xml><?xml version="1.0" encoding="utf-8"?>
<p188:cmLst xmlns:a="http://schemas.openxmlformats.org/drawingml/2006/main" xmlns:r="http://schemas.openxmlformats.org/officeDocument/2006/relationships" xmlns:p188="http://schemas.microsoft.com/office/powerpoint/2018/8/main">
  <p188:cm id="{19BC1A54-5BDF-4036-91AD-4ED45CF2AEF5}" authorId="{EA2644FD-2BC8-0EE5-F190-E44B7B1C7B48}" status="resolved" created="2024-04-29T14:32:36.182" complete="100000">
    <pc:sldMkLst xmlns:pc="http://schemas.microsoft.com/office/powerpoint/2013/main/command">
      <pc:docMk/>
      <pc:sldMk cId="2471769950" sldId="2147480865"/>
    </pc:sldMkLst>
    <p188:replyLst>
      <p188:reply id="{336C9D46-7B4F-4A55-8210-E43F23B9672B}" authorId="{D641666D-39F9-5413-DF43-8D4BDF751AA4}" created="2024-05-05T23:45:42.200">
        <p188:txBody>
          <a:bodyPr/>
          <a:lstStyle/>
          <a:p>
            <a:r>
              <a:rPr lang="en-US"/>
              <a:t>Added recommendation. </a:t>
            </a:r>
          </a:p>
        </p188:txBody>
      </p188:reply>
    </p188:replyLst>
    <p188:txBody>
      <a:bodyPr/>
      <a:lstStyle/>
      <a:p>
        <a:r>
          <a:rPr lang="en-US"/>
          <a:t>●Guneeta
○Pain points
■No control over timeline of receipts from other NYS agencies
■Misapplied receipts 
○Needs
■Ability to send automated reminders for efficiency in the collection process (dunning letters)
●Michael
○People Interaction at Workplace
■Similar to previous slide, Rec. Clerk should coordinate with Cash Mgmt for cash recocilitaion- not directly with bank.</a:t>
        </a:r>
      </a:p>
    </p188:txBody>
  </p188:cm>
</p188:cmLst>
</file>

<file path=ppt/comments/modernComment_7FFFF530_7C348C2C.xml><?xml version="1.0" encoding="utf-8"?>
<p188:cmLst xmlns:a="http://schemas.openxmlformats.org/drawingml/2006/main" xmlns:r="http://schemas.openxmlformats.org/officeDocument/2006/relationships" xmlns:p188="http://schemas.microsoft.com/office/powerpoint/2018/8/main">
  <p188:cm id="{09B658C1-2609-434E-88F8-19ADE00A464B}" authorId="{EA2644FD-2BC8-0EE5-F190-E44B7B1C7B48}" status="resolved" created="2024-04-29T14:36:43.849" complete="100000">
    <pc:sldMkLst xmlns:pc="http://schemas.microsoft.com/office/powerpoint/2013/main/command">
      <pc:docMk/>
      <pc:sldMk cId="2083818540" sldId="2147480880"/>
    </pc:sldMkLst>
    <p188:txBody>
      <a:bodyPr/>
      <a:lstStyle/>
      <a:p>
        <a:r>
          <a:rPr lang="en-US"/>
          <a:t>●Bryan
○I’m OK with the roles that pertain to our area, though It looks like they split my team's roles into Payables and CM. For example, I have many duties that align with Cash Manager and Payables manager, though it could just be that we wear two hats in the new ERP. 
○Mary's role may even be 3 of these, because of her obligations to Revenue Accounting and Cash Accounting. 
●Michael
○Why is PeopleSoft Finance listed here
○Include Campus Solution
○Include JPMorgan Access
○What about the other bank systems- small- Webster Bank. 
○Does Sole Custody have a system?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07297E-5EAA-83CF-81BB-AD38629E077B}"/>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0AFE740B-E16C-78C8-2243-8355F55F052E}"/>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99DAEC22-7BB1-455A-A5FC-BBD5E886FF89}" type="datetimeFigureOut">
              <a:rPr lang="en-US" smtClean="0"/>
              <a:t>1/13/2025</a:t>
            </a:fld>
            <a:endParaRPr lang="en-US"/>
          </a:p>
        </p:txBody>
      </p:sp>
      <p:sp>
        <p:nvSpPr>
          <p:cNvPr id="4" name="Footer Placeholder 3">
            <a:extLst>
              <a:ext uri="{FF2B5EF4-FFF2-40B4-BE49-F238E27FC236}">
                <a16:creationId xmlns:a16="http://schemas.microsoft.com/office/drawing/2014/main" id="{EE631C88-D5D9-9EFA-DCC0-BC9239D59CD4}"/>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61CAE7-568A-074F-8C74-B0B125E3611E}"/>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447A543B-141B-44E0-B522-92ACC35A924A}" type="slidenum">
              <a:rPr lang="en-US" smtClean="0"/>
              <a:t>‹#›</a:t>
            </a:fld>
            <a:endParaRPr lang="en-US"/>
          </a:p>
        </p:txBody>
      </p:sp>
    </p:spTree>
    <p:extLst>
      <p:ext uri="{BB962C8B-B14F-4D97-AF65-F5344CB8AC3E}">
        <p14:creationId xmlns:p14="http://schemas.microsoft.com/office/powerpoint/2010/main" val="345286280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4T13:24:34.096"/>
    </inkml:context>
    <inkml:brush xml:id="br0">
      <inkml:brushProperty name="width" value="0.1" units="cm"/>
      <inkml:brushProperty name="height" value="0.1" units="cm"/>
    </inkml:brush>
  </inkml:definitions>
  <inkml:trace contextRef="#ctx0" brushRef="#br0">1305 4509 1023 0 0,'0'-3'5088'0'0,"0"-5"704"0"0,0 2-15232 0 0,0 3 9440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17513" y="701675"/>
            <a:ext cx="6243637"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860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rgbClr val="FF0000"/>
                </a:solidFill>
              </a:rPr>
              <a:t>SBF</a:t>
            </a:r>
          </a:p>
          <a:p>
            <a:pPr lvl="1"/>
            <a:r>
              <a:rPr lang="en-US">
                <a:solidFill>
                  <a:srgbClr val="FF0000"/>
                </a:solidFill>
              </a:rPr>
              <a:t>NOTE:  This role does not exist in SBF.  Assume SBU’s list is appropriate</a:t>
            </a:r>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10</a:t>
            </a:fld>
            <a:endParaRPr lang="en-US"/>
          </a:p>
        </p:txBody>
      </p:sp>
    </p:spTree>
    <p:extLst>
      <p:ext uri="{BB962C8B-B14F-4D97-AF65-F5344CB8AC3E}">
        <p14:creationId xmlns:p14="http://schemas.microsoft.com/office/powerpoint/2010/main" val="47281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rgbClr val="FF0000"/>
                </a:solidFill>
              </a:rPr>
              <a:t>SBF</a:t>
            </a:r>
          </a:p>
          <a:p>
            <a:pPr lvl="1"/>
            <a:r>
              <a:rPr lang="en-US">
                <a:solidFill>
                  <a:srgbClr val="FF0000"/>
                </a:solidFill>
              </a:rPr>
              <a:t>NOTE:  This role does not exist in SBF in this capacity.  Assume SBU’s list is appropriate.  This is the closest role to our currently very limited Fixed Asset activity- the personas always bucket the various job roles, so added the below (KF, 5/21/24)</a:t>
            </a:r>
          </a:p>
          <a:p>
            <a:pPr lvl="1"/>
            <a:r>
              <a:rPr lang="en-US"/>
              <a:t>“What do I Do”</a:t>
            </a:r>
          </a:p>
          <a:p>
            <a:pPr lvl="2"/>
            <a:r>
              <a:rPr lang="en-US"/>
              <a:t>Annually, capitalize SBF Assets and donate all non SBF assets to SBU</a:t>
            </a:r>
          </a:p>
          <a:p>
            <a:pPr lvl="1"/>
            <a:r>
              <a:rPr lang="en-US"/>
              <a:t>“People Interactions at Workplace”- Added</a:t>
            </a:r>
          </a:p>
          <a:p>
            <a:pPr lvl="2"/>
            <a:r>
              <a:rPr lang="en-US" sz="750">
                <a:latin typeface="Verdana" panose="020B0604030504040204" pitchFamily="34" charset="0"/>
                <a:ea typeface="Verdana" panose="020B0604030504040204" pitchFamily="34" charset="0"/>
              </a:rPr>
              <a:t>SBU Procurement for annual donation of fixed assets</a:t>
            </a:r>
          </a:p>
        </p:txBody>
      </p:sp>
      <p:sp>
        <p:nvSpPr>
          <p:cNvPr id="4" name="Slide Number Placeholder 3"/>
          <p:cNvSpPr>
            <a:spLocks noGrp="1"/>
          </p:cNvSpPr>
          <p:nvPr>
            <p:ph type="sldNum" sz="quarter" idx="5"/>
          </p:nvPr>
        </p:nvSpPr>
        <p:spPr/>
        <p:txBody>
          <a:bodyPr/>
          <a:lstStyle/>
          <a:p>
            <a:fld id="{FA5D1758-ED3D-4611-B861-63A1DF032208}" type="slidenum">
              <a:rPr lang="en-US" smtClean="0"/>
              <a:t>12</a:t>
            </a:fld>
            <a:endParaRPr lang="en-US"/>
          </a:p>
        </p:txBody>
      </p:sp>
    </p:spTree>
    <p:extLst>
      <p:ext uri="{BB962C8B-B14F-4D97-AF65-F5344CB8AC3E}">
        <p14:creationId xmlns:p14="http://schemas.microsoft.com/office/powerpoint/2010/main" val="236246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lvl="1"/>
            <a:r>
              <a:rPr lang="en-US"/>
              <a:t>Envisioning this more like the fixed asset manager who will work closely when needed with System Administrator.</a:t>
            </a:r>
          </a:p>
          <a:p>
            <a:pPr lvl="0"/>
            <a:endParaRPr lang="en-US">
              <a:solidFill>
                <a:srgbClr val="FF0000"/>
              </a:solidFill>
            </a:endParaRPr>
          </a:p>
          <a:p>
            <a:pPr lvl="0"/>
            <a:r>
              <a:rPr lang="en-US">
                <a:solidFill>
                  <a:srgbClr val="FF0000"/>
                </a:solidFill>
              </a:rPr>
              <a:t>SBF</a:t>
            </a:r>
          </a:p>
          <a:p>
            <a:pPr lvl="1"/>
            <a:r>
              <a:rPr lang="en-US">
                <a:solidFill>
                  <a:srgbClr val="FF0000"/>
                </a:solidFill>
              </a:rPr>
              <a:t>NOTE:  This role does not exist in SBF.  Assume SBU’s list is appropriate. </a:t>
            </a:r>
          </a:p>
          <a:p>
            <a:pPr lvl="1"/>
            <a:r>
              <a:rPr lang="en-US">
                <a:solidFill>
                  <a:srgbClr val="FF0000"/>
                </a:solidFill>
              </a:rPr>
              <a:t>“Pain Points &amp; Frustrations”-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a:cs typeface="Arial"/>
                <a:sym typeface="Arial"/>
              </a:rPr>
              <a:t>Reliance on another entity for Fixed Assets system administration</a:t>
            </a:r>
          </a:p>
          <a:p>
            <a:pPr lvl="1"/>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13</a:t>
            </a:fld>
            <a:endParaRPr lang="en-US"/>
          </a:p>
        </p:txBody>
      </p:sp>
    </p:spTree>
    <p:extLst>
      <p:ext uri="{BB962C8B-B14F-4D97-AF65-F5344CB8AC3E}">
        <p14:creationId xmlns:p14="http://schemas.microsoft.com/office/powerpoint/2010/main" val="51578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Guneeta</a:t>
            </a:r>
            <a:endParaRPr lang="en-US"/>
          </a:p>
          <a:p>
            <a:pPr lvl="1" algn="l"/>
            <a:r>
              <a:rPr lang="en-US" b="0" i="0" u="sng">
                <a:solidFill>
                  <a:srgbClr val="222222"/>
                </a:solidFill>
                <a:effectLst/>
                <a:highlight>
                  <a:srgbClr val="FFFFFF"/>
                </a:highlight>
                <a:latin typeface="Arial" panose="020B0604020202020204" pitchFamily="34" charset="0"/>
              </a:rPr>
              <a:t>Moments that matter</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Audit requests, management reporting requests, Campus Annual Report (CFRP) and SUNY's financial reports</a:t>
            </a:r>
          </a:p>
          <a:p>
            <a:pPr lvl="2" algn="l"/>
            <a:r>
              <a:rPr lang="en-US" b="0" i="0">
                <a:solidFill>
                  <a:srgbClr val="222222"/>
                </a:solidFill>
                <a:effectLst/>
                <a:highlight>
                  <a:srgbClr val="FFFFFF"/>
                </a:highlight>
                <a:latin typeface="Arial" panose="020B0604020202020204" pitchFamily="34" charset="0"/>
              </a:rPr>
              <a:t>Construction project close-out process upon completion (relates to maintaining accounts and customers in the Main Goals section above)</a:t>
            </a:r>
          </a:p>
          <a:p>
            <a:pPr lvl="1" algn="l"/>
            <a:r>
              <a:rPr lang="en-US" b="0" i="0" u="sng">
                <a:solidFill>
                  <a:srgbClr val="222222"/>
                </a:solidFill>
                <a:effectLst/>
                <a:highlight>
                  <a:srgbClr val="FFFFFF"/>
                </a:highlight>
                <a:latin typeface="Arial" panose="020B0604020202020204" pitchFamily="34" charset="0"/>
              </a:rPr>
              <a:t>Systems and Technology Interactions</a:t>
            </a:r>
          </a:p>
          <a:p>
            <a:pPr lvl="2" algn="l"/>
            <a:r>
              <a:rPr lang="en-US" b="0" i="0">
                <a:solidFill>
                  <a:srgbClr val="222222"/>
                </a:solidFill>
                <a:effectLst/>
                <a:highlight>
                  <a:srgbClr val="FFFFFF"/>
                </a:highlight>
                <a:latin typeface="Arial" panose="020B0604020202020204" pitchFamily="34" charset="0"/>
              </a:rPr>
              <a:t>Boundary systems - SUNY BI, SUNY FMS, SFS</a:t>
            </a:r>
          </a:p>
          <a:p>
            <a:pPr lvl="2" algn="l"/>
            <a:r>
              <a:rPr lang="en-US" b="0" i="0">
                <a:solidFill>
                  <a:srgbClr val="222222"/>
                </a:solidFill>
                <a:effectLst/>
                <a:highlight>
                  <a:srgbClr val="FFFFFF"/>
                </a:highlight>
                <a:latin typeface="Arial" panose="020B0604020202020204" pitchFamily="34" charset="0"/>
              </a:rPr>
              <a:t>Construction Facilities Systems (CPR, </a:t>
            </a:r>
            <a:r>
              <a:rPr lang="en-US" b="0" i="0" err="1">
                <a:solidFill>
                  <a:srgbClr val="222222"/>
                </a:solidFill>
                <a:effectLst/>
                <a:highlight>
                  <a:srgbClr val="FFFFFF"/>
                </a:highlight>
                <a:latin typeface="Arial" panose="020B0604020202020204" pitchFamily="34" charset="0"/>
              </a:rPr>
              <a:t>Infoview</a:t>
            </a:r>
            <a:r>
              <a:rPr lang="en-US" b="0" i="0">
                <a:solidFill>
                  <a:srgbClr val="222222"/>
                </a:solidFill>
                <a:effectLst/>
                <a:highlight>
                  <a:srgbClr val="FFFFFF"/>
                </a:highlight>
                <a:latin typeface="Arial" panose="020B0604020202020204" pitchFamily="34" charset="0"/>
              </a:rPr>
              <a:t>, HR SFE System)</a:t>
            </a:r>
          </a:p>
          <a:p>
            <a:pPr lvl="1" algn="l"/>
            <a:r>
              <a:rPr lang="en-US" b="0" i="0" u="sng">
                <a:solidFill>
                  <a:srgbClr val="222222"/>
                </a:solidFill>
                <a:effectLst/>
                <a:highlight>
                  <a:srgbClr val="FFFFFF"/>
                </a:highlight>
                <a:latin typeface="Arial" panose="020B0604020202020204" pitchFamily="34" charset="0"/>
              </a:rPr>
              <a:t>People interactions at workplace</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Department managers, Accounting leadership, SUNY Controller's office</a:t>
            </a:r>
          </a:p>
          <a:p>
            <a:pPr lvl="1" algn="l"/>
            <a:r>
              <a:rPr lang="en-US" b="0" i="0" u="sng">
                <a:solidFill>
                  <a:srgbClr val="222222"/>
                </a:solidFill>
                <a:effectLst/>
                <a:highlight>
                  <a:srgbClr val="FFFFFF"/>
                </a:highlight>
                <a:latin typeface="Arial" panose="020B0604020202020204" pitchFamily="34" charset="0"/>
              </a:rPr>
              <a:t>Needs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Run reports to track AR source and type - intercompany v external customers; Construction, Service center, revocable permits or interagency journal transactions</a:t>
            </a:r>
          </a:p>
          <a:p>
            <a:pPr lvl="2" algn="l"/>
            <a:r>
              <a:rPr lang="en-US" b="0" i="0">
                <a:solidFill>
                  <a:srgbClr val="222222"/>
                </a:solidFill>
                <a:effectLst/>
                <a:highlight>
                  <a:srgbClr val="FFFFFF"/>
                </a:highlight>
                <a:latin typeface="Arial" panose="020B0604020202020204" pitchFamily="34" charset="0"/>
              </a:rPr>
              <a:t>Send automated reminders to departments on service center rate renewals and run reports to manage rate due dates</a:t>
            </a:r>
          </a:p>
          <a:p>
            <a:endParaRPr lang="en-US"/>
          </a:p>
          <a:p>
            <a:r>
              <a:rPr lang="en-US"/>
              <a:t>Karen</a:t>
            </a:r>
          </a:p>
          <a:p>
            <a:pPr lvl="1"/>
            <a:r>
              <a:rPr lang="en-US"/>
              <a:t>The running of reports and ageing should be part of billing clerk to do. </a:t>
            </a:r>
          </a:p>
          <a:p>
            <a:pPr lvl="1"/>
            <a:r>
              <a:rPr lang="en-US"/>
              <a:t>The remaining to do functions  (review and close AR) can stay with AR Manager.</a:t>
            </a:r>
          </a:p>
          <a:p>
            <a:r>
              <a:rPr lang="en-US"/>
              <a:t>Michael</a:t>
            </a:r>
          </a:p>
          <a:p>
            <a:pPr lvl="1"/>
            <a:r>
              <a:rPr lang="en-US"/>
              <a:t>Do not believe Concourse should be a part of the AR Manager Persona.  Knowledge of Concourse would be through Cash Management. Any refunds would go through Cash </a:t>
            </a:r>
            <a:r>
              <a:rPr lang="en-US" err="1"/>
              <a:t>Mgmt</a:t>
            </a:r>
            <a:r>
              <a:rPr lang="en-US"/>
              <a:t> and not direct involvement with Concourse.</a:t>
            </a:r>
          </a:p>
          <a:p>
            <a:pPr lvl="1"/>
            <a:r>
              <a:rPr lang="en-US"/>
              <a:t>Coordination for bank should be direct through Cash Management / and Bank.  AR would work with Cash Management on getting access and report for their specific needs.  Would not have direct coordination.</a:t>
            </a:r>
          </a:p>
          <a:p>
            <a:pPr lvl="1"/>
            <a:r>
              <a:rPr lang="en-US"/>
              <a:t>Reconciliation also needed for AR/GL to Campus Solutions (potentially)</a:t>
            </a:r>
          </a:p>
          <a:p>
            <a:pPr lvl="1"/>
            <a:endParaRPr lang="en-US"/>
          </a:p>
          <a:p>
            <a:pPr lvl="0"/>
            <a:r>
              <a:rPr lang="en-US">
                <a:solidFill>
                  <a:srgbClr val="FF0000"/>
                </a:solidFill>
              </a:rPr>
              <a:t>SBF</a:t>
            </a:r>
          </a:p>
          <a:p>
            <a:pPr lvl="1"/>
            <a:r>
              <a:rPr lang="en-US">
                <a:solidFill>
                  <a:srgbClr val="FF0000"/>
                </a:solidFill>
              </a:rPr>
              <a:t>“What do I do”- Added </a:t>
            </a:r>
          </a:p>
          <a:p>
            <a:pPr lvl="2"/>
            <a:r>
              <a:rPr lang="en-US">
                <a:solidFill>
                  <a:srgbClr val="FF0000"/>
                </a:solidFill>
              </a:rPr>
              <a:t>Work with Advancement team to ensure gift agreements do not create complicated gift administration processes</a:t>
            </a:r>
          </a:p>
          <a:p>
            <a:pPr lvl="2"/>
            <a:r>
              <a:rPr lang="en-US">
                <a:solidFill>
                  <a:srgbClr val="FF0000"/>
                </a:solidFill>
              </a:rPr>
              <a:t>Manage Charitable Organization registry compliance and reporting</a:t>
            </a:r>
          </a:p>
          <a:p>
            <a:pPr lvl="2"/>
            <a:r>
              <a:rPr lang="en-US">
                <a:solidFill>
                  <a:srgbClr val="FF0000"/>
                </a:solidFill>
              </a:rPr>
              <a:t>Perform and review bank reconciliations</a:t>
            </a:r>
          </a:p>
          <a:p>
            <a:pPr lvl="1"/>
            <a:r>
              <a:rPr lang="en-US">
                <a:solidFill>
                  <a:srgbClr val="FF0000"/>
                </a:solidFill>
              </a:rPr>
              <a:t>“Main Goals &amp; Motivation Factors”- Added </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Properly applying cash receipts to correct fund and GL account</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Meet non statutory and compliance reporting obligations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Identify leadership skills in staff and develop them into next generation of SBF leaders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Maintain strong positive culture across team</a:t>
            </a:r>
          </a:p>
          <a:p>
            <a:pPr lvl="1"/>
            <a:r>
              <a:rPr lang="en-US">
                <a:solidFill>
                  <a:srgbClr val="FF0000"/>
                </a:solidFill>
              </a:rPr>
              <a:t>“Systems and Technology Interactions”- added</a:t>
            </a:r>
          </a:p>
          <a:p>
            <a:pPr lvl="2"/>
            <a:r>
              <a:rPr lang="en-US">
                <a:solidFill>
                  <a:srgbClr val="FF0000"/>
                </a:solidFill>
              </a:rPr>
              <a:t>ERAS, EDM system (currently On-Base), JPM Chase banking system</a:t>
            </a:r>
          </a:p>
          <a:p>
            <a:pPr lvl="2"/>
            <a:r>
              <a:rPr lang="en-US">
                <a:solidFill>
                  <a:srgbClr val="FF0000"/>
                </a:solidFill>
              </a:rPr>
              <a:t>Boundary System:  Raisers Edge (reporting on donor gifts)</a:t>
            </a:r>
          </a:p>
          <a:p>
            <a:pPr lvl="1"/>
            <a:r>
              <a:rPr lang="en-US">
                <a:solidFill>
                  <a:srgbClr val="FF0000"/>
                </a:solidFill>
              </a:rPr>
              <a:t>“People Interactions at Workplace”</a:t>
            </a:r>
          </a:p>
          <a:p>
            <a:pPr lvl="2"/>
            <a:r>
              <a:rPr lang="en-US">
                <a:solidFill>
                  <a:srgbClr val="FF0000"/>
                </a:solidFill>
              </a:rPr>
              <a:t>Receivables Clerk, Cash Accountant/Manager, SBF Team (Accounts Payable, Investment and Cash/Treasury Management), Advancement Team</a:t>
            </a:r>
          </a:p>
          <a:p>
            <a:pPr lvl="1"/>
            <a:r>
              <a:rPr lang="en-US">
                <a:solidFill>
                  <a:srgbClr val="FF0000"/>
                </a:solidFill>
              </a:rPr>
              <a:t>“Pain Points &amp; Frustrations”</a:t>
            </a:r>
          </a:p>
          <a:p>
            <a:pPr lvl="1" algn="l"/>
            <a:endParaRPr lang="en-US" b="0" i="0">
              <a:solidFill>
                <a:srgbClr val="222222"/>
              </a:solidFill>
              <a:effectLst/>
              <a:highlight>
                <a:srgbClr val="FFFFFF"/>
              </a:highlight>
              <a:latin typeface="Arial" panose="020B0604020202020204" pitchFamily="34" charset="0"/>
            </a:endParaRPr>
          </a:p>
          <a:p>
            <a:pPr lvl="1" algn="l"/>
            <a:endParaRPr lang="en-US" b="0" i="0">
              <a:solidFill>
                <a:srgbClr val="222222"/>
              </a:solidFill>
              <a:effectLst/>
              <a:highlight>
                <a:srgbClr val="FFFFFF"/>
              </a:highlight>
              <a:latin typeface="Arial" panose="020B0604020202020204" pitchFamily="34" charset="0"/>
            </a:endParaRPr>
          </a:p>
          <a:p>
            <a:pPr lvl="1" algn="l"/>
            <a:endParaRPr lang="en-US" b="0" i="0">
              <a:solidFill>
                <a:srgbClr val="222222"/>
              </a:solidFill>
              <a:effectLst/>
              <a:highlight>
                <a:srgbClr val="FFFFFF"/>
              </a:highlight>
              <a:latin typeface="Arial" panose="020B0604020202020204" pitchFamily="34" charset="0"/>
            </a:endParaRPr>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14</a:t>
            </a:fld>
            <a:endParaRPr lang="en-US"/>
          </a:p>
        </p:txBody>
      </p:sp>
    </p:spTree>
    <p:extLst>
      <p:ext uri="{BB962C8B-B14F-4D97-AF65-F5344CB8AC3E}">
        <p14:creationId xmlns:p14="http://schemas.microsoft.com/office/powerpoint/2010/main" val="392980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Guneeta</a:t>
            </a:r>
            <a:endParaRPr lang="en-US"/>
          </a:p>
          <a:p>
            <a:pPr lvl="1" algn="l"/>
            <a:r>
              <a:rPr lang="en-US" b="0" i="0" u="sng">
                <a:solidFill>
                  <a:srgbClr val="222222"/>
                </a:solidFill>
                <a:effectLst/>
                <a:highlight>
                  <a:srgbClr val="FFFFFF"/>
                </a:highlight>
                <a:latin typeface="Arial" panose="020B0604020202020204" pitchFamily="34" charset="0"/>
              </a:rPr>
              <a:t>Moments that matter</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Audit requests, management reporting requests, Campus Annual Report (CFRP) and SUNY's financial reports</a:t>
            </a:r>
          </a:p>
          <a:p>
            <a:pPr lvl="2" algn="l"/>
            <a:r>
              <a:rPr lang="en-US" b="0" i="0">
                <a:solidFill>
                  <a:srgbClr val="222222"/>
                </a:solidFill>
                <a:effectLst/>
                <a:highlight>
                  <a:srgbClr val="FFFFFF"/>
                </a:highlight>
                <a:latin typeface="Arial" panose="020B0604020202020204" pitchFamily="34" charset="0"/>
              </a:rPr>
              <a:t>Construction project close-out process upon completion (relates to maintaining accounts and customers in the Main Goals section above)</a:t>
            </a:r>
          </a:p>
          <a:p>
            <a:pPr lvl="1" algn="l"/>
            <a:r>
              <a:rPr lang="en-US" b="0" i="0" u="sng">
                <a:solidFill>
                  <a:srgbClr val="222222"/>
                </a:solidFill>
                <a:effectLst/>
                <a:highlight>
                  <a:srgbClr val="FFFFFF"/>
                </a:highlight>
                <a:latin typeface="Arial" panose="020B0604020202020204" pitchFamily="34" charset="0"/>
              </a:rPr>
              <a:t>Systems and Technology Interactions</a:t>
            </a:r>
          </a:p>
          <a:p>
            <a:pPr lvl="2" algn="l"/>
            <a:r>
              <a:rPr lang="en-US" b="0" i="0">
                <a:solidFill>
                  <a:srgbClr val="222222"/>
                </a:solidFill>
                <a:effectLst/>
                <a:highlight>
                  <a:srgbClr val="FFFFFF"/>
                </a:highlight>
                <a:latin typeface="Arial" panose="020B0604020202020204" pitchFamily="34" charset="0"/>
              </a:rPr>
              <a:t>Boundary systems - SUNY BI, SUNY FMS, SFS</a:t>
            </a:r>
          </a:p>
          <a:p>
            <a:pPr lvl="2" algn="l"/>
            <a:r>
              <a:rPr lang="en-US" b="0" i="0">
                <a:solidFill>
                  <a:srgbClr val="222222"/>
                </a:solidFill>
                <a:effectLst/>
                <a:highlight>
                  <a:srgbClr val="FFFFFF"/>
                </a:highlight>
                <a:latin typeface="Arial" panose="020B0604020202020204" pitchFamily="34" charset="0"/>
              </a:rPr>
              <a:t>Construction Facilities Systems (CPR, </a:t>
            </a:r>
            <a:r>
              <a:rPr lang="en-US" b="0" i="0" err="1">
                <a:solidFill>
                  <a:srgbClr val="222222"/>
                </a:solidFill>
                <a:effectLst/>
                <a:highlight>
                  <a:srgbClr val="FFFFFF"/>
                </a:highlight>
                <a:latin typeface="Arial" panose="020B0604020202020204" pitchFamily="34" charset="0"/>
              </a:rPr>
              <a:t>Infoview</a:t>
            </a:r>
            <a:r>
              <a:rPr lang="en-US" b="0" i="0">
                <a:solidFill>
                  <a:srgbClr val="222222"/>
                </a:solidFill>
                <a:effectLst/>
                <a:highlight>
                  <a:srgbClr val="FFFFFF"/>
                </a:highlight>
                <a:latin typeface="Arial" panose="020B0604020202020204" pitchFamily="34" charset="0"/>
              </a:rPr>
              <a:t>, HR SFE System)</a:t>
            </a:r>
          </a:p>
          <a:p>
            <a:pPr lvl="1" algn="l"/>
            <a:r>
              <a:rPr lang="en-US" b="0" i="0" u="sng">
                <a:solidFill>
                  <a:srgbClr val="222222"/>
                </a:solidFill>
                <a:effectLst/>
                <a:highlight>
                  <a:srgbClr val="FFFFFF"/>
                </a:highlight>
                <a:latin typeface="Arial" panose="020B0604020202020204" pitchFamily="34" charset="0"/>
              </a:rPr>
              <a:t>People interactions at workplace</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Department managers, Accounting leadership, SUNY Controller's office</a:t>
            </a:r>
          </a:p>
          <a:p>
            <a:pPr lvl="1" algn="l"/>
            <a:r>
              <a:rPr lang="en-US" b="0" i="0" u="sng">
                <a:solidFill>
                  <a:srgbClr val="222222"/>
                </a:solidFill>
                <a:effectLst/>
                <a:highlight>
                  <a:srgbClr val="FFFFFF"/>
                </a:highlight>
                <a:latin typeface="Arial" panose="020B0604020202020204" pitchFamily="34" charset="0"/>
              </a:rPr>
              <a:t>Needs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Run reports to track AR source and type - intercompany v external customers; Construction, Service center, revocable permits or interagency journal transactions</a:t>
            </a:r>
          </a:p>
          <a:p>
            <a:pPr lvl="2" algn="l"/>
            <a:r>
              <a:rPr lang="en-US" b="0" i="0">
                <a:solidFill>
                  <a:srgbClr val="222222"/>
                </a:solidFill>
                <a:effectLst/>
                <a:highlight>
                  <a:srgbClr val="FFFFFF"/>
                </a:highlight>
                <a:latin typeface="Arial" panose="020B0604020202020204" pitchFamily="34" charset="0"/>
              </a:rPr>
              <a:t>Send automated reminders to departments on service center rate renewals and run reports to manage rate due dates</a:t>
            </a:r>
          </a:p>
          <a:p>
            <a:endParaRPr lang="en-US"/>
          </a:p>
          <a:p>
            <a:r>
              <a:rPr lang="en-US"/>
              <a:t>Karen</a:t>
            </a:r>
          </a:p>
          <a:p>
            <a:pPr lvl="1"/>
            <a:r>
              <a:rPr lang="en-US"/>
              <a:t>The running of reports and ageing should be part of billing clerk to do. </a:t>
            </a:r>
          </a:p>
          <a:p>
            <a:pPr lvl="1"/>
            <a:r>
              <a:rPr lang="en-US"/>
              <a:t>The remaining to do functions  (review and close AR) can stay with AR Manager.</a:t>
            </a:r>
          </a:p>
          <a:p>
            <a:r>
              <a:rPr lang="en-US"/>
              <a:t>Michael</a:t>
            </a:r>
          </a:p>
          <a:p>
            <a:pPr lvl="1"/>
            <a:r>
              <a:rPr lang="en-US"/>
              <a:t>Do not believe Concourse should be a part of the AR Manager Persona.  Knowledge of Concourse would be through Cash Management. Any refunds would go through Cash </a:t>
            </a:r>
            <a:r>
              <a:rPr lang="en-US" err="1"/>
              <a:t>Mgmt</a:t>
            </a:r>
            <a:r>
              <a:rPr lang="en-US"/>
              <a:t> and not direct involvement with Concourse.</a:t>
            </a:r>
          </a:p>
          <a:p>
            <a:pPr lvl="1"/>
            <a:r>
              <a:rPr lang="en-US"/>
              <a:t>Coordination for bank should be direct through Cash Management / and Bank.  AR would work with Cash Management on getting access and report for their specific needs.  Would not have direct coordination.</a:t>
            </a:r>
          </a:p>
          <a:p>
            <a:pPr lvl="1"/>
            <a:r>
              <a:rPr lang="en-US"/>
              <a:t>Reconciliation also needed for AR/GL to Campus Solutions (potentially)</a:t>
            </a:r>
          </a:p>
          <a:p>
            <a:pPr lvl="1"/>
            <a:endParaRPr lang="en-US"/>
          </a:p>
          <a:p>
            <a:pPr lvl="0"/>
            <a:r>
              <a:rPr lang="en-US">
                <a:solidFill>
                  <a:srgbClr val="FF0000"/>
                </a:solidFill>
              </a:rPr>
              <a:t>SBF</a:t>
            </a:r>
          </a:p>
          <a:p>
            <a:pPr lvl="1"/>
            <a:r>
              <a:rPr lang="en-US">
                <a:solidFill>
                  <a:srgbClr val="FF0000"/>
                </a:solidFill>
              </a:rPr>
              <a:t>“What do I do”- Added </a:t>
            </a:r>
          </a:p>
          <a:p>
            <a:pPr lvl="2"/>
            <a:r>
              <a:rPr lang="en-US">
                <a:solidFill>
                  <a:srgbClr val="FF0000"/>
                </a:solidFill>
              </a:rPr>
              <a:t>Work with Advancement team to ensure gift agreements do not create complicated gift administration processes</a:t>
            </a:r>
          </a:p>
          <a:p>
            <a:pPr lvl="2"/>
            <a:r>
              <a:rPr lang="en-US">
                <a:solidFill>
                  <a:srgbClr val="FF0000"/>
                </a:solidFill>
              </a:rPr>
              <a:t>Manage Charitable Organization registry compliance and reporting</a:t>
            </a:r>
          </a:p>
          <a:p>
            <a:pPr lvl="2"/>
            <a:r>
              <a:rPr lang="en-US">
                <a:solidFill>
                  <a:srgbClr val="FF0000"/>
                </a:solidFill>
              </a:rPr>
              <a:t>Perform and review bank reconciliations</a:t>
            </a:r>
          </a:p>
          <a:p>
            <a:pPr lvl="1"/>
            <a:r>
              <a:rPr lang="en-US">
                <a:solidFill>
                  <a:srgbClr val="FF0000"/>
                </a:solidFill>
              </a:rPr>
              <a:t>“Main Goals &amp; Motivation Factors”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Properly applying cash receipts to correct fund and GL account</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Meet non statutory and compliance reporting obligations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Identify leadership skills in staff and develop them into next generation of SBF leaders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Maintain strong positive culture across team</a:t>
            </a:r>
          </a:p>
          <a:p>
            <a:pPr lvl="1"/>
            <a:r>
              <a:rPr lang="en-US">
                <a:solidFill>
                  <a:srgbClr val="FF0000"/>
                </a:solidFill>
              </a:rPr>
              <a:t>“Systems and Technology Interactions”</a:t>
            </a:r>
          </a:p>
          <a:p>
            <a:pPr lvl="2"/>
            <a:r>
              <a:rPr lang="en-US">
                <a:solidFill>
                  <a:srgbClr val="FF0000"/>
                </a:solidFill>
              </a:rPr>
              <a:t>ERAS, EDM system (currently On-Base), JPM Chase banking system</a:t>
            </a:r>
          </a:p>
          <a:p>
            <a:pPr lvl="2"/>
            <a:r>
              <a:rPr lang="en-US">
                <a:solidFill>
                  <a:srgbClr val="FF0000"/>
                </a:solidFill>
              </a:rPr>
              <a:t>Boundary System:  Raisers Edge (reporting on donor gifts)</a:t>
            </a:r>
          </a:p>
          <a:p>
            <a:pPr lvl="1"/>
            <a:r>
              <a:rPr lang="en-US">
                <a:solidFill>
                  <a:srgbClr val="FF0000"/>
                </a:solidFill>
              </a:rPr>
              <a:t>“People Interactions at Workplace”- added</a:t>
            </a:r>
          </a:p>
          <a:p>
            <a:pPr lvl="2"/>
            <a:r>
              <a:rPr lang="en-US">
                <a:solidFill>
                  <a:srgbClr val="FF0000"/>
                </a:solidFill>
              </a:rPr>
              <a:t>Receivables Clerk, Cash Accountant/Manager, SBF Team (Accounts Payable, Investment and Cash/Treasury Management), Advancement Team</a:t>
            </a:r>
          </a:p>
          <a:p>
            <a:pPr lvl="1"/>
            <a:r>
              <a:rPr lang="en-US">
                <a:solidFill>
                  <a:srgbClr val="FF0000"/>
                </a:solidFill>
              </a:rPr>
              <a:t>“Pain Points &amp; Frustrations”</a:t>
            </a:r>
          </a:p>
          <a:p>
            <a:pPr lvl="1" algn="l"/>
            <a:endParaRPr lang="en-US" b="0" i="0">
              <a:solidFill>
                <a:srgbClr val="222222"/>
              </a:solidFill>
              <a:effectLst/>
              <a:highlight>
                <a:srgbClr val="FFFFFF"/>
              </a:highlight>
              <a:latin typeface="Arial" panose="020B0604020202020204" pitchFamily="34" charset="0"/>
            </a:endParaRPr>
          </a:p>
          <a:p>
            <a:pPr lvl="1" algn="l"/>
            <a:endParaRPr lang="en-US" b="0" i="0">
              <a:solidFill>
                <a:srgbClr val="222222"/>
              </a:solidFill>
              <a:effectLst/>
              <a:highlight>
                <a:srgbClr val="FFFFFF"/>
              </a:highlight>
              <a:latin typeface="Arial" panose="020B0604020202020204" pitchFamily="34" charset="0"/>
            </a:endParaRPr>
          </a:p>
          <a:p>
            <a:pPr lvl="1" algn="l"/>
            <a:endParaRPr lang="en-US" b="0" i="0">
              <a:solidFill>
                <a:srgbClr val="222222"/>
              </a:solidFill>
              <a:effectLst/>
              <a:highlight>
                <a:srgbClr val="FFFFFF"/>
              </a:highlight>
              <a:latin typeface="Arial" panose="020B0604020202020204" pitchFamily="34" charset="0"/>
            </a:endParaRPr>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15</a:t>
            </a:fld>
            <a:endParaRPr lang="en-US"/>
          </a:p>
        </p:txBody>
      </p:sp>
    </p:spTree>
    <p:extLst>
      <p:ext uri="{BB962C8B-B14F-4D97-AF65-F5344CB8AC3E}">
        <p14:creationId xmlns:p14="http://schemas.microsoft.com/office/powerpoint/2010/main" val="324770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Guneeta</a:t>
            </a:r>
            <a:endParaRPr lang="en-US"/>
          </a:p>
          <a:p>
            <a:pPr lvl="1" algn="l"/>
            <a:r>
              <a:rPr lang="en-US" b="0" i="0" u="sng">
                <a:solidFill>
                  <a:srgbClr val="222222"/>
                </a:solidFill>
                <a:effectLst/>
                <a:highlight>
                  <a:srgbClr val="FFFFFF"/>
                </a:highlight>
                <a:latin typeface="Arial" panose="020B0604020202020204" pitchFamily="34" charset="0"/>
              </a:rPr>
              <a:t>Pain points</a:t>
            </a:r>
          </a:p>
          <a:p>
            <a:pPr lvl="2" algn="l"/>
            <a:r>
              <a:rPr lang="en-US" b="0" i="0">
                <a:solidFill>
                  <a:srgbClr val="222222"/>
                </a:solidFill>
                <a:effectLst/>
                <a:highlight>
                  <a:srgbClr val="FFFFFF"/>
                </a:highlight>
                <a:latin typeface="Arial" panose="020B0604020202020204" pitchFamily="34" charset="0"/>
              </a:rPr>
              <a:t>No control over timeline of receipts from other NYS agencies</a:t>
            </a:r>
          </a:p>
          <a:p>
            <a:pPr lvl="2" algn="l"/>
            <a:r>
              <a:rPr lang="en-US" b="0" i="0">
                <a:solidFill>
                  <a:srgbClr val="222222"/>
                </a:solidFill>
                <a:effectLst/>
                <a:highlight>
                  <a:srgbClr val="FFFFFF"/>
                </a:highlight>
                <a:latin typeface="Arial" panose="020B0604020202020204" pitchFamily="34" charset="0"/>
              </a:rPr>
              <a:t>Misapplied receipts </a:t>
            </a:r>
          </a:p>
          <a:p>
            <a:pPr lvl="1" algn="l"/>
            <a:r>
              <a:rPr lang="en-US" b="0" i="0" u="sng">
                <a:solidFill>
                  <a:srgbClr val="222222"/>
                </a:solidFill>
                <a:effectLst/>
                <a:highlight>
                  <a:srgbClr val="FFFFFF"/>
                </a:highlight>
                <a:latin typeface="Arial" panose="020B0604020202020204" pitchFamily="34" charset="0"/>
              </a:rPr>
              <a:t>Needs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Ability to send automated reminders for efficiency in the collection process (dunning letters)</a:t>
            </a:r>
          </a:p>
          <a:p>
            <a:r>
              <a:rPr lang="en-US"/>
              <a:t>Michael</a:t>
            </a:r>
          </a:p>
          <a:p>
            <a:pPr lvl="1" algn="l"/>
            <a:r>
              <a:rPr lang="en-US" b="0" i="0" u="sng">
                <a:solidFill>
                  <a:srgbClr val="222222"/>
                </a:solidFill>
                <a:effectLst/>
                <a:highlight>
                  <a:srgbClr val="FFFFFF"/>
                </a:highlight>
                <a:latin typeface="Arial" panose="020B0604020202020204" pitchFamily="34" charset="0"/>
              </a:rPr>
              <a:t>People Interaction at Workplace</a:t>
            </a:r>
          </a:p>
          <a:p>
            <a:pPr lvl="2" algn="l"/>
            <a:r>
              <a:rPr lang="en-US" b="0" i="0">
                <a:solidFill>
                  <a:srgbClr val="222222"/>
                </a:solidFill>
                <a:effectLst/>
                <a:highlight>
                  <a:srgbClr val="FFFFFF"/>
                </a:highlight>
                <a:latin typeface="Arial" panose="020B0604020202020204" pitchFamily="34" charset="0"/>
              </a:rPr>
              <a:t>Similar to previous slide, Rec. Clerk should coordinate with Cash </a:t>
            </a:r>
            <a:r>
              <a:rPr lang="en-US" b="0" i="0" err="1">
                <a:solidFill>
                  <a:srgbClr val="222222"/>
                </a:solidFill>
                <a:effectLst/>
                <a:highlight>
                  <a:srgbClr val="FFFFFF"/>
                </a:highlight>
                <a:latin typeface="Arial" panose="020B0604020202020204" pitchFamily="34" charset="0"/>
              </a:rPr>
              <a:t>Mgmt</a:t>
            </a:r>
            <a:r>
              <a:rPr lang="en-US" b="0" i="0">
                <a:solidFill>
                  <a:srgbClr val="222222"/>
                </a:solidFill>
                <a:effectLst/>
                <a:highlight>
                  <a:srgbClr val="FFFFFF"/>
                </a:highlight>
                <a:latin typeface="Arial" panose="020B0604020202020204" pitchFamily="34" charset="0"/>
              </a:rPr>
              <a:t> for cash </a:t>
            </a:r>
            <a:r>
              <a:rPr lang="en-US" b="0" i="0" err="1">
                <a:solidFill>
                  <a:srgbClr val="222222"/>
                </a:solidFill>
                <a:effectLst/>
                <a:highlight>
                  <a:srgbClr val="FFFFFF"/>
                </a:highlight>
                <a:latin typeface="Arial" panose="020B0604020202020204" pitchFamily="34" charset="0"/>
              </a:rPr>
              <a:t>recocilitaion</a:t>
            </a:r>
            <a:r>
              <a:rPr lang="en-US" b="0" i="0">
                <a:solidFill>
                  <a:srgbClr val="222222"/>
                </a:solidFill>
                <a:effectLst/>
                <a:highlight>
                  <a:srgbClr val="FFFFFF"/>
                </a:highlight>
                <a:latin typeface="Arial" panose="020B0604020202020204" pitchFamily="34" charset="0"/>
              </a:rPr>
              <a:t>- not directly with bank.</a:t>
            </a:r>
          </a:p>
          <a:p>
            <a:pPr lvl="0"/>
            <a:r>
              <a:rPr lang="en-US">
                <a:solidFill>
                  <a:srgbClr val="FF0000"/>
                </a:solidFill>
              </a:rPr>
              <a:t>SBF</a:t>
            </a:r>
          </a:p>
          <a:p>
            <a:pPr lvl="1"/>
            <a:r>
              <a:rPr lang="en-US">
                <a:solidFill>
                  <a:srgbClr val="FF0000"/>
                </a:solidFill>
              </a:rPr>
              <a:t>“What do I do”</a:t>
            </a:r>
          </a:p>
          <a:p>
            <a:pPr lvl="2"/>
            <a:r>
              <a:rPr lang="en-US">
                <a:solidFill>
                  <a:srgbClr val="FF0000"/>
                </a:solidFill>
              </a:rPr>
              <a:t>Process deposits for checks from donors- ADDED</a:t>
            </a:r>
          </a:p>
          <a:p>
            <a:pPr lvl="2"/>
            <a:r>
              <a:rPr lang="en-US">
                <a:solidFill>
                  <a:srgbClr val="FF0000"/>
                </a:solidFill>
              </a:rPr>
              <a:t>Record cash receipts in CRM, ensuring monies are applied to the appropriate Fund in Raisers Edge- </a:t>
            </a:r>
            <a:r>
              <a:rPr lang="en-US" b="1">
                <a:solidFill>
                  <a:srgbClr val="FF0000"/>
                </a:solidFill>
              </a:rPr>
              <a:t>Unrelated to Oracle/</a:t>
            </a:r>
            <a:r>
              <a:rPr lang="en-US" b="1" err="1">
                <a:solidFill>
                  <a:srgbClr val="FF0000"/>
                </a:solidFill>
              </a:rPr>
              <a:t>WolfieONE</a:t>
            </a:r>
            <a:endParaRPr lang="en-US" b="1">
              <a:solidFill>
                <a:srgbClr val="FF0000"/>
              </a:solidFill>
            </a:endParaRPr>
          </a:p>
          <a:p>
            <a:pPr lvl="2"/>
            <a:r>
              <a:rPr lang="en-US">
                <a:solidFill>
                  <a:srgbClr val="FF0000"/>
                </a:solidFill>
              </a:rPr>
              <a:t>Process and apply gifts in kind (stock gifts and other non-cash donations)- added</a:t>
            </a:r>
          </a:p>
          <a:p>
            <a:pPr lvl="2"/>
            <a:r>
              <a:rPr lang="en-US">
                <a:solidFill>
                  <a:srgbClr val="FF0000"/>
                </a:solidFill>
              </a:rPr>
              <a:t>Monitor incoming wires for donations- added</a:t>
            </a:r>
          </a:p>
          <a:p>
            <a:pPr lvl="2"/>
            <a:r>
              <a:rPr lang="en-US">
                <a:solidFill>
                  <a:srgbClr val="FF0000"/>
                </a:solidFill>
              </a:rPr>
              <a:t>Investigate and apply miscellaneous cash receipts to proper Department Account (Fund Source) and GL Account- added</a:t>
            </a:r>
          </a:p>
          <a:p>
            <a:pPr lvl="1"/>
            <a:r>
              <a:rPr lang="en-US">
                <a:solidFill>
                  <a:srgbClr val="FF0000"/>
                </a:solidFill>
              </a:rPr>
              <a:t>“Main Goals &amp; Motivation Factors”-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Properly applying cash receipts to correct fund and GL account</a:t>
            </a:r>
          </a:p>
          <a:p>
            <a:pPr lvl="1"/>
            <a:r>
              <a:rPr lang="en-US">
                <a:solidFill>
                  <a:srgbClr val="FF0000"/>
                </a:solidFill>
              </a:rPr>
              <a:t>“Systems and Technology Interactions”- added</a:t>
            </a:r>
          </a:p>
          <a:p>
            <a:pPr lvl="2"/>
            <a:r>
              <a:rPr lang="en-US">
                <a:solidFill>
                  <a:srgbClr val="FF0000"/>
                </a:solidFill>
              </a:rPr>
              <a:t>ERAS, EDM system (currently On-Base), JP Morgan Chase system</a:t>
            </a:r>
          </a:p>
          <a:p>
            <a:pPr lvl="2"/>
            <a:r>
              <a:rPr lang="en-US">
                <a:solidFill>
                  <a:srgbClr val="FF0000"/>
                </a:solidFill>
              </a:rPr>
              <a:t>Boundary System:  Raisers Edge (reporting on donor gifts)</a:t>
            </a:r>
          </a:p>
          <a:p>
            <a:pPr lvl="1"/>
            <a:r>
              <a:rPr lang="en-US">
                <a:solidFill>
                  <a:srgbClr val="FF0000"/>
                </a:solidFill>
              </a:rPr>
              <a:t>“People Interactions at Workplace”- added</a:t>
            </a:r>
          </a:p>
          <a:p>
            <a:pPr lvl="2"/>
            <a:r>
              <a:rPr lang="en-US">
                <a:solidFill>
                  <a:srgbClr val="FF0000"/>
                </a:solidFill>
              </a:rPr>
              <a:t>AR Manager, Cash Accountant/Manager, SBF Team (Investment manager Cash/Treasury Management Manager), Advancement Team</a:t>
            </a: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16</a:t>
            </a:fld>
            <a:endParaRPr lang="en-US"/>
          </a:p>
        </p:txBody>
      </p:sp>
    </p:spTree>
    <p:extLst>
      <p:ext uri="{BB962C8B-B14F-4D97-AF65-F5344CB8AC3E}">
        <p14:creationId xmlns:p14="http://schemas.microsoft.com/office/powerpoint/2010/main" val="222381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Guneeta</a:t>
            </a:r>
            <a:endParaRPr lang="en-US"/>
          </a:p>
          <a:p>
            <a:pPr lvl="1" algn="l"/>
            <a:r>
              <a:rPr lang="en-US" b="0" i="0" u="sng">
                <a:solidFill>
                  <a:srgbClr val="222222"/>
                </a:solidFill>
                <a:effectLst/>
                <a:highlight>
                  <a:srgbClr val="FFFFFF"/>
                </a:highlight>
                <a:latin typeface="Arial" panose="020B0604020202020204" pitchFamily="34" charset="0"/>
              </a:rPr>
              <a:t>Systems and Technology Interactions</a:t>
            </a:r>
          </a:p>
          <a:p>
            <a:pPr lvl="2" algn="l"/>
            <a:r>
              <a:rPr lang="en-US" b="0" i="0">
                <a:solidFill>
                  <a:srgbClr val="222222"/>
                </a:solidFill>
                <a:effectLst/>
                <a:highlight>
                  <a:srgbClr val="FFFFFF"/>
                </a:highlight>
                <a:latin typeface="Arial" panose="020B0604020202020204" pitchFamily="34" charset="0"/>
              </a:rPr>
              <a:t>Facilities Systems - CPR (uploading invoices), </a:t>
            </a:r>
            <a:r>
              <a:rPr lang="en-US" b="0" i="0" err="1">
                <a:solidFill>
                  <a:srgbClr val="222222"/>
                </a:solidFill>
                <a:effectLst/>
                <a:highlight>
                  <a:srgbClr val="FFFFFF"/>
                </a:highlight>
                <a:latin typeface="Arial" panose="020B0604020202020204" pitchFamily="34" charset="0"/>
              </a:rPr>
              <a:t>Infoview</a:t>
            </a:r>
            <a:endParaRPr lang="en-US" b="0" i="0">
              <a:solidFill>
                <a:srgbClr val="222222"/>
              </a:solidFill>
              <a:effectLst/>
              <a:highlight>
                <a:srgbClr val="FFFFFF"/>
              </a:highlight>
              <a:latin typeface="Arial" panose="020B0604020202020204" pitchFamily="34" charset="0"/>
            </a:endParaRPr>
          </a:p>
          <a:p>
            <a:pPr lvl="1" algn="l"/>
            <a:r>
              <a:rPr lang="en-US" b="0" i="0" u="sng">
                <a:solidFill>
                  <a:srgbClr val="222222"/>
                </a:solidFill>
                <a:effectLst/>
                <a:highlight>
                  <a:srgbClr val="FFFFFF"/>
                </a:highlight>
                <a:latin typeface="Arial" panose="020B0604020202020204" pitchFamily="34" charset="0"/>
              </a:rPr>
              <a:t>Pain points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Incorrect or outdated billing rates for Service Centers</a:t>
            </a:r>
          </a:p>
          <a:p>
            <a:pPr lvl="2" algn="l"/>
            <a:r>
              <a:rPr lang="en-US" b="0" i="0">
                <a:solidFill>
                  <a:srgbClr val="222222"/>
                </a:solidFill>
                <a:effectLst/>
                <a:highlight>
                  <a:srgbClr val="FFFFFF"/>
                </a:highlight>
                <a:latin typeface="Arial" panose="020B0604020202020204" pitchFamily="34" charset="0"/>
              </a:rPr>
              <a:t>Data mining for bulk uploads</a:t>
            </a:r>
          </a:p>
          <a:p>
            <a:pPr lvl="1" algn="l"/>
            <a:r>
              <a:rPr lang="en-US" b="0" i="0" u="sng">
                <a:solidFill>
                  <a:srgbClr val="222222"/>
                </a:solidFill>
                <a:effectLst/>
                <a:highlight>
                  <a:srgbClr val="FFFFFF"/>
                </a:highlight>
                <a:latin typeface="Arial" panose="020B0604020202020204" pitchFamily="34" charset="0"/>
              </a:rPr>
              <a:t>Expectations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Calculate and track profit (excess revenue) from external customers of service centers</a:t>
            </a:r>
          </a:p>
          <a:p>
            <a:pPr lvl="1" algn="l"/>
            <a:r>
              <a:rPr lang="en-US" b="0" i="0" u="sng">
                <a:solidFill>
                  <a:srgbClr val="222222"/>
                </a:solidFill>
                <a:effectLst/>
                <a:highlight>
                  <a:srgbClr val="FFFFFF"/>
                </a:highlight>
                <a:latin typeface="Arial" panose="020B0604020202020204" pitchFamily="34" charset="0"/>
              </a:rPr>
              <a:t>Needs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Updated records of service center rates</a:t>
            </a:r>
          </a:p>
          <a:p>
            <a:pPr lvl="2" algn="l"/>
            <a:r>
              <a:rPr lang="en-US" b="0" i="0">
                <a:solidFill>
                  <a:srgbClr val="222222"/>
                </a:solidFill>
                <a:effectLst/>
                <a:highlight>
                  <a:srgbClr val="FFFFFF"/>
                </a:highlight>
                <a:latin typeface="Arial" panose="020B0604020202020204" pitchFamily="34" charset="0"/>
              </a:rPr>
              <a:t>Run analytical reports by VP area, fund source, year, </a:t>
            </a:r>
            <a:r>
              <a:rPr lang="en-US" b="0" i="0" err="1">
                <a:solidFill>
                  <a:srgbClr val="222222"/>
                </a:solidFill>
                <a:effectLst/>
                <a:highlight>
                  <a:srgbClr val="FFFFFF"/>
                </a:highlight>
                <a:latin typeface="Arial" panose="020B0604020202020204" pitchFamily="34" charset="0"/>
              </a:rPr>
              <a:t>etc</a:t>
            </a:r>
            <a:r>
              <a:rPr lang="en-US" b="0" i="0">
                <a:solidFill>
                  <a:srgbClr val="222222"/>
                </a:solidFill>
                <a:effectLst/>
                <a:highlight>
                  <a:srgbClr val="FFFFFF"/>
                </a:highlight>
                <a:latin typeface="Arial" panose="020B0604020202020204" pitchFamily="34" charset="0"/>
              </a:rPr>
              <a:t> for Construction Billings and Service Centers</a:t>
            </a:r>
          </a:p>
          <a:p>
            <a:endParaRPr lang="en-US"/>
          </a:p>
          <a:p>
            <a:r>
              <a:rPr lang="en-US"/>
              <a:t>Karen</a:t>
            </a:r>
          </a:p>
          <a:p>
            <a:pPr lvl="1"/>
            <a:r>
              <a:rPr lang="en-US"/>
              <a:t>Mary has been doing both Billing Clerk and AR Manager Persona roles in QB. In addition to invoicing she runs </a:t>
            </a:r>
            <a:r>
              <a:rPr lang="en-US" err="1"/>
              <a:t>agings</a:t>
            </a:r>
            <a:r>
              <a:rPr lang="en-US"/>
              <a:t>, reports and distributes to department heads and customers for follow-up.  Cherry has been primary leader in overseeing Mary's area. </a:t>
            </a:r>
          </a:p>
          <a:p>
            <a:pPr lvl="1"/>
            <a:r>
              <a:rPr lang="en-US"/>
              <a:t>Is it best to transition the AR Manager role to Karen? </a:t>
            </a:r>
          </a:p>
          <a:p>
            <a:pPr lvl="1"/>
            <a:r>
              <a:rPr lang="en-US"/>
              <a:t>There is no' to do' in Billing clerk  for the review of revocable permit contracts received from AP office. That is the source for billing. </a:t>
            </a:r>
          </a:p>
          <a:p>
            <a:pPr lvl="1"/>
            <a:endParaRPr lang="en-US"/>
          </a:p>
          <a:p>
            <a:pPr lvl="0"/>
            <a:r>
              <a:rPr lang="en-US">
                <a:solidFill>
                  <a:srgbClr val="FF0000"/>
                </a:solidFill>
              </a:rPr>
              <a:t>SBF</a:t>
            </a:r>
          </a:p>
          <a:p>
            <a:pPr lvl="1"/>
            <a:r>
              <a:rPr lang="en-US">
                <a:solidFill>
                  <a:srgbClr val="FF0000"/>
                </a:solidFill>
              </a:rPr>
              <a:t>NOTE:  This role does not exist in SBF.  Assume SBU’s list is appropriate. </a:t>
            </a:r>
          </a:p>
          <a:p>
            <a:pPr lvl="1"/>
            <a:endParaRPr lang="en-US"/>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17</a:t>
            </a:fld>
            <a:endParaRPr lang="en-US"/>
          </a:p>
        </p:txBody>
      </p:sp>
    </p:spTree>
    <p:extLst>
      <p:ext uri="{BB962C8B-B14F-4D97-AF65-F5344CB8AC3E}">
        <p14:creationId xmlns:p14="http://schemas.microsoft.com/office/powerpoint/2010/main" val="333257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lvl="1"/>
            <a:r>
              <a:rPr lang="en-US"/>
              <a:t>Not sure why PeopleSoft Finance is included in Systems and Technology Interaction.  There will be interactions with Campus Solutions for Refunding.   --removed </a:t>
            </a:r>
          </a:p>
          <a:p>
            <a:pPr lvl="1"/>
            <a:r>
              <a:rPr lang="en-US"/>
              <a:t>Include JPMorgan Access for Systems – done </a:t>
            </a:r>
          </a:p>
          <a:p>
            <a:pPr lvl="0"/>
            <a:r>
              <a:rPr lang="en-US">
                <a:solidFill>
                  <a:srgbClr val="FF0000"/>
                </a:solidFill>
              </a:rPr>
              <a:t>SBF</a:t>
            </a:r>
          </a:p>
          <a:p>
            <a:pPr lvl="1"/>
            <a:r>
              <a:rPr lang="en-US">
                <a:solidFill>
                  <a:srgbClr val="FF0000"/>
                </a:solidFill>
              </a:rPr>
              <a:t>“What do I do”- added</a:t>
            </a:r>
          </a:p>
          <a:p>
            <a:pPr lvl="2"/>
            <a:r>
              <a:rPr lang="en-US">
                <a:solidFill>
                  <a:srgbClr val="FF0000"/>
                </a:solidFill>
              </a:rPr>
              <a:t>Reconcile 9 Bank Statements, including preparation of correct entries</a:t>
            </a:r>
          </a:p>
          <a:p>
            <a:pPr lvl="2"/>
            <a:r>
              <a:rPr lang="en-US">
                <a:solidFill>
                  <a:srgbClr val="FF0000"/>
                </a:solidFill>
              </a:rPr>
              <a:t>Prepare Cash Management Reports for Treasury Operations</a:t>
            </a:r>
          </a:p>
          <a:p>
            <a:pPr lvl="2"/>
            <a:r>
              <a:rPr lang="en-US">
                <a:solidFill>
                  <a:srgbClr val="FF0000"/>
                </a:solidFill>
              </a:rPr>
              <a:t>Prepare Inbound and Outbound Wire reporting for AP, AR &amp; Treasury Operations</a:t>
            </a:r>
          </a:p>
          <a:p>
            <a:pPr lvl="2"/>
            <a:r>
              <a:rPr lang="en-US">
                <a:solidFill>
                  <a:srgbClr val="FF0000"/>
                </a:solidFill>
              </a:rPr>
              <a:t>Positive Pay process with JP Morgan</a:t>
            </a:r>
          </a:p>
          <a:p>
            <a:pPr lvl="2"/>
            <a:r>
              <a:rPr lang="en-US">
                <a:solidFill>
                  <a:srgbClr val="FF0000"/>
                </a:solidFill>
              </a:rPr>
              <a:t>Check Clearing process between JPMorgan Access and PeopleSoft (ERP)</a:t>
            </a:r>
          </a:p>
          <a:p>
            <a:pPr lvl="1"/>
            <a:r>
              <a:rPr lang="en-US">
                <a:solidFill>
                  <a:srgbClr val="FF0000"/>
                </a:solidFill>
              </a:rPr>
              <a:t>“Main Goals &amp; Motivation Factors”-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Maximize yield on operating cash surplus</a:t>
            </a:r>
          </a:p>
          <a:p>
            <a:pPr lvl="1"/>
            <a:r>
              <a:rPr lang="en-US">
                <a:solidFill>
                  <a:srgbClr val="FF0000"/>
                </a:solidFill>
              </a:rPr>
              <a:t>“Systems and Technology Interactions”- added</a:t>
            </a:r>
          </a:p>
          <a:p>
            <a:pPr lvl="2"/>
            <a:r>
              <a:rPr lang="en-US">
                <a:solidFill>
                  <a:srgbClr val="FF0000"/>
                </a:solidFill>
              </a:rPr>
              <a:t>ERAS, EDM system (currently On-Base), JP Morgan Access system</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solidFill>
                  <a:srgbClr val="FF0000"/>
                </a:solidFill>
              </a:rPr>
              <a:t>Boundary System:  Raisers Edge (reporting on donor gifts)</a:t>
            </a:r>
          </a:p>
          <a:p>
            <a:pPr lvl="1"/>
            <a:r>
              <a:rPr lang="en-US">
                <a:solidFill>
                  <a:srgbClr val="FF0000"/>
                </a:solidFill>
              </a:rPr>
              <a:t>“People Interactions at Workplace”- added</a:t>
            </a:r>
          </a:p>
          <a:p>
            <a:pPr lvl="2"/>
            <a:r>
              <a:rPr lang="en-US">
                <a:solidFill>
                  <a:srgbClr val="FF0000"/>
                </a:solidFill>
              </a:rPr>
              <a:t>AR Manager, Cash Accountant/Manager, SBF Team (Investment manager Cash/Treasury Management Manager), Advancement Team</a:t>
            </a: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18</a:t>
            </a:fld>
            <a:endParaRPr lang="en-US"/>
          </a:p>
        </p:txBody>
      </p:sp>
    </p:spTree>
    <p:extLst>
      <p:ext uri="{BB962C8B-B14F-4D97-AF65-F5344CB8AC3E}">
        <p14:creationId xmlns:p14="http://schemas.microsoft.com/office/powerpoint/2010/main" val="273064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Bryan</a:t>
            </a:r>
          </a:p>
          <a:p>
            <a:pPr lvl="1" algn="l"/>
            <a:r>
              <a:rPr lang="en-US" b="0" i="0">
                <a:solidFill>
                  <a:srgbClr val="222222"/>
                </a:solidFill>
                <a:effectLst/>
                <a:highlight>
                  <a:srgbClr val="FFFFFF"/>
                </a:highlight>
                <a:latin typeface="Arial" panose="020B0604020202020204" pitchFamily="34" charset="0"/>
              </a:rPr>
              <a:t>I’m OK with the roles that pertain to our area, though It looks like they split my team's roles into Payables and CM. For example, I have many duties that align with Cash Manager and Payables manager, though it could just be that we wear two hats in the new ERP. </a:t>
            </a:r>
          </a:p>
          <a:p>
            <a:pPr lvl="1" algn="l"/>
            <a:r>
              <a:rPr lang="en-US" b="0" i="0">
                <a:solidFill>
                  <a:srgbClr val="222222"/>
                </a:solidFill>
                <a:effectLst/>
                <a:highlight>
                  <a:srgbClr val="FFFFFF"/>
                </a:highlight>
                <a:latin typeface="Arial" panose="020B0604020202020204" pitchFamily="34" charset="0"/>
              </a:rPr>
              <a:t>Mary's role may even be 3 of these, because of her obligations to Revenue Accounting and Cash Accounting. </a:t>
            </a:r>
          </a:p>
          <a:p>
            <a:r>
              <a:rPr lang="en-US"/>
              <a:t>Michael</a:t>
            </a:r>
          </a:p>
          <a:p>
            <a:pPr lvl="1" algn="l"/>
            <a:r>
              <a:rPr lang="en-US" b="0" i="0">
                <a:solidFill>
                  <a:srgbClr val="222222"/>
                </a:solidFill>
                <a:effectLst/>
                <a:highlight>
                  <a:srgbClr val="FFFFFF"/>
                </a:highlight>
                <a:latin typeface="Arial" panose="020B0604020202020204" pitchFamily="34" charset="0"/>
              </a:rPr>
              <a:t>Why is PeopleSoft Finance listed here - removed</a:t>
            </a:r>
          </a:p>
          <a:p>
            <a:pPr lvl="1" algn="l"/>
            <a:r>
              <a:rPr lang="en-US" b="0" i="0">
                <a:solidFill>
                  <a:srgbClr val="222222"/>
                </a:solidFill>
                <a:effectLst/>
                <a:highlight>
                  <a:srgbClr val="FFFFFF"/>
                </a:highlight>
                <a:latin typeface="Arial" panose="020B0604020202020204" pitchFamily="34" charset="0"/>
              </a:rPr>
              <a:t>Include Campus Solution - done</a:t>
            </a:r>
          </a:p>
          <a:p>
            <a:pPr lvl="1" algn="l"/>
            <a:r>
              <a:rPr lang="en-US" b="0" i="0">
                <a:solidFill>
                  <a:srgbClr val="222222"/>
                </a:solidFill>
                <a:effectLst/>
                <a:highlight>
                  <a:srgbClr val="FFFFFF"/>
                </a:highlight>
                <a:latin typeface="Arial" panose="020B0604020202020204" pitchFamily="34" charset="0"/>
              </a:rPr>
              <a:t>Include JPMorgan Access - done</a:t>
            </a:r>
          </a:p>
          <a:p>
            <a:pPr lvl="1" algn="l"/>
            <a:r>
              <a:rPr lang="en-US" b="0" i="0">
                <a:solidFill>
                  <a:srgbClr val="222222"/>
                </a:solidFill>
                <a:effectLst/>
                <a:highlight>
                  <a:srgbClr val="FFFFFF"/>
                </a:highlight>
                <a:latin typeface="Arial" panose="020B0604020202020204" pitchFamily="34" charset="0"/>
              </a:rPr>
              <a:t>What about the other bank systems- small- Webster Bank. – we can add this, please confirm</a:t>
            </a:r>
          </a:p>
          <a:p>
            <a:pPr lvl="1" algn="l"/>
            <a:r>
              <a:rPr lang="en-US" b="0" i="0">
                <a:solidFill>
                  <a:srgbClr val="222222"/>
                </a:solidFill>
                <a:effectLst/>
                <a:highlight>
                  <a:srgbClr val="FFFFFF"/>
                </a:highlight>
                <a:latin typeface="Arial" panose="020B0604020202020204" pitchFamily="34" charset="0"/>
              </a:rPr>
              <a:t>Does Sole Custody have a system? -- @Brian M, can you confirm for Sole Custody, I remember you did this recently. – done</a:t>
            </a:r>
          </a:p>
          <a:p>
            <a:pPr lvl="0"/>
            <a:r>
              <a:rPr lang="en-US">
                <a:solidFill>
                  <a:srgbClr val="FF0000"/>
                </a:solidFill>
              </a:rPr>
              <a:t>SBF</a:t>
            </a:r>
          </a:p>
          <a:p>
            <a:pPr lvl="1"/>
            <a:r>
              <a:rPr lang="en-US">
                <a:solidFill>
                  <a:srgbClr val="FF0000"/>
                </a:solidFill>
              </a:rPr>
              <a:t>“What do I do”- added</a:t>
            </a:r>
          </a:p>
          <a:p>
            <a:pPr lvl="2"/>
            <a:r>
              <a:rPr lang="en-US">
                <a:solidFill>
                  <a:srgbClr val="FF0000"/>
                </a:solidFill>
              </a:rPr>
              <a:t>Review Bank Account Reconciliations</a:t>
            </a:r>
          </a:p>
          <a:p>
            <a:pPr lvl="2"/>
            <a:r>
              <a:rPr lang="en-US">
                <a:solidFill>
                  <a:srgbClr val="FF0000"/>
                </a:solidFill>
              </a:rPr>
              <a:t>Manage Treasury Operations</a:t>
            </a:r>
          </a:p>
          <a:p>
            <a:pPr lvl="2"/>
            <a:r>
              <a:rPr lang="en-US">
                <a:solidFill>
                  <a:srgbClr val="FF0000"/>
                </a:solidFill>
              </a:rPr>
              <a:t>Prepare Reporting for Management/Investment Committee on Cash Position and Treasury Operations</a:t>
            </a:r>
          </a:p>
          <a:p>
            <a:pPr lvl="1"/>
            <a:r>
              <a:rPr lang="en-US">
                <a:solidFill>
                  <a:srgbClr val="FF0000"/>
                </a:solidFill>
              </a:rPr>
              <a:t>“Main Goals &amp; Motivation Factors”-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Maximize yield on operating cash surplus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Provide accurate reporting to Investment Committee</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Identify leadership skills in staff and develop them</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Maintain strong positive culture across team</a:t>
            </a:r>
          </a:p>
          <a:p>
            <a:pPr lvl="1"/>
            <a:r>
              <a:rPr lang="en-US">
                <a:solidFill>
                  <a:srgbClr val="FF0000"/>
                </a:solidFill>
              </a:rPr>
              <a:t>“Systems and Technology Interactions”- added</a:t>
            </a:r>
          </a:p>
          <a:p>
            <a:pPr lvl="2"/>
            <a:r>
              <a:rPr lang="en-US">
                <a:solidFill>
                  <a:srgbClr val="FF0000"/>
                </a:solidFill>
              </a:rPr>
              <a:t>ERAS, EDM system (currently On-Base), JP Morgan Access system, JP Morgan Private Bank System, Schwab</a:t>
            </a:r>
          </a:p>
          <a:p>
            <a:pPr lvl="2"/>
            <a:r>
              <a:rPr lang="en-US">
                <a:solidFill>
                  <a:srgbClr val="FF0000"/>
                </a:solidFill>
              </a:rPr>
              <a:t>Boundary System:  Raisers Edge (reporting on donor gifts)</a:t>
            </a:r>
          </a:p>
          <a:p>
            <a:pPr lvl="1"/>
            <a:r>
              <a:rPr lang="en-US">
                <a:solidFill>
                  <a:srgbClr val="FF0000"/>
                </a:solidFill>
              </a:rPr>
              <a:t>“People Interactions at Workplace”- added</a:t>
            </a:r>
          </a:p>
          <a:p>
            <a:pPr lvl="2"/>
            <a:r>
              <a:rPr lang="en-US">
                <a:solidFill>
                  <a:srgbClr val="FF0000"/>
                </a:solidFill>
              </a:rPr>
              <a:t>AR Manager, Cash Accountant/Manager, SBF Team (Investment manager Cash/Treasury Management Manager), Advancement Team</a:t>
            </a:r>
          </a:p>
          <a:p>
            <a:pPr lvl="1" algn="l"/>
            <a:endParaRPr lang="en-US" b="0" i="0">
              <a:solidFill>
                <a:srgbClr val="222222"/>
              </a:solidFill>
              <a:effectLst/>
              <a:highlight>
                <a:srgbClr val="FFFFFF"/>
              </a:highligh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19</a:t>
            </a:fld>
            <a:endParaRPr lang="en-US"/>
          </a:p>
        </p:txBody>
      </p:sp>
    </p:spTree>
    <p:extLst>
      <p:ext uri="{BB962C8B-B14F-4D97-AF65-F5344CB8AC3E}">
        <p14:creationId xmlns:p14="http://schemas.microsoft.com/office/powerpoint/2010/main" val="2200033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lvl="1"/>
            <a:r>
              <a:rPr lang="en-US"/>
              <a:t>Why is Jaggaer/ </a:t>
            </a:r>
            <a:r>
              <a:rPr lang="en-US" err="1"/>
              <a:t>Wolfmart</a:t>
            </a:r>
            <a:r>
              <a:rPr lang="en-US"/>
              <a:t> in there- this would not be involved in Cash Management in Accounting (assumption is these personas do not include SBF).  -- The persona’s are for meant to be for all entities</a:t>
            </a:r>
          </a:p>
          <a:p>
            <a:pPr lvl="1"/>
            <a:r>
              <a:rPr lang="en-US"/>
              <a:t>Include JPMorgan Access as a system -- done</a:t>
            </a:r>
          </a:p>
          <a:p>
            <a:pPr lvl="1"/>
            <a:r>
              <a:rPr lang="en-US"/>
              <a:t>Elaborate on student refunds records being duplicate- not sure I understand what this is referring to.  -- the duplicate party record that is created for a payment request if the detail fields in the import are different.</a:t>
            </a:r>
          </a:p>
          <a:p>
            <a:pPr lvl="0"/>
            <a:r>
              <a:rPr lang="en-US">
                <a:solidFill>
                  <a:srgbClr val="FF0000"/>
                </a:solidFill>
              </a:rPr>
              <a:t>SBF</a:t>
            </a:r>
          </a:p>
          <a:p>
            <a:pPr lvl="1"/>
            <a:r>
              <a:rPr lang="en-US">
                <a:solidFill>
                  <a:srgbClr val="FF0000"/>
                </a:solidFill>
              </a:rPr>
              <a:t>“What do I do” (added most, but </a:t>
            </a:r>
            <a:r>
              <a:rPr lang="en-US" b="1">
                <a:solidFill>
                  <a:srgbClr val="FF0000"/>
                </a:solidFill>
              </a:rPr>
              <a:t>not the first one, since Jaggaer invoices/procurement is out of scope for </a:t>
            </a:r>
            <a:r>
              <a:rPr lang="en-US" b="1" err="1">
                <a:solidFill>
                  <a:srgbClr val="FF0000"/>
                </a:solidFill>
              </a:rPr>
              <a:t>WolfieONE</a:t>
            </a:r>
            <a:r>
              <a:rPr lang="en-US">
                <a:solidFill>
                  <a:srgbClr val="FF0000"/>
                </a:solidFill>
              </a:rPr>
              <a:t>)</a:t>
            </a:r>
          </a:p>
          <a:p>
            <a:pPr lvl="2"/>
            <a:r>
              <a:rPr lang="en-US">
                <a:solidFill>
                  <a:srgbClr val="FF0000"/>
                </a:solidFill>
              </a:rPr>
              <a:t>Responsible for selecting and preparing payments for all Jaggaer and Concur approved invoices</a:t>
            </a:r>
          </a:p>
          <a:p>
            <a:pPr lvl="2"/>
            <a:r>
              <a:rPr lang="en-US">
                <a:solidFill>
                  <a:srgbClr val="FF0000"/>
                </a:solidFill>
              </a:rPr>
              <a:t>Responsible for voiding payments</a:t>
            </a:r>
          </a:p>
          <a:p>
            <a:pPr lvl="2"/>
            <a:r>
              <a:rPr lang="en-US">
                <a:solidFill>
                  <a:srgbClr val="FF0000"/>
                </a:solidFill>
              </a:rPr>
              <a:t>If not automatic from Jaggaer/Concur, Import Vendors to Payables Records in ERP</a:t>
            </a:r>
          </a:p>
          <a:p>
            <a:pPr lvl="2"/>
            <a:r>
              <a:rPr lang="en-US">
                <a:solidFill>
                  <a:srgbClr val="FF0000"/>
                </a:solidFill>
              </a:rPr>
              <a:t>Create credit memos</a:t>
            </a:r>
          </a:p>
          <a:p>
            <a:pPr lvl="2"/>
            <a:r>
              <a:rPr lang="en-US">
                <a:solidFill>
                  <a:srgbClr val="FF0000"/>
                </a:solidFill>
              </a:rPr>
              <a:t>Record manual payments (wires)</a:t>
            </a:r>
          </a:p>
          <a:p>
            <a:pPr lvl="2"/>
            <a:r>
              <a:rPr lang="en-US">
                <a:solidFill>
                  <a:srgbClr val="FF0000"/>
                </a:solidFill>
              </a:rPr>
              <a:t>Researching payment status for vendors/University Stakeholders</a:t>
            </a:r>
          </a:p>
          <a:p>
            <a:pPr lvl="1"/>
            <a:r>
              <a:rPr lang="en-US">
                <a:solidFill>
                  <a:srgbClr val="FF0000"/>
                </a:solidFill>
              </a:rPr>
              <a:t>“Main Goals &amp; Motivation Factors”- ADDED</a:t>
            </a:r>
          </a:p>
          <a:p>
            <a:pPr lvl="2"/>
            <a:r>
              <a:rPr lang="en-US">
                <a:solidFill>
                  <a:srgbClr val="FF0000"/>
                </a:solidFill>
              </a:rPr>
              <a:t>Paying as quickly and accurately as possible</a:t>
            </a:r>
          </a:p>
          <a:p>
            <a:pPr lvl="1"/>
            <a:r>
              <a:rPr lang="en-US">
                <a:solidFill>
                  <a:srgbClr val="FF0000"/>
                </a:solidFill>
              </a:rPr>
              <a:t>“Moments that Matter”- added</a:t>
            </a:r>
          </a:p>
          <a:p>
            <a:pPr lvl="2"/>
            <a:r>
              <a:rPr lang="en-US">
                <a:solidFill>
                  <a:srgbClr val="FF0000"/>
                </a:solidFill>
              </a:rPr>
              <a:t>Successful check run/transmission to Concourse</a:t>
            </a:r>
          </a:p>
          <a:p>
            <a:pPr lvl="2"/>
            <a:r>
              <a:rPr lang="en-US">
                <a:solidFill>
                  <a:srgbClr val="FF0000"/>
                </a:solidFill>
              </a:rPr>
              <a:t>Recording Manual Payments (Wires) before close</a:t>
            </a:r>
          </a:p>
          <a:p>
            <a:pPr lvl="2"/>
            <a:r>
              <a:rPr lang="en-US">
                <a:solidFill>
                  <a:srgbClr val="FF0000"/>
                </a:solidFill>
              </a:rPr>
              <a:t>Identifying check status in Oracle from AP Module</a:t>
            </a:r>
          </a:p>
          <a:p>
            <a:pPr lvl="1"/>
            <a:r>
              <a:rPr lang="en-US">
                <a:solidFill>
                  <a:srgbClr val="FF0000"/>
                </a:solidFill>
              </a:rPr>
              <a:t>“Systems and Technology Interactions”- added</a:t>
            </a:r>
          </a:p>
          <a:p>
            <a:pPr lvl="2"/>
            <a:r>
              <a:rPr lang="en-US">
                <a:solidFill>
                  <a:srgbClr val="FF0000"/>
                </a:solidFill>
              </a:rPr>
              <a:t>Concur</a:t>
            </a:r>
          </a:p>
          <a:p>
            <a:pPr lvl="2"/>
            <a:r>
              <a:rPr lang="en-US">
                <a:solidFill>
                  <a:srgbClr val="FF0000"/>
                </a:solidFill>
              </a:rPr>
              <a:t>ERAS (or its replacement)</a:t>
            </a:r>
          </a:p>
          <a:p>
            <a:pPr lvl="2"/>
            <a:r>
              <a:rPr lang="en-US">
                <a:solidFill>
                  <a:srgbClr val="FF0000"/>
                </a:solidFill>
              </a:rPr>
              <a:t>Document Repository (currently On Base)</a:t>
            </a:r>
          </a:p>
          <a:p>
            <a:pPr lvl="2"/>
            <a:r>
              <a:rPr lang="en-US">
                <a:solidFill>
                  <a:srgbClr val="FF0000"/>
                </a:solidFill>
              </a:rPr>
              <a:t>Team Dynamix (workflow tool, will not integrate with Oracle)</a:t>
            </a:r>
          </a:p>
          <a:p>
            <a:pPr lvl="1"/>
            <a:r>
              <a:rPr lang="en-US">
                <a:solidFill>
                  <a:srgbClr val="FF0000"/>
                </a:solidFill>
              </a:rPr>
              <a:t>“People Interactions at Workplace”- added </a:t>
            </a:r>
          </a:p>
          <a:p>
            <a:pPr lvl="2"/>
            <a:r>
              <a:rPr lang="en-US">
                <a:solidFill>
                  <a:srgbClr val="FF0000"/>
                </a:solidFill>
              </a:rPr>
              <a:t>Interact internally with AR, Cash Management Team, GL Accountants, Payables Manager, University Advancement</a:t>
            </a:r>
          </a:p>
          <a:p>
            <a:pPr lvl="2"/>
            <a:r>
              <a:rPr lang="en-US">
                <a:solidFill>
                  <a:srgbClr val="FF0000"/>
                </a:solidFill>
              </a:rPr>
              <a:t>SUNY HR, Bursar, Financial Aid</a:t>
            </a:r>
          </a:p>
          <a:p>
            <a:pPr lvl="2"/>
            <a:r>
              <a:rPr lang="en-US">
                <a:solidFill>
                  <a:srgbClr val="FF0000"/>
                </a:solidFill>
              </a:rPr>
              <a:t>Donors</a:t>
            </a:r>
          </a:p>
          <a:p>
            <a:pPr lvl="2"/>
            <a:r>
              <a:rPr lang="en-US">
                <a:solidFill>
                  <a:srgbClr val="FF0000"/>
                </a:solidFill>
              </a:rPr>
              <a:t>SUNY and SBF Employees</a:t>
            </a:r>
          </a:p>
          <a:p>
            <a:pPr lvl="2"/>
            <a:r>
              <a:rPr lang="en-US">
                <a:solidFill>
                  <a:srgbClr val="FF0000"/>
                </a:solidFill>
              </a:rPr>
              <a:t>University Accounting/Fin Sys</a:t>
            </a:r>
          </a:p>
          <a:p>
            <a:pPr lvl="2"/>
            <a:r>
              <a:rPr lang="en-US">
                <a:solidFill>
                  <a:srgbClr val="FF0000"/>
                </a:solidFill>
              </a:rPr>
              <a:t>SUNY Procurement</a:t>
            </a:r>
          </a:p>
          <a:p>
            <a:pPr lvl="2"/>
            <a:r>
              <a:rPr lang="en-US">
                <a:solidFill>
                  <a:srgbClr val="FF0000"/>
                </a:solidFill>
              </a:rPr>
              <a:t>RF Grants and Contracts</a:t>
            </a:r>
          </a:p>
          <a:p>
            <a:pPr lvl="2"/>
            <a:r>
              <a:rPr lang="en-US">
                <a:solidFill>
                  <a:srgbClr val="FF0000"/>
                </a:solidFill>
              </a:rPr>
              <a:t>Centers (Simons, Staller, Laufer)</a:t>
            </a:r>
          </a:p>
          <a:p>
            <a:pPr lvl="2"/>
            <a:r>
              <a:rPr lang="en-US">
                <a:solidFill>
                  <a:srgbClr val="FF0000"/>
                </a:solidFill>
              </a:rPr>
              <a:t>LIVSH</a:t>
            </a:r>
          </a:p>
          <a:p>
            <a:pPr lvl="2"/>
            <a:r>
              <a:rPr lang="en-US">
                <a:solidFill>
                  <a:srgbClr val="FF0000"/>
                </a:solidFill>
              </a:rPr>
              <a:t>PK House</a:t>
            </a:r>
          </a:p>
          <a:p>
            <a:pPr lvl="2"/>
            <a:r>
              <a:rPr lang="en-US">
                <a:solidFill>
                  <a:srgbClr val="FF0000"/>
                </a:solidFill>
              </a:rPr>
              <a:t>Southampton Hospital</a:t>
            </a:r>
          </a:p>
          <a:p>
            <a:pPr lvl="1"/>
            <a:r>
              <a:rPr lang="en-US">
                <a:solidFill>
                  <a:srgbClr val="FF0000"/>
                </a:solidFill>
              </a:rPr>
              <a:t>“Pain Points &amp; Frustrations”- added</a:t>
            </a:r>
          </a:p>
          <a:p>
            <a:pPr lvl="2"/>
            <a:r>
              <a:rPr lang="en-US">
                <a:solidFill>
                  <a:srgbClr val="FF0000"/>
                </a:solidFill>
              </a:rPr>
              <a:t>Preparing and approving payments for already approved invoices should contain very few steps</a:t>
            </a:r>
          </a:p>
          <a:p>
            <a:pPr lvl="2"/>
            <a:r>
              <a:rPr lang="en-US">
                <a:solidFill>
                  <a:srgbClr val="FF0000"/>
                </a:solidFill>
              </a:rPr>
              <a:t>Approved payments coming in from Jaggaer need to have funds encumbered so no budget override</a:t>
            </a:r>
          </a:p>
          <a:p>
            <a:pPr lvl="2"/>
            <a:r>
              <a:rPr lang="en-US">
                <a:solidFill>
                  <a:srgbClr val="FF0000"/>
                </a:solidFill>
              </a:rPr>
              <a:t>Can’t sweep unprocessed payments to next month very easily</a:t>
            </a:r>
          </a:p>
          <a:p>
            <a:pPr lvl="1"/>
            <a:r>
              <a:rPr lang="en-US">
                <a:solidFill>
                  <a:srgbClr val="FF0000"/>
                </a:solidFill>
              </a:rPr>
              <a:t>“Expectations &amp; Unique Needs”- added</a:t>
            </a:r>
          </a:p>
          <a:p>
            <a:pPr lvl="2"/>
            <a:r>
              <a:rPr lang="en-US">
                <a:solidFill>
                  <a:srgbClr val="FF0000"/>
                </a:solidFill>
              </a:rPr>
              <a:t>Needs</a:t>
            </a:r>
          </a:p>
          <a:p>
            <a:pPr lvl="3"/>
            <a:r>
              <a:rPr lang="en-US">
                <a:solidFill>
                  <a:srgbClr val="FF0000"/>
                </a:solidFill>
              </a:rPr>
              <a:t>Ability to see payment/check status in AP Module</a:t>
            </a:r>
          </a:p>
          <a:p>
            <a:pPr lvl="3"/>
            <a:r>
              <a:rPr lang="en-US">
                <a:solidFill>
                  <a:srgbClr val="FF0000"/>
                </a:solidFill>
              </a:rPr>
              <a:t>Being able to hold payments</a:t>
            </a:r>
          </a:p>
          <a:p>
            <a:pPr lvl="3"/>
            <a:r>
              <a:rPr lang="en-US">
                <a:solidFill>
                  <a:srgbClr val="FF0000"/>
                </a:solidFill>
              </a:rPr>
              <a:t>Duplicate Vendor/Invoice checks</a:t>
            </a:r>
          </a:p>
          <a:p>
            <a:pPr lvl="3"/>
            <a:r>
              <a:rPr lang="en-US" err="1">
                <a:solidFill>
                  <a:srgbClr val="FF0000"/>
                </a:solidFill>
              </a:rPr>
              <a:t>Speedchart</a:t>
            </a:r>
            <a:r>
              <a:rPr lang="en-US">
                <a:solidFill>
                  <a:srgbClr val="FF0000"/>
                </a:solidFill>
              </a:rPr>
              <a:t> Functionality and Control of </a:t>
            </a:r>
            <a:r>
              <a:rPr lang="en-US" err="1">
                <a:solidFill>
                  <a:srgbClr val="FF0000"/>
                </a:solidFill>
              </a:rPr>
              <a:t>Speedchart</a:t>
            </a:r>
            <a:r>
              <a:rPr lang="en-US">
                <a:solidFill>
                  <a:srgbClr val="FF0000"/>
                </a:solidFill>
              </a:rPr>
              <a:t> Functionality at SBF</a:t>
            </a:r>
          </a:p>
          <a:p>
            <a:pPr lvl="1" algn="l"/>
            <a:endParaRPr lang="en-US" b="0" i="0">
              <a:solidFill>
                <a:srgbClr val="222222"/>
              </a:solidFill>
              <a:effectLst/>
              <a:highlight>
                <a:srgbClr val="FFFFFF"/>
              </a:highlight>
              <a:latin typeface="Arial" panose="020B0604020202020204" pitchFamily="34" charset="0"/>
            </a:endParaRPr>
          </a:p>
          <a:p>
            <a:pPr lvl="1"/>
            <a:endParaRPr lang="en-US">
              <a:solidFill>
                <a:srgbClr val="FF0000"/>
              </a:solidFill>
            </a:endParaRPr>
          </a:p>
          <a:p>
            <a:pPr lvl="1" algn="l"/>
            <a:endParaRPr lang="en-US" b="0" i="0">
              <a:solidFill>
                <a:srgbClr val="222222"/>
              </a:solidFill>
              <a:effectLst/>
              <a:highlight>
                <a:srgbClr val="FFFFFF"/>
              </a:highligh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20</a:t>
            </a:fld>
            <a:endParaRPr lang="en-US"/>
          </a:p>
        </p:txBody>
      </p:sp>
    </p:spTree>
    <p:extLst>
      <p:ext uri="{BB962C8B-B14F-4D97-AF65-F5344CB8AC3E}">
        <p14:creationId xmlns:p14="http://schemas.microsoft.com/office/powerpoint/2010/main" val="184806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412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lvl="1"/>
            <a:r>
              <a:rPr lang="en-US"/>
              <a:t>Jaggaer and </a:t>
            </a:r>
            <a:r>
              <a:rPr lang="en-US" err="1"/>
              <a:t>Wolfmart</a:t>
            </a:r>
            <a:r>
              <a:rPr lang="en-US"/>
              <a:t> are not involved in payable in Accounting.  -- the personas are for all entities. </a:t>
            </a:r>
          </a:p>
          <a:p>
            <a:pPr lvl="1"/>
            <a:r>
              <a:rPr lang="en-US"/>
              <a:t>Include JPMorgan Access in Systems - done</a:t>
            </a:r>
          </a:p>
          <a:p>
            <a:pPr lvl="1"/>
            <a:r>
              <a:rPr lang="en-US"/>
              <a:t>Should Paint Points include both inbound and outbound integration with CS- check refunds and status will need to be sent back to CS. – yes, added</a:t>
            </a:r>
          </a:p>
          <a:p>
            <a:pPr lvl="0"/>
            <a:r>
              <a:rPr lang="en-US">
                <a:solidFill>
                  <a:srgbClr val="FF0000"/>
                </a:solidFill>
              </a:rPr>
              <a:t>SBF</a:t>
            </a:r>
          </a:p>
          <a:p>
            <a:pPr lvl="1"/>
            <a:r>
              <a:rPr lang="en-US">
                <a:solidFill>
                  <a:srgbClr val="FF0000"/>
                </a:solidFill>
              </a:rPr>
              <a:t>“What do I do”- ADDED expect for the third point, as Jaggaer payments are out of scope</a:t>
            </a:r>
          </a:p>
          <a:p>
            <a:pPr lvl="2"/>
            <a:r>
              <a:rPr lang="en-US">
                <a:solidFill>
                  <a:srgbClr val="FF0000"/>
                </a:solidFill>
              </a:rPr>
              <a:t>Responsible for approving payments, voids, credit memos, manual payments, etc.</a:t>
            </a:r>
          </a:p>
          <a:p>
            <a:pPr lvl="2"/>
            <a:r>
              <a:rPr lang="en-US">
                <a:solidFill>
                  <a:srgbClr val="FF0000"/>
                </a:solidFill>
              </a:rPr>
              <a:t>Create invoices in Oracle, if needed</a:t>
            </a:r>
          </a:p>
          <a:p>
            <a:pPr lvl="2"/>
            <a:r>
              <a:rPr lang="en-US">
                <a:solidFill>
                  <a:srgbClr val="FF0000"/>
                </a:solidFill>
              </a:rPr>
              <a:t>Edit invoices from Jaggaer/Concur, if needed- Not relevant to </a:t>
            </a:r>
            <a:r>
              <a:rPr lang="en-US" err="1">
                <a:solidFill>
                  <a:srgbClr val="FF0000"/>
                </a:solidFill>
              </a:rPr>
              <a:t>WolfieONE</a:t>
            </a:r>
            <a:endParaRPr lang="en-US">
              <a:solidFill>
                <a:srgbClr val="FF0000"/>
              </a:solidFill>
            </a:endParaRPr>
          </a:p>
          <a:p>
            <a:pPr lvl="2"/>
            <a:r>
              <a:rPr lang="en-US">
                <a:solidFill>
                  <a:srgbClr val="FF0000"/>
                </a:solidFill>
              </a:rPr>
              <a:t>Reconcile Subledger (AP Aging) to GL</a:t>
            </a:r>
          </a:p>
          <a:p>
            <a:pPr lvl="2"/>
            <a:r>
              <a:rPr lang="en-US">
                <a:solidFill>
                  <a:srgbClr val="FF0000"/>
                </a:solidFill>
              </a:rPr>
              <a:t>Review outstanding checks/unposted vouchers</a:t>
            </a:r>
          </a:p>
          <a:p>
            <a:pPr lvl="2"/>
            <a:r>
              <a:rPr lang="en-US">
                <a:solidFill>
                  <a:srgbClr val="FF0000"/>
                </a:solidFill>
              </a:rPr>
              <a:t>Review 1099/1042 Information</a:t>
            </a:r>
          </a:p>
          <a:p>
            <a:pPr lvl="2"/>
            <a:r>
              <a:rPr lang="en-US">
                <a:solidFill>
                  <a:srgbClr val="FF0000"/>
                </a:solidFill>
              </a:rPr>
              <a:t>Supplier Reconciliation/Management</a:t>
            </a:r>
          </a:p>
          <a:p>
            <a:pPr lvl="1"/>
            <a:r>
              <a:rPr lang="en-US">
                <a:solidFill>
                  <a:srgbClr val="FF0000"/>
                </a:solidFill>
              </a:rPr>
              <a:t>“Main Goals &amp; Motivation Factors”</a:t>
            </a:r>
          </a:p>
          <a:p>
            <a:pPr lvl="1"/>
            <a:r>
              <a:rPr lang="en-US">
                <a:solidFill>
                  <a:srgbClr val="FF0000"/>
                </a:solidFill>
              </a:rPr>
              <a:t>“Moments that Matter”- added </a:t>
            </a:r>
          </a:p>
          <a:p>
            <a:pPr lvl="2"/>
            <a:r>
              <a:rPr lang="en-US">
                <a:solidFill>
                  <a:srgbClr val="FF0000"/>
                </a:solidFill>
              </a:rPr>
              <a:t>Improving KPI’s (number of payments processed, receipt to pay timeframe, etc.)</a:t>
            </a:r>
          </a:p>
          <a:p>
            <a:pPr lvl="1"/>
            <a:r>
              <a:rPr lang="en-US">
                <a:solidFill>
                  <a:srgbClr val="FF0000"/>
                </a:solidFill>
              </a:rPr>
              <a:t>“Systems and Technology Interactions”- added</a:t>
            </a:r>
          </a:p>
          <a:p>
            <a:pPr lvl="2"/>
            <a:r>
              <a:rPr lang="en-US">
                <a:solidFill>
                  <a:srgbClr val="FF0000"/>
                </a:solidFill>
              </a:rPr>
              <a:t>Concur</a:t>
            </a:r>
          </a:p>
          <a:p>
            <a:pPr lvl="2"/>
            <a:r>
              <a:rPr lang="en-US">
                <a:solidFill>
                  <a:srgbClr val="FF0000"/>
                </a:solidFill>
              </a:rPr>
              <a:t>ERAS (or its replacement)</a:t>
            </a:r>
          </a:p>
          <a:p>
            <a:pPr lvl="2"/>
            <a:r>
              <a:rPr lang="en-US">
                <a:solidFill>
                  <a:srgbClr val="FF0000"/>
                </a:solidFill>
              </a:rPr>
              <a:t>Document Repository (currently On Base)</a:t>
            </a:r>
          </a:p>
          <a:p>
            <a:pPr lvl="2"/>
            <a:r>
              <a:rPr lang="en-US">
                <a:solidFill>
                  <a:srgbClr val="FF0000"/>
                </a:solidFill>
              </a:rPr>
              <a:t>Team Dynamix (workflow tool, will not integrate with Oracle)</a:t>
            </a:r>
          </a:p>
          <a:p>
            <a:pPr lvl="1"/>
            <a:r>
              <a:rPr lang="en-US">
                <a:solidFill>
                  <a:srgbClr val="FF0000"/>
                </a:solidFill>
              </a:rPr>
              <a:t>“People Interactions at Workplace”- added </a:t>
            </a:r>
          </a:p>
          <a:p>
            <a:pPr lvl="2"/>
            <a:r>
              <a:rPr lang="en-US">
                <a:solidFill>
                  <a:srgbClr val="FF0000"/>
                </a:solidFill>
              </a:rPr>
              <a:t>Interact internally with AR, Cash Management Team, GL Accountants, Payables Manager, University Advancement</a:t>
            </a:r>
          </a:p>
          <a:p>
            <a:pPr lvl="2"/>
            <a:r>
              <a:rPr lang="en-US">
                <a:solidFill>
                  <a:srgbClr val="FF0000"/>
                </a:solidFill>
              </a:rPr>
              <a:t>SUNY HR, Bursar, Financial Aid</a:t>
            </a:r>
          </a:p>
          <a:p>
            <a:pPr lvl="2"/>
            <a:r>
              <a:rPr lang="en-US">
                <a:solidFill>
                  <a:srgbClr val="FF0000"/>
                </a:solidFill>
              </a:rPr>
              <a:t>Donors</a:t>
            </a:r>
          </a:p>
          <a:p>
            <a:pPr lvl="2"/>
            <a:r>
              <a:rPr lang="en-US">
                <a:solidFill>
                  <a:srgbClr val="FF0000"/>
                </a:solidFill>
              </a:rPr>
              <a:t>SUNY and SBF Employees</a:t>
            </a:r>
          </a:p>
          <a:p>
            <a:pPr lvl="2"/>
            <a:r>
              <a:rPr lang="en-US">
                <a:solidFill>
                  <a:srgbClr val="FF0000"/>
                </a:solidFill>
              </a:rPr>
              <a:t>University Accounting/Fin Sys</a:t>
            </a:r>
          </a:p>
          <a:p>
            <a:pPr lvl="2"/>
            <a:r>
              <a:rPr lang="en-US">
                <a:solidFill>
                  <a:srgbClr val="FF0000"/>
                </a:solidFill>
              </a:rPr>
              <a:t>SUNY Procurement</a:t>
            </a:r>
          </a:p>
          <a:p>
            <a:pPr lvl="2"/>
            <a:r>
              <a:rPr lang="en-US">
                <a:solidFill>
                  <a:srgbClr val="FF0000"/>
                </a:solidFill>
              </a:rPr>
              <a:t>RF Grants and Contracts</a:t>
            </a:r>
          </a:p>
          <a:p>
            <a:pPr lvl="2"/>
            <a:r>
              <a:rPr lang="en-US">
                <a:solidFill>
                  <a:srgbClr val="FF0000"/>
                </a:solidFill>
              </a:rPr>
              <a:t>Centers (Simons, Staller, Laufer)</a:t>
            </a:r>
          </a:p>
          <a:p>
            <a:pPr lvl="2"/>
            <a:r>
              <a:rPr lang="en-US">
                <a:solidFill>
                  <a:srgbClr val="FF0000"/>
                </a:solidFill>
              </a:rPr>
              <a:t>LIVSH</a:t>
            </a:r>
          </a:p>
          <a:p>
            <a:pPr lvl="2"/>
            <a:r>
              <a:rPr lang="en-US">
                <a:solidFill>
                  <a:srgbClr val="FF0000"/>
                </a:solidFill>
              </a:rPr>
              <a:t>PK House</a:t>
            </a:r>
          </a:p>
          <a:p>
            <a:pPr lvl="2"/>
            <a:r>
              <a:rPr lang="en-US">
                <a:solidFill>
                  <a:srgbClr val="FF0000"/>
                </a:solidFill>
              </a:rPr>
              <a:t>Southampton Hospital</a:t>
            </a:r>
          </a:p>
          <a:p>
            <a:pPr lvl="1"/>
            <a:r>
              <a:rPr lang="en-US">
                <a:solidFill>
                  <a:srgbClr val="FF0000"/>
                </a:solidFill>
              </a:rPr>
              <a:t>“Pain Points &amp; Frustrations”- added</a:t>
            </a:r>
          </a:p>
          <a:p>
            <a:pPr lvl="2"/>
            <a:r>
              <a:rPr lang="en-US">
                <a:solidFill>
                  <a:srgbClr val="FF0000"/>
                </a:solidFill>
              </a:rPr>
              <a:t>Inbound integration with Jaggaer</a:t>
            </a:r>
          </a:p>
          <a:p>
            <a:pPr lvl="2"/>
            <a:r>
              <a:rPr lang="en-US">
                <a:solidFill>
                  <a:srgbClr val="FF0000"/>
                </a:solidFill>
              </a:rPr>
              <a:t>Outbound integration with</a:t>
            </a:r>
          </a:p>
          <a:p>
            <a:pPr lvl="2"/>
            <a:r>
              <a:rPr lang="en-US">
                <a:solidFill>
                  <a:srgbClr val="FF0000"/>
                </a:solidFill>
              </a:rPr>
              <a:t>Inbound integration with Concur</a:t>
            </a:r>
          </a:p>
          <a:p>
            <a:pPr lvl="1"/>
            <a:r>
              <a:rPr lang="en-US">
                <a:solidFill>
                  <a:srgbClr val="FF0000"/>
                </a:solidFill>
              </a:rPr>
              <a:t>“Expectations &amp; Unique Needs”- added</a:t>
            </a:r>
          </a:p>
          <a:p>
            <a:pPr lvl="2"/>
            <a:r>
              <a:rPr lang="en-US">
                <a:solidFill>
                  <a:srgbClr val="FF0000"/>
                </a:solidFill>
              </a:rPr>
              <a:t>Run Reports</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err="1">
                <a:solidFill>
                  <a:srgbClr val="FF0000"/>
                </a:solidFill>
              </a:rPr>
              <a:t>Speedchart</a:t>
            </a:r>
            <a:r>
              <a:rPr lang="en-US">
                <a:solidFill>
                  <a:srgbClr val="FF0000"/>
                </a:solidFill>
              </a:rPr>
              <a:t> Functionality and Control of </a:t>
            </a:r>
            <a:r>
              <a:rPr lang="en-US" err="1">
                <a:solidFill>
                  <a:srgbClr val="FF0000"/>
                </a:solidFill>
              </a:rPr>
              <a:t>Speedchart</a:t>
            </a:r>
            <a:r>
              <a:rPr lang="en-US">
                <a:solidFill>
                  <a:srgbClr val="FF0000"/>
                </a:solidFill>
              </a:rPr>
              <a:t> Functionality at SBF</a:t>
            </a:r>
          </a:p>
          <a:p>
            <a:pPr lvl="2"/>
            <a:endParaRPr lang="en-US">
              <a:solidFill>
                <a:srgbClr val="FF0000"/>
              </a:solidFill>
            </a:endParaRP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21</a:t>
            </a:fld>
            <a:endParaRPr lang="en-US"/>
          </a:p>
        </p:txBody>
      </p:sp>
    </p:spTree>
    <p:extLst>
      <p:ext uri="{BB962C8B-B14F-4D97-AF65-F5344CB8AC3E}">
        <p14:creationId xmlns:p14="http://schemas.microsoft.com/office/powerpoint/2010/main" val="602715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22</a:t>
            </a:fld>
            <a:endParaRPr lang="en-US"/>
          </a:p>
        </p:txBody>
      </p:sp>
    </p:spTree>
    <p:extLst>
      <p:ext uri="{BB962C8B-B14F-4D97-AF65-F5344CB8AC3E}">
        <p14:creationId xmlns:p14="http://schemas.microsoft.com/office/powerpoint/2010/main" val="5653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23</a:t>
            </a:fld>
            <a:endParaRPr lang="en-US"/>
          </a:p>
        </p:txBody>
      </p:sp>
    </p:spTree>
    <p:extLst>
      <p:ext uri="{BB962C8B-B14F-4D97-AF65-F5344CB8AC3E}">
        <p14:creationId xmlns:p14="http://schemas.microsoft.com/office/powerpoint/2010/main" val="4118240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24</a:t>
            </a:fld>
            <a:endParaRPr lang="en-US"/>
          </a:p>
        </p:txBody>
      </p:sp>
    </p:spTree>
    <p:extLst>
      <p:ext uri="{BB962C8B-B14F-4D97-AF65-F5344CB8AC3E}">
        <p14:creationId xmlns:p14="http://schemas.microsoft.com/office/powerpoint/2010/main" val="1325495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25</a:t>
            </a:fld>
            <a:endParaRPr lang="en-US"/>
          </a:p>
        </p:txBody>
      </p:sp>
    </p:spTree>
    <p:extLst>
      <p:ext uri="{BB962C8B-B14F-4D97-AF65-F5344CB8AC3E}">
        <p14:creationId xmlns:p14="http://schemas.microsoft.com/office/powerpoint/2010/main" val="191744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26</a:t>
            </a:fld>
            <a:endParaRPr lang="en-US"/>
          </a:p>
        </p:txBody>
      </p:sp>
    </p:spTree>
    <p:extLst>
      <p:ext uri="{BB962C8B-B14F-4D97-AF65-F5344CB8AC3E}">
        <p14:creationId xmlns:p14="http://schemas.microsoft.com/office/powerpoint/2010/main" val="1388305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27</a:t>
            </a:fld>
            <a:endParaRPr lang="en-US"/>
          </a:p>
        </p:txBody>
      </p:sp>
    </p:spTree>
    <p:extLst>
      <p:ext uri="{BB962C8B-B14F-4D97-AF65-F5344CB8AC3E}">
        <p14:creationId xmlns:p14="http://schemas.microsoft.com/office/powerpoint/2010/main" val="3926774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28</a:t>
            </a:fld>
            <a:endParaRPr lang="en-US"/>
          </a:p>
        </p:txBody>
      </p:sp>
    </p:spTree>
    <p:extLst>
      <p:ext uri="{BB962C8B-B14F-4D97-AF65-F5344CB8AC3E}">
        <p14:creationId xmlns:p14="http://schemas.microsoft.com/office/powerpoint/2010/main" val="322062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29</a:t>
            </a:fld>
            <a:endParaRPr lang="en-US"/>
          </a:p>
        </p:txBody>
      </p:sp>
    </p:spTree>
    <p:extLst>
      <p:ext uri="{BB962C8B-B14F-4D97-AF65-F5344CB8AC3E}">
        <p14:creationId xmlns:p14="http://schemas.microsoft.com/office/powerpoint/2010/main" val="3159236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30</a:t>
            </a:fld>
            <a:endParaRPr lang="en-US"/>
          </a:p>
        </p:txBody>
      </p:sp>
    </p:spTree>
    <p:extLst>
      <p:ext uri="{BB962C8B-B14F-4D97-AF65-F5344CB8AC3E}">
        <p14:creationId xmlns:p14="http://schemas.microsoft.com/office/powerpoint/2010/main" val="86075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jhfjhfkhfjhf</a:t>
            </a:r>
          </a:p>
        </p:txBody>
      </p:sp>
      <p:sp>
        <p:nvSpPr>
          <p:cNvPr id="4" name="Slide Number Placeholder 3"/>
          <p:cNvSpPr>
            <a:spLocks noGrp="1"/>
          </p:cNvSpPr>
          <p:nvPr>
            <p:ph type="sldNum" sz="quarter" idx="5"/>
          </p:nvPr>
        </p:nvSpPr>
        <p:spPr/>
        <p:txBody>
          <a:bodyPr/>
          <a:lstStyle/>
          <a:p>
            <a:fld id="{FA5D1758-ED3D-4611-B861-63A1DF032208}" type="slidenum">
              <a:rPr lang="en-US" smtClean="0"/>
              <a:t>3</a:t>
            </a:fld>
            <a:endParaRPr lang="en-US"/>
          </a:p>
        </p:txBody>
      </p:sp>
    </p:spTree>
    <p:extLst>
      <p:ext uri="{BB962C8B-B14F-4D97-AF65-F5344CB8AC3E}">
        <p14:creationId xmlns:p14="http://schemas.microsoft.com/office/powerpoint/2010/main" val="2061560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31</a:t>
            </a:fld>
            <a:endParaRPr lang="en-US"/>
          </a:p>
        </p:txBody>
      </p:sp>
    </p:spTree>
    <p:extLst>
      <p:ext uri="{BB962C8B-B14F-4D97-AF65-F5344CB8AC3E}">
        <p14:creationId xmlns:p14="http://schemas.microsoft.com/office/powerpoint/2010/main" val="2828361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32</a:t>
            </a:fld>
            <a:endParaRPr lang="en-US"/>
          </a:p>
        </p:txBody>
      </p:sp>
    </p:spTree>
    <p:extLst>
      <p:ext uri="{BB962C8B-B14F-4D97-AF65-F5344CB8AC3E}">
        <p14:creationId xmlns:p14="http://schemas.microsoft.com/office/powerpoint/2010/main" val="212648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4</a:t>
            </a:fld>
            <a:endParaRPr lang="en-US"/>
          </a:p>
        </p:txBody>
      </p:sp>
    </p:spTree>
    <p:extLst>
      <p:ext uri="{BB962C8B-B14F-4D97-AF65-F5344CB8AC3E}">
        <p14:creationId xmlns:p14="http://schemas.microsoft.com/office/powerpoint/2010/main" val="20401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Guneeta</a:t>
            </a:r>
            <a:endParaRPr lang="en-US"/>
          </a:p>
          <a:p>
            <a:pPr lvl="1" algn="l"/>
            <a:r>
              <a:rPr lang="en-US" b="0" i="0" u="sng">
                <a:solidFill>
                  <a:srgbClr val="222222"/>
                </a:solidFill>
                <a:effectLst/>
                <a:highlight>
                  <a:srgbClr val="FFFFFF"/>
                </a:highlight>
                <a:latin typeface="Arial" panose="020B0604020202020204" pitchFamily="34" charset="0"/>
              </a:rPr>
              <a:t>Systems and Technology Interactions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Boundary Systems - SUNY BI, SUNY FMS, State Financial System</a:t>
            </a:r>
          </a:p>
          <a:p>
            <a:pPr lvl="1" algn="l"/>
            <a:r>
              <a:rPr lang="en-US" b="0" i="0" u="sng">
                <a:solidFill>
                  <a:srgbClr val="222222"/>
                </a:solidFill>
                <a:effectLst/>
                <a:highlight>
                  <a:srgbClr val="FFFFFF"/>
                </a:highlight>
                <a:latin typeface="Arial" panose="020B0604020202020204" pitchFamily="34" charset="0"/>
              </a:rPr>
              <a:t>Pain Points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-I recommend consolidating 2 separate bullets on the COA to "Lack of understanding and governance on the chart of accounts"</a:t>
            </a:r>
          </a:p>
          <a:p>
            <a:pPr lvl="2" algn="l"/>
            <a:r>
              <a:rPr lang="en-US" b="0" i="0">
                <a:solidFill>
                  <a:srgbClr val="222222"/>
                </a:solidFill>
                <a:effectLst/>
                <a:highlight>
                  <a:srgbClr val="FFFFFF"/>
                </a:highlight>
                <a:latin typeface="Arial" panose="020B0604020202020204" pitchFamily="34" charset="0"/>
              </a:rPr>
              <a:t>-Reliance on boundary systems (SUNY BI, SUNY FMS, SFS) for transactions that are not initiated at SBU</a:t>
            </a:r>
          </a:p>
          <a:p>
            <a:r>
              <a:rPr lang="en-US"/>
              <a:t>Karen</a:t>
            </a:r>
          </a:p>
          <a:p>
            <a:pPr lvl="1"/>
            <a:r>
              <a:rPr lang="en-US"/>
              <a:t>Cherry currently handles both Accountant and Analyst roles. </a:t>
            </a:r>
          </a:p>
          <a:p>
            <a:pPr lvl="1"/>
            <a:r>
              <a:rPr lang="en-US"/>
              <a:t>She prepares/posts all revenue JE's to GL and prepares most analyses. </a:t>
            </a:r>
          </a:p>
          <a:p>
            <a:pPr lvl="1"/>
            <a:r>
              <a:rPr lang="en-US"/>
              <a:t>Indicated NA for expense area functions</a:t>
            </a:r>
          </a:p>
          <a:p>
            <a:pPr lvl="1"/>
            <a:endParaRPr lang="en-US"/>
          </a:p>
          <a:p>
            <a:pPr lvl="0"/>
            <a:r>
              <a:rPr lang="en-US"/>
              <a:t>Michael:</a:t>
            </a:r>
          </a:p>
          <a:p>
            <a:pPr lvl="1"/>
            <a:r>
              <a:rPr lang="en-US"/>
              <a:t>For People Interactions at the Workplace, recommend adding RF Central alongside SUNY for teams</a:t>
            </a:r>
          </a:p>
          <a:p>
            <a:pPr lvl="1"/>
            <a:endParaRPr lang="en-US"/>
          </a:p>
          <a:p>
            <a:pPr lvl="0"/>
            <a:r>
              <a:rPr lang="en-US">
                <a:solidFill>
                  <a:srgbClr val="FF0000"/>
                </a:solidFill>
              </a:rPr>
              <a:t>SBF</a:t>
            </a:r>
          </a:p>
          <a:p>
            <a:pPr lvl="1"/>
            <a:r>
              <a:rPr lang="en-US">
                <a:solidFill>
                  <a:srgbClr val="FF0000"/>
                </a:solidFill>
              </a:rPr>
              <a:t>“What do I do”- done</a:t>
            </a:r>
          </a:p>
          <a:p>
            <a:pPr lvl="0"/>
            <a:r>
              <a:rPr lang="en-US">
                <a:solidFill>
                  <a:srgbClr val="FF0000"/>
                </a:solidFill>
              </a:rPr>
              <a:t>Systems &amp; Technology Interactions- added</a:t>
            </a:r>
          </a:p>
          <a:p>
            <a:pPr lvl="1"/>
            <a:r>
              <a:rPr lang="en-US">
                <a:solidFill>
                  <a:srgbClr val="FF0000"/>
                </a:solidFill>
              </a:rPr>
              <a:t>EDM system (currently On-Base)</a:t>
            </a:r>
          </a:p>
          <a:p>
            <a:pPr lvl="1"/>
            <a:r>
              <a:rPr lang="en-US">
                <a:solidFill>
                  <a:srgbClr val="FF0000"/>
                </a:solidFill>
              </a:rPr>
              <a:t>Boundary systems (</a:t>
            </a:r>
            <a:r>
              <a:rPr lang="en-US" err="1">
                <a:solidFill>
                  <a:srgbClr val="FF0000"/>
                </a:solidFill>
              </a:rPr>
              <a:t>Nvision</a:t>
            </a:r>
            <a:r>
              <a:rPr lang="en-US">
                <a:solidFill>
                  <a:srgbClr val="FF0000"/>
                </a:solidFill>
              </a:rPr>
              <a:t>, Concur, </a:t>
            </a:r>
            <a:r>
              <a:rPr lang="en-US" err="1">
                <a:solidFill>
                  <a:srgbClr val="FF0000"/>
                </a:solidFill>
              </a:rPr>
              <a:t>Fundriver</a:t>
            </a:r>
            <a:r>
              <a:rPr lang="en-US">
                <a:solidFill>
                  <a:srgbClr val="FF0000"/>
                </a:solidFill>
              </a:rPr>
              <a:t>, Raisers Edge, ERAS)</a:t>
            </a:r>
          </a:p>
          <a:p>
            <a:pPr lvl="0"/>
            <a:r>
              <a:rPr lang="en-US">
                <a:solidFill>
                  <a:srgbClr val="FF0000"/>
                </a:solidFill>
              </a:rPr>
              <a:t>People Interactions- added</a:t>
            </a:r>
          </a:p>
          <a:p>
            <a:pPr lvl="1"/>
            <a:r>
              <a:rPr lang="en-US">
                <a:solidFill>
                  <a:srgbClr val="FF0000"/>
                </a:solidFill>
              </a:rPr>
              <a:t>For SBF – SBU Fin Sys, Bursar Office, Centers (Laufer, Staller), Students (stipends/loans), Employees (Loans, Reimbursements), SBF Teams (AR, AP, etc.), Advancement</a:t>
            </a:r>
          </a:p>
          <a:p>
            <a:pPr lvl="0"/>
            <a:endParaRPr lang="en-US"/>
          </a:p>
          <a:p>
            <a:pPr lvl="2"/>
            <a:endParaRPr lang="en-US"/>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5</a:t>
            </a:fld>
            <a:endParaRPr lang="en-US"/>
          </a:p>
        </p:txBody>
      </p:sp>
    </p:spTree>
    <p:extLst>
      <p:ext uri="{BB962C8B-B14F-4D97-AF65-F5344CB8AC3E}">
        <p14:creationId xmlns:p14="http://schemas.microsoft.com/office/powerpoint/2010/main" val="140129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rgbClr val="FF0000"/>
                </a:solidFill>
              </a:rPr>
              <a:t>SBF</a:t>
            </a:r>
          </a:p>
          <a:p>
            <a:pPr lvl="1"/>
            <a:r>
              <a:rPr lang="en-US">
                <a:solidFill>
                  <a:srgbClr val="FF0000"/>
                </a:solidFill>
              </a:rPr>
              <a:t>“What do I do”- added</a:t>
            </a:r>
          </a:p>
          <a:p>
            <a:pPr lvl="2"/>
            <a:r>
              <a:rPr lang="en-US">
                <a:solidFill>
                  <a:srgbClr val="FF0000"/>
                </a:solidFill>
              </a:rPr>
              <a:t>Beyond financial reporting; Assist management and external departments with revenue/cost projections</a:t>
            </a:r>
          </a:p>
          <a:p>
            <a:pPr lvl="2"/>
            <a:r>
              <a:rPr lang="en-US">
                <a:solidFill>
                  <a:srgbClr val="FF0000"/>
                </a:solidFill>
              </a:rPr>
              <a:t>Prepare and File 1099 and 1042 compliance reports</a:t>
            </a:r>
          </a:p>
          <a:p>
            <a:pPr lvl="1"/>
            <a:r>
              <a:rPr lang="en-US">
                <a:solidFill>
                  <a:srgbClr val="FF0000"/>
                </a:solidFill>
              </a:rPr>
              <a:t>“Main Goals &amp; Motivation Factors”-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Create standardized reporting templates to accommodate wide array of stakeholder reporting needs</a:t>
            </a:r>
          </a:p>
          <a:p>
            <a:pPr lvl="1"/>
            <a:r>
              <a:rPr lang="en-US">
                <a:solidFill>
                  <a:srgbClr val="FF0000"/>
                </a:solidFill>
              </a:rPr>
              <a:t>“Moments that Matter”</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Voluntary, non-compliance reporting (NACUBO, CASE)- added but differentiated from the GL Manager responsibility</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External Stakeholder reporting (Laufer, Simons, Staller Centers)- this is now under GL Manager- per Korak</a:t>
            </a:r>
          </a:p>
          <a:p>
            <a:pPr lvl="1"/>
            <a:r>
              <a:rPr lang="en-US">
                <a:solidFill>
                  <a:srgbClr val="FF0000"/>
                </a:solidFill>
              </a:rPr>
              <a:t>“Systems and Technology Interactions”- added</a:t>
            </a:r>
          </a:p>
          <a:p>
            <a:pPr lvl="2"/>
            <a:r>
              <a:rPr lang="en-US">
                <a:solidFill>
                  <a:srgbClr val="FF0000"/>
                </a:solidFill>
              </a:rPr>
              <a:t>ERAS, EDM system (currently On-Base). 3</a:t>
            </a:r>
            <a:r>
              <a:rPr lang="en-US" baseline="30000">
                <a:solidFill>
                  <a:srgbClr val="FF0000"/>
                </a:solidFill>
              </a:rPr>
              <a:t>rd</a:t>
            </a:r>
            <a:r>
              <a:rPr lang="en-US">
                <a:solidFill>
                  <a:srgbClr val="FF0000"/>
                </a:solidFill>
              </a:rPr>
              <a:t> party secure file transfer systems (example: external auditors), external reporting websites (example: IRS Fire System, NACUBO Endowment Study, Case reporting), </a:t>
            </a:r>
            <a:r>
              <a:rPr lang="en-US" err="1">
                <a:solidFill>
                  <a:srgbClr val="FF0000"/>
                </a:solidFill>
              </a:rPr>
              <a:t>Nvision</a:t>
            </a:r>
            <a:r>
              <a:rPr lang="en-US">
                <a:solidFill>
                  <a:srgbClr val="FF0000"/>
                </a:solidFill>
              </a:rPr>
              <a:t> (main financial reporting tool), Raisers Edge (reporting on donor gifts)</a:t>
            </a:r>
          </a:p>
          <a:p>
            <a:pPr lvl="2"/>
            <a:r>
              <a:rPr lang="en-US">
                <a:solidFill>
                  <a:srgbClr val="FF0000"/>
                </a:solidFill>
              </a:rPr>
              <a:t>Boundary systems (</a:t>
            </a:r>
            <a:r>
              <a:rPr lang="en-US" err="1">
                <a:solidFill>
                  <a:srgbClr val="FF0000"/>
                </a:solidFill>
              </a:rPr>
              <a:t>Nvision</a:t>
            </a:r>
            <a:r>
              <a:rPr lang="en-US">
                <a:solidFill>
                  <a:srgbClr val="FF0000"/>
                </a:solidFill>
              </a:rPr>
              <a:t>, Concur, </a:t>
            </a:r>
            <a:r>
              <a:rPr lang="en-US" err="1">
                <a:solidFill>
                  <a:srgbClr val="FF0000"/>
                </a:solidFill>
              </a:rPr>
              <a:t>Fundriver</a:t>
            </a:r>
            <a:r>
              <a:rPr lang="en-US">
                <a:solidFill>
                  <a:srgbClr val="FF0000"/>
                </a:solidFill>
              </a:rPr>
              <a:t>, Raisers Edge)</a:t>
            </a:r>
          </a:p>
          <a:p>
            <a:pPr lvl="1"/>
            <a:r>
              <a:rPr lang="en-US">
                <a:solidFill>
                  <a:srgbClr val="FF0000"/>
                </a:solidFill>
              </a:rPr>
              <a:t>“Pain Points &amp; Frustrations”- Added</a:t>
            </a:r>
          </a:p>
          <a:p>
            <a:pPr lvl="2"/>
            <a:r>
              <a:rPr lang="en-US">
                <a:solidFill>
                  <a:srgbClr val="FF0000"/>
                </a:solidFill>
              </a:rPr>
              <a:t>Complexity of fund reporting and challenges this presents with external stakeholder reporting</a:t>
            </a:r>
          </a:p>
          <a:p>
            <a:pPr lvl="1"/>
            <a:r>
              <a:rPr lang="en-US">
                <a:solidFill>
                  <a:srgbClr val="FF0000"/>
                </a:solidFill>
              </a:rPr>
              <a:t>“People Interactions at Workplace”- added</a:t>
            </a:r>
          </a:p>
          <a:p>
            <a:pPr lvl="2"/>
            <a:r>
              <a:rPr lang="en-US">
                <a:solidFill>
                  <a:srgbClr val="FF0000"/>
                </a:solidFill>
              </a:rPr>
              <a:t>External parties for tax compliance reporting requests</a:t>
            </a:r>
          </a:p>
          <a:p>
            <a:pPr lvl="2"/>
            <a:r>
              <a:rPr lang="en-US">
                <a:solidFill>
                  <a:srgbClr val="FF0000"/>
                </a:solidFill>
              </a:rPr>
              <a:t>SBF Team (Investment manager, AP team, AR team, Cash/Treasury Management Manager, Advancement Team)</a:t>
            </a: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6</a:t>
            </a:fld>
            <a:endParaRPr lang="en-US"/>
          </a:p>
        </p:txBody>
      </p:sp>
    </p:spTree>
    <p:extLst>
      <p:ext uri="{BB962C8B-B14F-4D97-AF65-F5344CB8AC3E}">
        <p14:creationId xmlns:p14="http://schemas.microsoft.com/office/powerpoint/2010/main" val="213883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rgbClr val="FF0000"/>
                </a:solidFill>
              </a:rPr>
              <a:t>SBF</a:t>
            </a:r>
          </a:p>
          <a:p>
            <a:pPr lvl="1"/>
            <a:r>
              <a:rPr lang="en-US">
                <a:solidFill>
                  <a:srgbClr val="FF0000"/>
                </a:solidFill>
              </a:rPr>
              <a:t>NOTE;  This role currently does not exist in SBF, hiring for it.  Assume SBU’s list is appropriate, only addition for pain point below</a:t>
            </a:r>
          </a:p>
          <a:p>
            <a:pPr lvl="1"/>
            <a:r>
              <a:rPr lang="en-US">
                <a:solidFill>
                  <a:srgbClr val="FF0000"/>
                </a:solidFill>
              </a:rPr>
              <a:t>“Pain Points &amp; Frustrations”-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a:cs typeface="Arial"/>
                <a:sym typeface="Arial"/>
              </a:rPr>
              <a:t>Reliance on another entity for GL system administration</a:t>
            </a:r>
          </a:p>
        </p:txBody>
      </p:sp>
      <p:sp>
        <p:nvSpPr>
          <p:cNvPr id="4" name="Slide Number Placeholder 3"/>
          <p:cNvSpPr>
            <a:spLocks noGrp="1"/>
          </p:cNvSpPr>
          <p:nvPr>
            <p:ph type="sldNum" sz="quarter" idx="5"/>
          </p:nvPr>
        </p:nvSpPr>
        <p:spPr/>
        <p:txBody>
          <a:bodyPr/>
          <a:lstStyle/>
          <a:p>
            <a:fld id="{FA5D1758-ED3D-4611-B861-63A1DF032208}" type="slidenum">
              <a:rPr lang="en-US" smtClean="0"/>
              <a:t>7</a:t>
            </a:fld>
            <a:endParaRPr lang="en-US"/>
          </a:p>
        </p:txBody>
      </p:sp>
    </p:spTree>
    <p:extLst>
      <p:ext uri="{BB962C8B-B14F-4D97-AF65-F5344CB8AC3E}">
        <p14:creationId xmlns:p14="http://schemas.microsoft.com/office/powerpoint/2010/main" val="227676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rgbClr val="FF0000"/>
                </a:solidFill>
              </a:rPr>
              <a:t>SBF</a:t>
            </a:r>
          </a:p>
          <a:p>
            <a:pPr lvl="1"/>
            <a:r>
              <a:rPr lang="en-US">
                <a:solidFill>
                  <a:srgbClr val="FF0000"/>
                </a:solidFill>
              </a:rPr>
              <a:t>“What do I do”- added</a:t>
            </a:r>
          </a:p>
          <a:p>
            <a:pPr lvl="2"/>
            <a:r>
              <a:rPr lang="en-US">
                <a:solidFill>
                  <a:srgbClr val="FF0000"/>
                </a:solidFill>
              </a:rPr>
              <a:t>Manage multiple external audits</a:t>
            </a:r>
          </a:p>
          <a:p>
            <a:pPr lvl="2"/>
            <a:r>
              <a:rPr lang="en-US">
                <a:solidFill>
                  <a:srgbClr val="FF0000"/>
                </a:solidFill>
              </a:rPr>
              <a:t>Manage multiple entity 990 and 990T; related state tax filings</a:t>
            </a:r>
          </a:p>
          <a:p>
            <a:pPr lvl="2"/>
            <a:r>
              <a:rPr lang="en-US">
                <a:solidFill>
                  <a:srgbClr val="FF0000"/>
                </a:solidFill>
              </a:rPr>
              <a:t>Oversee and responsible for 1042 and 1099 reporting</a:t>
            </a:r>
          </a:p>
          <a:p>
            <a:pPr lvl="2"/>
            <a:r>
              <a:rPr lang="en-US">
                <a:solidFill>
                  <a:srgbClr val="FF0000"/>
                </a:solidFill>
              </a:rPr>
              <a:t>Develop leaders within the team</a:t>
            </a:r>
          </a:p>
          <a:p>
            <a:pPr lvl="1"/>
            <a:r>
              <a:rPr lang="en-US">
                <a:solidFill>
                  <a:srgbClr val="FF0000"/>
                </a:solidFill>
              </a:rPr>
              <a:t>“Main Goals &amp; Motivation Factors”-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Meet non statutory and compliance reporting obligations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Identify leadership skills in staff and develop them into next generation of SBF leaders</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Maintain strong positive culture across team</a:t>
            </a:r>
          </a:p>
          <a:p>
            <a:pPr lvl="1"/>
            <a:r>
              <a:rPr lang="en-US">
                <a:solidFill>
                  <a:srgbClr val="FF0000"/>
                </a:solidFill>
              </a:rPr>
              <a:t>“Moments that Matter”</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Voluntary, non-compliance reporting (NACUBO, CASE)-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External Stakeholder reporting (Laufer, Simons, Staller Centers) -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Promotion of leaders within the team- added</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Staff engagement in work that matters- added </a:t>
            </a:r>
          </a:p>
          <a:p>
            <a:pPr marL="1371600" marR="0" lvl="2" indent="-298450" algn="l" rtl="0">
              <a:lnSpc>
                <a:spcPct val="100000"/>
              </a:lnSpc>
              <a:spcBef>
                <a:spcPts val="0"/>
              </a:spcBef>
              <a:spcAft>
                <a:spcPts val="0"/>
              </a:spcAft>
              <a:buClr>
                <a:srgbClr val="000000"/>
              </a:buClr>
              <a:buSzPts val="1100"/>
              <a:buFont typeface="Arial"/>
              <a:buChar char="■"/>
              <a:defRPr/>
            </a:pPr>
            <a:r>
              <a:rPr lang="en-US" sz="1100" b="0" i="0" u="none" strike="noStrike" cap="none">
                <a:solidFill>
                  <a:srgbClr val="FF0000"/>
                </a:solidFill>
                <a:latin typeface="Arial"/>
                <a:ea typeface="Verdana" panose="020B0604030504040204" pitchFamily="34" charset="0"/>
                <a:cs typeface="Arial"/>
                <a:sym typeface="Arial"/>
              </a:rPr>
              <a:t>Driving process improvement and efficiency- added to needs and expectations instead</a:t>
            </a:r>
          </a:p>
          <a:p>
            <a:pPr lvl="1"/>
            <a:r>
              <a:rPr lang="en-US">
                <a:solidFill>
                  <a:srgbClr val="FF0000"/>
                </a:solidFill>
              </a:rPr>
              <a:t>“Systems and Technology Interactions”- added </a:t>
            </a:r>
          </a:p>
          <a:p>
            <a:pPr lvl="2"/>
            <a:r>
              <a:rPr lang="en-US">
                <a:solidFill>
                  <a:srgbClr val="FF0000"/>
                </a:solidFill>
              </a:rPr>
              <a:t>ERAS, EDM system (currently On-Base). 3</a:t>
            </a:r>
            <a:r>
              <a:rPr lang="en-US" baseline="30000">
                <a:solidFill>
                  <a:srgbClr val="FF0000"/>
                </a:solidFill>
              </a:rPr>
              <a:t>rd</a:t>
            </a:r>
            <a:r>
              <a:rPr lang="en-US">
                <a:solidFill>
                  <a:srgbClr val="FF0000"/>
                </a:solidFill>
              </a:rPr>
              <a:t> party secure file transfer systems (example: external auditors), external reporting websites (example: IRS Fire System, NACUBO Endowment Study, Case reporting), </a:t>
            </a:r>
            <a:r>
              <a:rPr lang="en-US" err="1">
                <a:solidFill>
                  <a:srgbClr val="FF0000"/>
                </a:solidFill>
              </a:rPr>
              <a:t>Nvision</a:t>
            </a:r>
            <a:r>
              <a:rPr lang="en-US">
                <a:solidFill>
                  <a:srgbClr val="FF0000"/>
                </a:solidFill>
              </a:rPr>
              <a:t> (main financial reporting tool) </a:t>
            </a:r>
          </a:p>
          <a:p>
            <a:pPr lvl="2"/>
            <a:r>
              <a:rPr lang="en-US">
                <a:solidFill>
                  <a:srgbClr val="FF0000"/>
                </a:solidFill>
              </a:rPr>
              <a:t>Boundary systems (Concur, </a:t>
            </a:r>
            <a:r>
              <a:rPr lang="en-US" err="1">
                <a:solidFill>
                  <a:srgbClr val="FF0000"/>
                </a:solidFill>
              </a:rPr>
              <a:t>Fundriver</a:t>
            </a:r>
            <a:r>
              <a:rPr lang="en-US">
                <a:solidFill>
                  <a:srgbClr val="FF0000"/>
                </a:solidFill>
              </a:rPr>
              <a:t>, Raisers Edge)</a:t>
            </a:r>
          </a:p>
          <a:p>
            <a:pPr lvl="1"/>
            <a:r>
              <a:rPr lang="en-US">
                <a:solidFill>
                  <a:srgbClr val="FF0000"/>
                </a:solidFill>
              </a:rPr>
              <a:t>“Pain Points &amp; Frustrations”- added (next slide)</a:t>
            </a:r>
          </a:p>
          <a:p>
            <a:pPr lvl="2"/>
            <a:r>
              <a:rPr lang="en-US">
                <a:solidFill>
                  <a:srgbClr val="FF0000"/>
                </a:solidFill>
              </a:rPr>
              <a:t>Complexity of fund reporting and challenges this presents with external stakeholder reporting</a:t>
            </a:r>
          </a:p>
          <a:p>
            <a:pPr lvl="1"/>
            <a:r>
              <a:rPr lang="en-US">
                <a:solidFill>
                  <a:srgbClr val="FF0000"/>
                </a:solidFill>
              </a:rPr>
              <a:t>“People Interactions at Workplace”- Added</a:t>
            </a:r>
          </a:p>
          <a:p>
            <a:pPr lvl="2"/>
            <a:r>
              <a:rPr lang="en-US">
                <a:solidFill>
                  <a:srgbClr val="FF0000"/>
                </a:solidFill>
              </a:rPr>
              <a:t>SBF Team (Investment manager, AP team, AR team, Cash/Treasury Management Manager)</a:t>
            </a:r>
          </a:p>
          <a:p>
            <a:pPr lvl="2"/>
            <a:r>
              <a:rPr lang="en-US">
                <a:solidFill>
                  <a:srgbClr val="FF0000"/>
                </a:solidFill>
              </a:rPr>
              <a:t>Advancement Team</a:t>
            </a:r>
          </a:p>
          <a:p>
            <a:pPr lvl="2"/>
            <a:r>
              <a:rPr lang="en-US">
                <a:solidFill>
                  <a:srgbClr val="FF0000"/>
                </a:solidFill>
              </a:rPr>
              <a:t>SBU Accounting Team</a:t>
            </a:r>
          </a:p>
          <a:p>
            <a:pPr lvl="2"/>
            <a:r>
              <a:rPr lang="en-US">
                <a:solidFill>
                  <a:srgbClr val="FF0000"/>
                </a:solidFill>
              </a:rPr>
              <a:t>Board/Committees</a:t>
            </a:r>
          </a:p>
          <a:p>
            <a:pPr lvl="2"/>
            <a:r>
              <a:rPr lang="en-US">
                <a:solidFill>
                  <a:srgbClr val="FF0000"/>
                </a:solidFill>
              </a:rPr>
              <a:t>External entities (LIVSH, PK House, SBU, SB Hospital, FSA, RF)</a:t>
            </a:r>
          </a:p>
          <a:p>
            <a:pPr lvl="2"/>
            <a:r>
              <a:rPr lang="en-US">
                <a:solidFill>
                  <a:srgbClr val="FF0000"/>
                </a:solidFill>
              </a:rPr>
              <a:t>External parties (Audit firm, Tax Compliance firm, Annuity Management firm, Investment Managers, Donors, State Tax Agencies, Fed Tax Authorities, Local and State Gov’t for Real Estate Transactions, Third party valuation companies, )</a:t>
            </a:r>
          </a:p>
          <a:p>
            <a:pPr lvl="2"/>
            <a:endParaRPr lang="en-US">
              <a:solidFill>
                <a:srgbClr val="FF0000"/>
              </a:solidFill>
            </a:endParaRP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8</a:t>
            </a:fld>
            <a:endParaRPr lang="en-US"/>
          </a:p>
        </p:txBody>
      </p:sp>
    </p:spTree>
    <p:extLst>
      <p:ext uri="{BB962C8B-B14F-4D97-AF65-F5344CB8AC3E}">
        <p14:creationId xmlns:p14="http://schemas.microsoft.com/office/powerpoint/2010/main" val="197324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err="1">
                <a:solidFill>
                  <a:srgbClr val="222222"/>
                </a:solidFill>
                <a:effectLst/>
                <a:highlight>
                  <a:srgbClr val="FFFFFF"/>
                </a:highlight>
                <a:latin typeface="Arial" panose="020B0604020202020204" pitchFamily="34" charset="0"/>
              </a:rPr>
              <a:t>Guneeta</a:t>
            </a:r>
            <a:endParaRPr lang="en-US" b="0" i="0" u="sng">
              <a:solidFill>
                <a:srgbClr val="222222"/>
              </a:solidFill>
              <a:effectLst/>
              <a:highlight>
                <a:srgbClr val="FFFFFF"/>
              </a:highlight>
              <a:latin typeface="Arial" panose="020B0604020202020204" pitchFamily="34" charset="0"/>
            </a:endParaRPr>
          </a:p>
          <a:p>
            <a:pPr lvl="1" algn="l"/>
            <a:r>
              <a:rPr lang="en-US" b="0" i="0" u="sng">
                <a:solidFill>
                  <a:srgbClr val="222222"/>
                </a:solidFill>
                <a:effectLst/>
                <a:highlight>
                  <a:srgbClr val="FFFFFF"/>
                </a:highlight>
                <a:latin typeface="Arial" panose="020B0604020202020204" pitchFamily="34" charset="0"/>
              </a:rPr>
              <a:t>Needs</a:t>
            </a:r>
            <a:endParaRPr lang="en-US" b="0" i="0">
              <a:solidFill>
                <a:srgbClr val="222222"/>
              </a:solidFill>
              <a:effectLst/>
              <a:highlight>
                <a:srgbClr val="FFFFFF"/>
              </a:highlight>
              <a:latin typeface="Arial" panose="020B0604020202020204" pitchFamily="34" charset="0"/>
            </a:endParaRPr>
          </a:p>
          <a:p>
            <a:pPr lvl="2" algn="l"/>
            <a:r>
              <a:rPr lang="en-US" b="0" i="0">
                <a:solidFill>
                  <a:srgbClr val="222222"/>
                </a:solidFill>
                <a:effectLst/>
                <a:highlight>
                  <a:srgbClr val="FFFFFF"/>
                </a:highlight>
                <a:latin typeface="Arial" panose="020B0604020202020204" pitchFamily="34" charset="0"/>
              </a:rPr>
              <a:t>Department Finance Users have sufficient knowledge and able to provide accurate supporting documentation</a:t>
            </a:r>
          </a:p>
          <a:p>
            <a:endParaRPr lang="en-US"/>
          </a:p>
          <a:p>
            <a:pPr lvl="0"/>
            <a:r>
              <a:rPr lang="en-US">
                <a:solidFill>
                  <a:srgbClr val="FF0000"/>
                </a:solidFill>
              </a:rPr>
              <a:t>SBF</a:t>
            </a:r>
          </a:p>
          <a:p>
            <a:pPr lvl="1"/>
            <a:r>
              <a:rPr lang="en-US">
                <a:solidFill>
                  <a:srgbClr val="FF0000"/>
                </a:solidFill>
              </a:rPr>
              <a:t>“Needs”- added</a:t>
            </a:r>
          </a:p>
          <a:p>
            <a:pPr lvl="2"/>
            <a:r>
              <a:rPr lang="en-US">
                <a:solidFill>
                  <a:srgbClr val="FF0000"/>
                </a:solidFill>
              </a:rPr>
              <a:t>Positive team culture, employees engaged in work that matters</a:t>
            </a: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9</a:t>
            </a:fld>
            <a:endParaRPr lang="en-US"/>
          </a:p>
        </p:txBody>
      </p:sp>
    </p:spTree>
    <p:extLst>
      <p:ext uri="{BB962C8B-B14F-4D97-AF65-F5344CB8AC3E}">
        <p14:creationId xmlns:p14="http://schemas.microsoft.com/office/powerpoint/2010/main" val="2991253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 Headlines" preserve="1">
  <p:cSld name="CAP Headlines">
    <p:spTree>
      <p:nvGrpSpPr>
        <p:cNvPr id="1" name="Shape 89"/>
        <p:cNvGrpSpPr/>
        <p:nvPr/>
      </p:nvGrpSpPr>
      <p:grpSpPr>
        <a:xfrm>
          <a:off x="0" y="0"/>
          <a:ext cx="0" cy="0"/>
          <a:chOff x="0" y="0"/>
          <a:chExt cx="0" cy="0"/>
        </a:xfrm>
      </p:grpSpPr>
      <p:pic>
        <p:nvPicPr>
          <p:cNvPr id="2" name="Google Shape;187;p34">
            <a:extLst>
              <a:ext uri="{FF2B5EF4-FFF2-40B4-BE49-F238E27FC236}">
                <a16:creationId xmlns:a16="http://schemas.microsoft.com/office/drawing/2014/main" id="{05FCB09C-9E3E-81A1-D0D8-9081D00D60CC}"/>
              </a:ext>
            </a:extLst>
          </p:cNvPr>
          <p:cNvPicPr preferRelativeResize="0"/>
          <p:nvPr userDrawn="1"/>
        </p:nvPicPr>
        <p:blipFill>
          <a:blip r:embed="rId2">
            <a:alphaModFix/>
          </a:blip>
          <a:stretch>
            <a:fillRect/>
          </a:stretch>
        </p:blipFill>
        <p:spPr>
          <a:xfrm>
            <a:off x="6984075" y="216075"/>
            <a:ext cx="1709174" cy="249525"/>
          </a:xfrm>
          <a:prstGeom prst="rect">
            <a:avLst/>
          </a:prstGeom>
          <a:noFill/>
          <a:ln>
            <a:noFill/>
          </a:ln>
        </p:spPr>
      </p:pic>
      <p:sp>
        <p:nvSpPr>
          <p:cNvPr id="90" name="Google Shape;90;p19"/>
          <p:cNvSpPr txBox="1">
            <a:spLocks noGrp="1"/>
          </p:cNvSpPr>
          <p:nvPr>
            <p:ph type="title"/>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91" name="Google Shape;91;p19"/>
          <p:cNvSpPr txBox="1">
            <a:spLocks noGrp="1"/>
          </p:cNvSpPr>
          <p:nvPr>
            <p:ph type="body" idx="1"/>
          </p:nvPr>
        </p:nvSpPr>
        <p:spPr>
          <a:xfrm>
            <a:off x="1534333" y="1382641"/>
            <a:ext cx="6418200" cy="230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2600"/>
              <a:buFont typeface="Montserrat"/>
              <a:buNone/>
              <a:defRPr sz="2600" b="1" i="0" u="none" strike="noStrike" cap="none">
                <a:solidFill>
                  <a:schemeClr val="dk1"/>
                </a:solidFill>
                <a:latin typeface="Montserrat"/>
                <a:ea typeface="Montserrat"/>
                <a:cs typeface="Montserrat"/>
                <a:sym typeface="Montserrat"/>
              </a:defRPr>
            </a:lvl1pPr>
            <a:lvl2pPr marL="914400" marR="0" lvl="1" indent="-228600" algn="l" rtl="0">
              <a:lnSpc>
                <a:spcPct val="100000"/>
              </a:lnSpc>
              <a:spcBef>
                <a:spcPts val="375"/>
              </a:spcBef>
              <a:spcAft>
                <a:spcPts val="0"/>
              </a:spcAft>
              <a:buClr>
                <a:schemeClr val="dk1"/>
              </a:buClr>
              <a:buSzPts val="2500"/>
              <a:buFont typeface="Zilla Slab"/>
              <a:buNone/>
              <a:defRPr sz="2500" b="1" i="0" u="none" strike="noStrike" cap="none">
                <a:solidFill>
                  <a:schemeClr val="dk1"/>
                </a:solidFill>
                <a:latin typeface="Zilla Slab"/>
                <a:ea typeface="Zilla Slab"/>
                <a:cs typeface="Zilla Slab"/>
                <a:sym typeface="Zilla Slab"/>
              </a:defRPr>
            </a:lvl2pPr>
            <a:lvl3pPr marL="1371600" marR="0" lvl="2" indent="-228600" algn="l" rtl="0">
              <a:lnSpc>
                <a:spcPct val="100000"/>
              </a:lnSpc>
              <a:spcBef>
                <a:spcPts val="375"/>
              </a:spcBef>
              <a:spcAft>
                <a:spcPts val="0"/>
              </a:spcAft>
              <a:buClr>
                <a:schemeClr val="dk1"/>
              </a:buClr>
              <a:buSzPts val="2250"/>
              <a:buFont typeface="Zilla Slab Medium"/>
              <a:buNone/>
              <a:defRPr sz="22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100000"/>
              </a:lnSpc>
              <a:spcBef>
                <a:spcPts val="375"/>
              </a:spcBef>
              <a:spcAft>
                <a:spcPts val="0"/>
              </a:spcAft>
              <a:buClr>
                <a:schemeClr val="dk1"/>
              </a:buClr>
              <a:buSzPts val="1800"/>
              <a:buFont typeface="Zilla Slab Medium"/>
              <a:buNone/>
              <a:defRPr sz="18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92" name="Google Shape;92;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Montserrat"/>
                <a:ea typeface="Montserrat"/>
                <a:cs typeface="Montserrat"/>
                <a:sym typeface="Montserrat"/>
              </a:defRPr>
            </a:lvl1pPr>
            <a:lvl2pPr lvl="1" rtl="0">
              <a:buNone/>
              <a:defRPr>
                <a:solidFill>
                  <a:schemeClr val="dk1"/>
                </a:solidFill>
                <a:latin typeface="Montserrat"/>
                <a:ea typeface="Montserrat"/>
                <a:cs typeface="Montserrat"/>
                <a:sym typeface="Montserrat"/>
              </a:defRPr>
            </a:lvl2pPr>
            <a:lvl3pPr lvl="2" rtl="0">
              <a:buNone/>
              <a:defRPr>
                <a:solidFill>
                  <a:schemeClr val="dk1"/>
                </a:solidFill>
                <a:latin typeface="Montserrat"/>
                <a:ea typeface="Montserrat"/>
                <a:cs typeface="Montserrat"/>
                <a:sym typeface="Montserrat"/>
              </a:defRPr>
            </a:lvl3pPr>
            <a:lvl4pPr lvl="3" rtl="0">
              <a:buNone/>
              <a:defRPr>
                <a:solidFill>
                  <a:schemeClr val="dk1"/>
                </a:solidFill>
                <a:latin typeface="Montserrat"/>
                <a:ea typeface="Montserrat"/>
                <a:cs typeface="Montserrat"/>
                <a:sym typeface="Montserrat"/>
              </a:defRPr>
            </a:lvl4pPr>
            <a:lvl5pPr lvl="4" rtl="0">
              <a:buNone/>
              <a:defRPr>
                <a:solidFill>
                  <a:schemeClr val="dk1"/>
                </a:solidFill>
                <a:latin typeface="Montserrat"/>
                <a:ea typeface="Montserrat"/>
                <a:cs typeface="Montserrat"/>
                <a:sym typeface="Montserrat"/>
              </a:defRPr>
            </a:lvl5pPr>
            <a:lvl6pPr lvl="5" rtl="0">
              <a:buNone/>
              <a:defRPr>
                <a:solidFill>
                  <a:schemeClr val="dk1"/>
                </a:solidFill>
                <a:latin typeface="Montserrat"/>
                <a:ea typeface="Montserrat"/>
                <a:cs typeface="Montserrat"/>
                <a:sym typeface="Montserrat"/>
              </a:defRPr>
            </a:lvl6pPr>
            <a:lvl7pPr lvl="6" rtl="0">
              <a:buNone/>
              <a:defRPr>
                <a:solidFill>
                  <a:schemeClr val="dk1"/>
                </a:solidFill>
                <a:latin typeface="Montserrat"/>
                <a:ea typeface="Montserrat"/>
                <a:cs typeface="Montserrat"/>
                <a:sym typeface="Montserrat"/>
              </a:defRPr>
            </a:lvl7pPr>
            <a:lvl8pPr lvl="7" rtl="0">
              <a:buNone/>
              <a:defRPr>
                <a:solidFill>
                  <a:schemeClr val="dk1"/>
                </a:solidFill>
                <a:latin typeface="Montserrat"/>
                <a:ea typeface="Montserrat"/>
                <a:cs typeface="Montserrat"/>
                <a:sym typeface="Montserrat"/>
              </a:defRPr>
            </a:lvl8pPr>
            <a:lvl9pPr lvl="8" rtl="0">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8910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AE25-D5FB-63A2-366E-ECD0A5DD979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7CA9D25-79B2-BE03-111F-9002C6A47B4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58648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Logo" preserve="1">
  <p:cSld name="SBU Logo">
    <p:spTree>
      <p:nvGrpSpPr>
        <p:cNvPr id="1" name="Shape 103"/>
        <p:cNvGrpSpPr/>
        <p:nvPr/>
      </p:nvGrpSpPr>
      <p:grpSpPr>
        <a:xfrm>
          <a:off x="0" y="0"/>
          <a:ext cx="0" cy="0"/>
          <a:chOff x="0" y="0"/>
          <a:chExt cx="0" cy="0"/>
        </a:xfrm>
      </p:grpSpPr>
      <p:pic>
        <p:nvPicPr>
          <p:cNvPr id="104" name="Google Shape;104;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5" name="Google Shape;105;p22"/>
          <p:cNvPicPr preferRelativeResize="0"/>
          <p:nvPr/>
        </p:nvPicPr>
        <p:blipFill rotWithShape="1">
          <a:blip r:embed="rId3">
            <a:alphaModFix/>
          </a:blip>
          <a:srcRect/>
          <a:stretch/>
        </p:blipFill>
        <p:spPr>
          <a:xfrm>
            <a:off x="464900" y="4552725"/>
            <a:ext cx="1908875" cy="326400"/>
          </a:xfrm>
          <a:prstGeom prst="rect">
            <a:avLst/>
          </a:prstGeom>
          <a:noFill/>
          <a:ln>
            <a:noFill/>
          </a:ln>
        </p:spPr>
      </p:pic>
      <p:sp>
        <p:nvSpPr>
          <p:cNvPr id="106" name="Google Shape;106;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313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11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36"/>
        <p:cNvGrpSpPr/>
        <p:nvPr/>
      </p:nvGrpSpPr>
      <p:grpSpPr>
        <a:xfrm>
          <a:off x="0" y="0"/>
          <a:ext cx="0" cy="0"/>
          <a:chOff x="0" y="0"/>
          <a:chExt cx="0" cy="0"/>
        </a:xfrm>
      </p:grpSpPr>
      <p:sp>
        <p:nvSpPr>
          <p:cNvPr id="37" name="Google Shape;37;p48"/>
          <p:cNvSpPr txBox="1">
            <a:spLocks noGrp="1"/>
          </p:cNvSpPr>
          <p:nvPr>
            <p:ph type="body" idx="1"/>
          </p:nvPr>
        </p:nvSpPr>
        <p:spPr>
          <a:xfrm>
            <a:off x="376238" y="488701"/>
            <a:ext cx="8391525" cy="273300"/>
          </a:xfrm>
          <a:prstGeom prst="rect">
            <a:avLst/>
          </a:prstGeom>
          <a:noFill/>
          <a:ln>
            <a:noFill/>
          </a:ln>
        </p:spPr>
        <p:txBody>
          <a:bodyPr spcFirstLastPara="1" wrap="square" lIns="0" tIns="0" rIns="0" bIns="0" anchor="t" anchorCtr="0">
            <a:noAutofit/>
          </a:bodyPr>
          <a:lstStyle>
            <a:lvl1pPr marL="302575" lvl="0" indent="-151287" algn="l">
              <a:lnSpc>
                <a:spcPct val="100000"/>
              </a:lnSpc>
              <a:spcBef>
                <a:spcPts val="0"/>
              </a:spcBef>
              <a:spcAft>
                <a:spcPts val="0"/>
              </a:spcAft>
              <a:buClr>
                <a:schemeClr val="accent5"/>
              </a:buClr>
              <a:buSzPts val="2267"/>
              <a:buFont typeface="Open Sans"/>
              <a:buNone/>
              <a:defRPr sz="1500" b="0">
                <a:solidFill>
                  <a:schemeClr val="accent5"/>
                </a:solidFill>
              </a:defRPr>
            </a:lvl1pPr>
            <a:lvl2pPr marL="605150" lvl="1" indent="-226931" algn="l">
              <a:lnSpc>
                <a:spcPct val="100000"/>
              </a:lnSpc>
              <a:spcBef>
                <a:spcPts val="927"/>
              </a:spcBef>
              <a:spcAft>
                <a:spcPts val="0"/>
              </a:spcAft>
              <a:buClr>
                <a:srgbClr val="262626"/>
              </a:buClr>
              <a:buSzPts val="1800"/>
              <a:buChar char="•"/>
              <a:defRPr/>
            </a:lvl2pPr>
            <a:lvl3pPr marL="907725" lvl="2" indent="-226931" algn="l">
              <a:lnSpc>
                <a:spcPct val="100000"/>
              </a:lnSpc>
              <a:spcBef>
                <a:spcPts val="927"/>
              </a:spcBef>
              <a:spcAft>
                <a:spcPts val="0"/>
              </a:spcAft>
              <a:buClr>
                <a:srgbClr val="262626"/>
              </a:buClr>
              <a:buSzPts val="1800"/>
              <a:buChar char="−"/>
              <a:defRPr/>
            </a:lvl3pPr>
            <a:lvl4pPr marL="1210300" lvl="3" indent="-226931" algn="l">
              <a:lnSpc>
                <a:spcPct val="100000"/>
              </a:lnSpc>
              <a:spcBef>
                <a:spcPts val="927"/>
              </a:spcBef>
              <a:spcAft>
                <a:spcPts val="0"/>
              </a:spcAft>
              <a:buClr>
                <a:srgbClr val="262626"/>
              </a:buClr>
              <a:buSzPts val="1800"/>
              <a:buChar char="◦"/>
              <a:defRPr/>
            </a:lvl4pPr>
            <a:lvl5pPr marL="1512875" lvl="4" indent="-226931" algn="l">
              <a:lnSpc>
                <a:spcPct val="100000"/>
              </a:lnSpc>
              <a:spcBef>
                <a:spcPts val="927"/>
              </a:spcBef>
              <a:spcAft>
                <a:spcPts val="0"/>
              </a:spcAft>
              <a:buClr>
                <a:srgbClr val="262626"/>
              </a:buClr>
              <a:buSzPts val="1800"/>
              <a:buChar char="−"/>
              <a:defRPr/>
            </a:lvl5pPr>
            <a:lvl6pPr marL="1815450" lvl="5" indent="-226931" algn="l">
              <a:lnSpc>
                <a:spcPct val="100000"/>
              </a:lnSpc>
              <a:spcBef>
                <a:spcPts val="927"/>
              </a:spcBef>
              <a:spcAft>
                <a:spcPts val="0"/>
              </a:spcAft>
              <a:buClr>
                <a:schemeClr val="dk1"/>
              </a:buClr>
              <a:buSzPts val="1800"/>
              <a:buChar char="−"/>
              <a:defRPr/>
            </a:lvl6pPr>
            <a:lvl7pPr marL="2118025" lvl="6" indent="-226931" algn="l">
              <a:lnSpc>
                <a:spcPct val="100000"/>
              </a:lnSpc>
              <a:spcBef>
                <a:spcPts val="927"/>
              </a:spcBef>
              <a:spcAft>
                <a:spcPts val="0"/>
              </a:spcAft>
              <a:buClr>
                <a:schemeClr val="dk1"/>
              </a:buClr>
              <a:buSzPts val="1800"/>
              <a:buChar char="−"/>
              <a:defRPr/>
            </a:lvl7pPr>
            <a:lvl8pPr marL="2420600" lvl="7" indent="-226931" algn="l">
              <a:lnSpc>
                <a:spcPct val="100000"/>
              </a:lnSpc>
              <a:spcBef>
                <a:spcPts val="927"/>
              </a:spcBef>
              <a:spcAft>
                <a:spcPts val="0"/>
              </a:spcAft>
              <a:buClr>
                <a:schemeClr val="dk1"/>
              </a:buClr>
              <a:buSzPts val="1800"/>
              <a:buChar char="−"/>
              <a:defRPr/>
            </a:lvl8pPr>
            <a:lvl9pPr marL="2723175" lvl="8" indent="-226931" algn="l">
              <a:lnSpc>
                <a:spcPct val="100000"/>
              </a:lnSpc>
              <a:spcBef>
                <a:spcPts val="927"/>
              </a:spcBef>
              <a:spcAft>
                <a:spcPts val="927"/>
              </a:spcAft>
              <a:buClr>
                <a:schemeClr val="dk1"/>
              </a:buClr>
              <a:buSzPts val="1800"/>
              <a:buChar char="−"/>
              <a:defRPr/>
            </a:lvl9pPr>
          </a:lstStyle>
          <a:p>
            <a:endParaRPr/>
          </a:p>
        </p:txBody>
      </p:sp>
      <p:sp>
        <p:nvSpPr>
          <p:cNvPr id="38" name="Google Shape;38;p48"/>
          <p:cNvSpPr txBox="1">
            <a:spLocks noGrp="1"/>
          </p:cNvSpPr>
          <p:nvPr>
            <p:ph type="title"/>
          </p:nvPr>
        </p:nvSpPr>
        <p:spPr>
          <a:xfrm>
            <a:off x="376238" y="238125"/>
            <a:ext cx="8391525" cy="2505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100"/>
              <a:buFont typeface="Open Sans"/>
              <a:buNone/>
              <a:defRPr sz="139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91"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342907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352425" y="1257303"/>
            <a:ext cx="8439150" cy="3467099"/>
          </a:xfrm>
          <a:prstGeom prst="rect">
            <a:avLst/>
          </a:prstGeom>
        </p:spPr>
        <p:txBody>
          <a:bodyPr vert="horz" lIns="0" tIns="0" rIns="0" bIns="0" rtlCol="0">
            <a:noAutofit/>
          </a:bodyPr>
          <a:lstStyle>
            <a:lvl1pPr>
              <a:defRPr sz="1112"/>
            </a:lvl1pPr>
            <a:lvl2pPr>
              <a:defRPr sz="1112"/>
            </a:lvl2pPr>
            <a:lvl3pPr>
              <a:defRPr sz="1112"/>
            </a:lvl3pPr>
            <a:lvl4pPr>
              <a:defRPr sz="1112"/>
            </a:lvl4pPr>
            <a:lvl5pPr>
              <a:defRPr sz="1112"/>
            </a:lvl5pPr>
            <a:lvl6pPr>
              <a:defRPr sz="1482"/>
            </a:lvl6pPr>
            <a:lvl7pPr>
              <a:defRPr sz="1482"/>
            </a:lvl7pPr>
            <a:lvl8pPr>
              <a:defRPr sz="1482"/>
            </a:lvl8pPr>
            <a:lvl9pPr>
              <a:defRPr sz="148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352425" y="552518"/>
            <a:ext cx="8439150" cy="567941"/>
          </a:xfrm>
          <a:prstGeom prst="rect">
            <a:avLst/>
          </a:prstGeom>
        </p:spPr>
        <p:txBody>
          <a:bodyPr lIns="0" tIns="0" rIns="0" bIns="0">
            <a:noAutofit/>
          </a:bodyPr>
          <a:lstStyle>
            <a:lvl1pPr marL="0" indent="0">
              <a:buNone/>
              <a:defRPr sz="139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352425" y="301940"/>
            <a:ext cx="8439150" cy="250577"/>
          </a:xfrm>
          <a:prstGeom prst="rect">
            <a:avLst/>
          </a:prstGeom>
        </p:spPr>
        <p:txBody>
          <a:bodyPr vert="horz" lIns="0" tIns="0" rIns="0" bIns="0" rtlCol="0" anchor="t" anchorCtr="0">
            <a:noAutofit/>
          </a:bodyPr>
          <a:lstStyle>
            <a:lvl1pPr>
              <a:defRPr sz="1390"/>
            </a:lvl1pPr>
          </a:lstStyle>
          <a:p>
            <a:r>
              <a:rPr lang="en-US" noProof="0"/>
              <a:t>Click to edit Master title style</a:t>
            </a:r>
          </a:p>
        </p:txBody>
      </p:sp>
    </p:spTree>
    <p:extLst>
      <p:ext uri="{BB962C8B-B14F-4D97-AF65-F5344CB8AC3E}">
        <p14:creationId xmlns:p14="http://schemas.microsoft.com/office/powerpoint/2010/main" val="226944418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52425" y="301940"/>
            <a:ext cx="7587552" cy="250577"/>
          </a:xfrm>
          <a:prstGeom prst="rect">
            <a:avLst/>
          </a:prstGeom>
        </p:spPr>
        <p:txBody>
          <a:bodyPr rtlCol="0">
            <a:noAutofit/>
          </a:bodyPr>
          <a:lstStyle>
            <a:lvl1pPr>
              <a:defRPr sz="15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noProof="0"/>
              <a:t>Click to edit Master title style</a:t>
            </a:r>
          </a:p>
        </p:txBody>
      </p:sp>
    </p:spTree>
    <p:extLst>
      <p:ext uri="{BB962C8B-B14F-4D97-AF65-F5344CB8AC3E}">
        <p14:creationId xmlns:p14="http://schemas.microsoft.com/office/powerpoint/2010/main" val="399088968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C00000"/>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457200"/>
          </a:xfrm>
          <a:prstGeom prst="rect">
            <a:avLst/>
          </a:prstGeom>
        </p:spPr>
        <p:txBody>
          <a:bodyPr lIns="0" tIns="0" rIns="0" bIns="0"/>
          <a:lstStyle>
            <a:lvl1pPr marL="0" indent="0" algn="l">
              <a:lnSpc>
                <a:spcPts val="1200"/>
              </a:lnSpc>
              <a:spcBef>
                <a:spcPts val="0"/>
              </a:spcBef>
              <a:buNone/>
              <a:defRPr sz="1050" b="0" cap="none" spc="0" baseline="0">
                <a:solidFill>
                  <a:schemeClr val="tx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2327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BU Centered Bulleted Text" preserve="1" userDrawn="1">
  <p:cSld name="SBU Centered Bulleted Text">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139586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eft Bulleted Text" preserve="1">
  <p:cSld name="SBU Left Bulleted Text">
    <p:spTree>
      <p:nvGrpSpPr>
        <p:cNvPr id="1" name="Shape 117"/>
        <p:cNvGrpSpPr/>
        <p:nvPr/>
      </p:nvGrpSpPr>
      <p:grpSpPr>
        <a:xfrm>
          <a:off x="0" y="0"/>
          <a:ext cx="0" cy="0"/>
          <a:chOff x="0" y="0"/>
          <a:chExt cx="0" cy="0"/>
        </a:xfrm>
      </p:grpSpPr>
      <p:sp>
        <p:nvSpPr>
          <p:cNvPr id="118" name="Google Shape;118;p25"/>
          <p:cNvSpPr>
            <a:spLocks noGrp="1"/>
          </p:cNvSpPr>
          <p:nvPr>
            <p:ph type="pic" idx="2"/>
          </p:nvPr>
        </p:nvSpPr>
        <p:spPr>
          <a:xfrm>
            <a:off x="4579625" y="0"/>
            <a:ext cx="4381200" cy="5143500"/>
          </a:xfrm>
          <a:prstGeom prst="rect">
            <a:avLst/>
          </a:prstGeom>
          <a:noFill/>
          <a:ln>
            <a:noFill/>
          </a:ln>
        </p:spPr>
      </p:sp>
      <p:sp>
        <p:nvSpPr>
          <p:cNvPr id="119" name="Google Shape;119;p25"/>
          <p:cNvSpPr txBox="1">
            <a:spLocks noGrp="1"/>
          </p:cNvSpPr>
          <p:nvPr>
            <p:ph type="title"/>
          </p:nvPr>
        </p:nvSpPr>
        <p:spPr>
          <a:xfrm>
            <a:off x="641150" y="768096"/>
            <a:ext cx="3488100" cy="1045800"/>
          </a:xfrm>
          <a:prstGeom prst="rect">
            <a:avLst/>
          </a:prstGeom>
          <a:noFill/>
          <a:ln>
            <a:noFill/>
          </a:ln>
        </p:spPr>
        <p:txBody>
          <a:bodyPr spcFirstLastPara="1" wrap="square" lIns="91425" tIns="91425" rIns="91425" bIns="91425" anchor="t" anchorCtr="0">
            <a:noAutofit/>
          </a:bodyPr>
          <a:lstStyle>
            <a:lvl1pPr marR="0" lvl="0" algn="l" rtl="0">
              <a:lnSpc>
                <a:spcPct val="80000"/>
              </a:lnSpc>
              <a:spcBef>
                <a:spcPts val="0"/>
              </a:spcBef>
              <a:spcAft>
                <a:spcPts val="0"/>
              </a:spcAft>
              <a:buClr>
                <a:schemeClr val="dk2"/>
              </a:buClr>
              <a:buSzPts val="3300"/>
              <a:buFont typeface="Montserrat ExtraBold"/>
              <a:buNone/>
              <a:defRPr sz="33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20" name="Google Shape;120;p25"/>
          <p:cNvSpPr txBox="1"/>
          <p:nvPr/>
        </p:nvSpPr>
        <p:spPr>
          <a:xfrm>
            <a:off x="740375" y="2129525"/>
            <a:ext cx="3182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1900"/>
              <a:buFont typeface="Arial"/>
              <a:buNone/>
            </a:pPr>
            <a:endParaRPr sz="1900" b="0" i="0" u="none" strike="noStrike" cap="none">
              <a:solidFill>
                <a:srgbClr val="000000"/>
              </a:solidFill>
              <a:latin typeface="Zilla Slab Medium"/>
              <a:ea typeface="Zilla Slab Medium"/>
              <a:cs typeface="Zilla Slab Medium"/>
              <a:sym typeface="Zilla Slab Medium"/>
            </a:endParaRPr>
          </a:p>
        </p:txBody>
      </p:sp>
      <p:sp>
        <p:nvSpPr>
          <p:cNvPr id="121" name="Google Shape;12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2"/>
                </a:solidFill>
                <a:latin typeface="Montserrat ExtraBold"/>
                <a:ea typeface="Montserrat ExtraBold"/>
                <a:cs typeface="Montserrat ExtraBold"/>
                <a:sym typeface="Montserrat ExtraBold"/>
              </a:defRPr>
            </a:lvl1pPr>
            <a:lvl2pPr lvl="1" rtl="0">
              <a:buNone/>
              <a:defRPr>
                <a:solidFill>
                  <a:schemeClr val="dk2"/>
                </a:solidFill>
                <a:latin typeface="Montserrat ExtraBold"/>
                <a:ea typeface="Montserrat ExtraBold"/>
                <a:cs typeface="Montserrat ExtraBold"/>
                <a:sym typeface="Montserrat ExtraBold"/>
              </a:defRPr>
            </a:lvl2pPr>
            <a:lvl3pPr lvl="2" rtl="0">
              <a:buNone/>
              <a:defRPr>
                <a:solidFill>
                  <a:schemeClr val="dk2"/>
                </a:solidFill>
                <a:latin typeface="Montserrat ExtraBold"/>
                <a:ea typeface="Montserrat ExtraBold"/>
                <a:cs typeface="Montserrat ExtraBold"/>
                <a:sym typeface="Montserrat ExtraBold"/>
              </a:defRPr>
            </a:lvl3pPr>
            <a:lvl4pPr lvl="3" rtl="0">
              <a:buNone/>
              <a:defRPr>
                <a:solidFill>
                  <a:schemeClr val="dk2"/>
                </a:solidFill>
                <a:latin typeface="Montserrat ExtraBold"/>
                <a:ea typeface="Montserrat ExtraBold"/>
                <a:cs typeface="Montserrat ExtraBold"/>
                <a:sym typeface="Montserrat ExtraBold"/>
              </a:defRPr>
            </a:lvl4pPr>
            <a:lvl5pPr lvl="4" rtl="0">
              <a:buNone/>
              <a:defRPr>
                <a:solidFill>
                  <a:schemeClr val="dk2"/>
                </a:solidFill>
                <a:latin typeface="Montserrat ExtraBold"/>
                <a:ea typeface="Montserrat ExtraBold"/>
                <a:cs typeface="Montserrat ExtraBold"/>
                <a:sym typeface="Montserrat ExtraBold"/>
              </a:defRPr>
            </a:lvl5pPr>
            <a:lvl6pPr lvl="5" rtl="0">
              <a:buNone/>
              <a:defRPr>
                <a:solidFill>
                  <a:schemeClr val="dk2"/>
                </a:solidFill>
                <a:latin typeface="Montserrat ExtraBold"/>
                <a:ea typeface="Montserrat ExtraBold"/>
                <a:cs typeface="Montserrat ExtraBold"/>
                <a:sym typeface="Montserrat ExtraBold"/>
              </a:defRPr>
            </a:lvl6pPr>
            <a:lvl7pPr lvl="6" rtl="0">
              <a:buNone/>
              <a:defRPr>
                <a:solidFill>
                  <a:schemeClr val="dk2"/>
                </a:solidFill>
                <a:latin typeface="Montserrat ExtraBold"/>
                <a:ea typeface="Montserrat ExtraBold"/>
                <a:cs typeface="Montserrat ExtraBold"/>
                <a:sym typeface="Montserrat ExtraBold"/>
              </a:defRPr>
            </a:lvl7pPr>
            <a:lvl8pPr lvl="7" rtl="0">
              <a:buNone/>
              <a:defRPr>
                <a:solidFill>
                  <a:schemeClr val="dk2"/>
                </a:solidFill>
                <a:latin typeface="Montserrat ExtraBold"/>
                <a:ea typeface="Montserrat ExtraBold"/>
                <a:cs typeface="Montserrat ExtraBold"/>
                <a:sym typeface="Montserrat ExtraBold"/>
              </a:defRPr>
            </a:lvl8pPr>
            <a:lvl9pPr lvl="8" rtl="0">
              <a:buNone/>
              <a:defRPr>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5622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Text 1 Photo" preserve="1">
  <p:cSld name="SBU Text 1 Photo">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24" name="Google Shape;124;p26"/>
          <p:cNvSpPr>
            <a:spLocks noGrp="1"/>
          </p:cNvSpPr>
          <p:nvPr>
            <p:ph type="pic" idx="2"/>
          </p:nvPr>
        </p:nvSpPr>
        <p:spPr>
          <a:xfrm>
            <a:off x="3725949" y="825652"/>
            <a:ext cx="4791300" cy="3329100"/>
          </a:xfrm>
          <a:prstGeom prst="rect">
            <a:avLst/>
          </a:prstGeom>
          <a:solidFill>
            <a:srgbClr val="F2F2F2"/>
          </a:solidFill>
          <a:ln>
            <a:noFill/>
          </a:ln>
        </p:spPr>
      </p:sp>
      <p:sp>
        <p:nvSpPr>
          <p:cNvPr id="125" name="Google Shape;125;p26"/>
          <p:cNvSpPr txBox="1">
            <a:spLocks noGrp="1"/>
          </p:cNvSpPr>
          <p:nvPr>
            <p:ph type="body" idx="1"/>
          </p:nvPr>
        </p:nvSpPr>
        <p:spPr>
          <a:xfrm>
            <a:off x="527843" y="1895061"/>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26" name="Google Shape;126;p26"/>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27" name="Google Shape;12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3074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Bulleted Text 1 Photo" preserve="1">
  <p:cSld name="SBU Bulleted Text 1 Photo">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30" name="Google Shape;130;p27"/>
          <p:cNvSpPr txBox="1">
            <a:spLocks noGrp="1"/>
          </p:cNvSpPr>
          <p:nvPr>
            <p:ph type="body" idx="1"/>
          </p:nvPr>
        </p:nvSpPr>
        <p:spPr>
          <a:xfrm>
            <a:off x="527843" y="1709469"/>
            <a:ext cx="3134700" cy="23424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chemeClr val="dk1"/>
              </a:buClr>
              <a:buSzPts val="1200"/>
              <a:buFont typeface="Zilla Slab Medium"/>
              <a:buChar char="•"/>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31" name="Google Shape;131;p27"/>
          <p:cNvSpPr>
            <a:spLocks noGrp="1"/>
          </p:cNvSpPr>
          <p:nvPr>
            <p:ph type="pic" idx="2"/>
          </p:nvPr>
        </p:nvSpPr>
        <p:spPr>
          <a:xfrm>
            <a:off x="3725949" y="825652"/>
            <a:ext cx="4791300" cy="3329100"/>
          </a:xfrm>
          <a:prstGeom prst="rect">
            <a:avLst/>
          </a:prstGeom>
          <a:solidFill>
            <a:srgbClr val="F2F2F2"/>
          </a:solidFill>
          <a:ln>
            <a:noFill/>
          </a:ln>
        </p:spPr>
      </p:sp>
      <p:sp>
        <p:nvSpPr>
          <p:cNvPr id="132" name="Google Shape;132;p27"/>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33" name="Google Shape;133;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7878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Text-2 Photos" preserve="1">
  <p:cSld name="SBU Text-2 Photos">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1400"/>
              <a:buFont typeface="Montserrat ExtraBold"/>
              <a:buNone/>
              <a:defRPr sz="1800" b="0" i="0" u="none" strike="noStrike" cap="none">
                <a:solidFill>
                  <a:srgbClr val="000000"/>
                </a:solidFill>
                <a:latin typeface="Montserrat ExtraBold"/>
                <a:ea typeface="Montserrat ExtraBold"/>
                <a:cs typeface="Montserrat ExtraBold"/>
                <a:sym typeface="Montserrat ExtraBold"/>
              </a:defRPr>
            </a:lvl9pPr>
          </a:lstStyle>
          <a:p>
            <a:r>
              <a:rPr lang="en-US"/>
              <a:t>Click to edit Master title style</a:t>
            </a:r>
            <a:endParaRPr/>
          </a:p>
        </p:txBody>
      </p:sp>
      <p:sp>
        <p:nvSpPr>
          <p:cNvPr id="136" name="Google Shape;136;p28"/>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37" name="Google Shape;137;p28"/>
          <p:cNvSpPr>
            <a:spLocks noGrp="1"/>
          </p:cNvSpPr>
          <p:nvPr>
            <p:ph type="pic" idx="2"/>
          </p:nvPr>
        </p:nvSpPr>
        <p:spPr>
          <a:xfrm>
            <a:off x="3725241" y="823596"/>
            <a:ext cx="2328600" cy="3333900"/>
          </a:xfrm>
          <a:prstGeom prst="rect">
            <a:avLst/>
          </a:prstGeom>
          <a:solidFill>
            <a:srgbClr val="F2F2F2"/>
          </a:solidFill>
          <a:ln>
            <a:noFill/>
          </a:ln>
        </p:spPr>
      </p:sp>
      <p:sp>
        <p:nvSpPr>
          <p:cNvPr id="138" name="Google Shape;138;p28"/>
          <p:cNvSpPr>
            <a:spLocks noGrp="1"/>
          </p:cNvSpPr>
          <p:nvPr>
            <p:ph type="pic" idx="3"/>
          </p:nvPr>
        </p:nvSpPr>
        <p:spPr>
          <a:xfrm>
            <a:off x="6187611" y="823595"/>
            <a:ext cx="2328600" cy="3333900"/>
          </a:xfrm>
          <a:prstGeom prst="rect">
            <a:avLst/>
          </a:prstGeom>
          <a:solidFill>
            <a:srgbClr val="F2F2F2"/>
          </a:solidFill>
          <a:ln>
            <a:noFill/>
          </a:ln>
        </p:spPr>
      </p:sp>
      <p:sp>
        <p:nvSpPr>
          <p:cNvPr id="139" name="Google Shape;139;p28"/>
          <p:cNvSpPr txBox="1">
            <a:spLocks noGrp="1"/>
          </p:cNvSpPr>
          <p:nvPr>
            <p:ph type="body" idx="4"/>
          </p:nvPr>
        </p:nvSpPr>
        <p:spPr>
          <a:xfrm>
            <a:off x="3725950" y="4194951"/>
            <a:ext cx="23280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Medium"/>
              <a:buNone/>
              <a:defRPr sz="8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40" name="Google Shape;140;p28"/>
          <p:cNvSpPr txBox="1">
            <a:spLocks noGrp="1"/>
          </p:cNvSpPr>
          <p:nvPr>
            <p:ph type="body" idx="5"/>
          </p:nvPr>
        </p:nvSpPr>
        <p:spPr>
          <a:xfrm>
            <a:off x="6187611" y="4194951"/>
            <a:ext cx="23280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Medium"/>
              <a:buNone/>
              <a:defRPr sz="8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41" name="Google Shape;14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a:ea typeface="Zilla Slab"/>
                <a:cs typeface="Zilla Slab"/>
                <a:sym typeface="Zilla Slab"/>
              </a:defRPr>
            </a:lvl1pPr>
            <a:lvl2pPr lvl="1" rtl="0">
              <a:buNone/>
              <a:defRPr>
                <a:solidFill>
                  <a:schemeClr val="dk1"/>
                </a:solidFill>
                <a:latin typeface="Zilla Slab"/>
                <a:ea typeface="Zilla Slab"/>
                <a:cs typeface="Zilla Slab"/>
                <a:sym typeface="Zilla Slab"/>
              </a:defRPr>
            </a:lvl2pPr>
            <a:lvl3pPr lvl="2" rtl="0">
              <a:buNone/>
              <a:defRPr>
                <a:solidFill>
                  <a:schemeClr val="dk1"/>
                </a:solidFill>
                <a:latin typeface="Zilla Slab"/>
                <a:ea typeface="Zilla Slab"/>
                <a:cs typeface="Zilla Slab"/>
                <a:sym typeface="Zilla Slab"/>
              </a:defRPr>
            </a:lvl3pPr>
            <a:lvl4pPr lvl="3" rtl="0">
              <a:buNone/>
              <a:defRPr>
                <a:solidFill>
                  <a:schemeClr val="dk1"/>
                </a:solidFill>
                <a:latin typeface="Zilla Slab"/>
                <a:ea typeface="Zilla Slab"/>
                <a:cs typeface="Zilla Slab"/>
                <a:sym typeface="Zilla Slab"/>
              </a:defRPr>
            </a:lvl4pPr>
            <a:lvl5pPr lvl="4" rtl="0">
              <a:buNone/>
              <a:defRPr>
                <a:solidFill>
                  <a:schemeClr val="dk1"/>
                </a:solidFill>
                <a:latin typeface="Zilla Slab"/>
                <a:ea typeface="Zilla Slab"/>
                <a:cs typeface="Zilla Slab"/>
                <a:sym typeface="Zilla Slab"/>
              </a:defRPr>
            </a:lvl5pPr>
            <a:lvl6pPr lvl="5" rtl="0">
              <a:buNone/>
              <a:defRPr>
                <a:solidFill>
                  <a:schemeClr val="dk1"/>
                </a:solidFill>
                <a:latin typeface="Zilla Slab"/>
                <a:ea typeface="Zilla Slab"/>
                <a:cs typeface="Zilla Slab"/>
                <a:sym typeface="Zilla Slab"/>
              </a:defRPr>
            </a:lvl6pPr>
            <a:lvl7pPr lvl="6" rtl="0">
              <a:buNone/>
              <a:defRPr>
                <a:solidFill>
                  <a:schemeClr val="dk1"/>
                </a:solidFill>
                <a:latin typeface="Zilla Slab"/>
                <a:ea typeface="Zilla Slab"/>
                <a:cs typeface="Zilla Slab"/>
                <a:sym typeface="Zilla Slab"/>
              </a:defRPr>
            </a:lvl7pPr>
            <a:lvl8pPr lvl="7" rtl="0">
              <a:buNone/>
              <a:defRPr>
                <a:solidFill>
                  <a:schemeClr val="dk1"/>
                </a:solidFill>
                <a:latin typeface="Zilla Slab"/>
                <a:ea typeface="Zilla Slab"/>
                <a:cs typeface="Zilla Slab"/>
                <a:sym typeface="Zilla Slab"/>
              </a:defRPr>
            </a:lvl8pPr>
            <a:lvl9pPr lvl="8" rtl="0">
              <a:buNone/>
              <a:defRPr>
                <a:solidFill>
                  <a:schemeClr val="dk1"/>
                </a:solidFill>
                <a:latin typeface="Zilla Slab"/>
                <a:ea typeface="Zilla Slab"/>
                <a:cs typeface="Zilla Slab"/>
                <a:sym typeface="Zilla Slab"/>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1576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Text-3 Photos" preserve="1">
  <p:cSld name="SBU Text-3 Photos">
    <p:spTree>
      <p:nvGrpSpPr>
        <p:cNvPr id="1" name="Shape 142"/>
        <p:cNvGrpSpPr/>
        <p:nvPr/>
      </p:nvGrpSpPr>
      <p:grpSpPr>
        <a:xfrm>
          <a:off x="0" y="0"/>
          <a:ext cx="0" cy="0"/>
          <a:chOff x="0" y="0"/>
          <a:chExt cx="0" cy="0"/>
        </a:xfrm>
      </p:grpSpPr>
      <p:sp>
        <p:nvSpPr>
          <p:cNvPr id="143" name="Google Shape;143;p29"/>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44" name="Google Shape;144;p29"/>
          <p:cNvSpPr>
            <a:spLocks noGrp="1"/>
          </p:cNvSpPr>
          <p:nvPr>
            <p:ph type="pic" idx="2"/>
          </p:nvPr>
        </p:nvSpPr>
        <p:spPr>
          <a:xfrm>
            <a:off x="3723085" y="834083"/>
            <a:ext cx="2323800" cy="3318600"/>
          </a:xfrm>
          <a:prstGeom prst="rect">
            <a:avLst/>
          </a:prstGeom>
          <a:solidFill>
            <a:srgbClr val="F2F2F2"/>
          </a:solidFill>
          <a:ln>
            <a:noFill/>
          </a:ln>
        </p:spPr>
      </p:sp>
      <p:sp>
        <p:nvSpPr>
          <p:cNvPr id="145" name="Google Shape;145;p29"/>
          <p:cNvSpPr>
            <a:spLocks noGrp="1"/>
          </p:cNvSpPr>
          <p:nvPr>
            <p:ph type="pic" idx="3"/>
          </p:nvPr>
        </p:nvSpPr>
        <p:spPr>
          <a:xfrm>
            <a:off x="6189636" y="834083"/>
            <a:ext cx="2334600" cy="1581000"/>
          </a:xfrm>
          <a:prstGeom prst="rect">
            <a:avLst/>
          </a:prstGeom>
          <a:solidFill>
            <a:srgbClr val="F2F2F2"/>
          </a:solidFill>
          <a:ln>
            <a:noFill/>
          </a:ln>
        </p:spPr>
      </p:sp>
      <p:sp>
        <p:nvSpPr>
          <p:cNvPr id="146" name="Google Shape;146;p29"/>
          <p:cNvSpPr>
            <a:spLocks noGrp="1"/>
          </p:cNvSpPr>
          <p:nvPr>
            <p:ph type="pic" idx="4"/>
          </p:nvPr>
        </p:nvSpPr>
        <p:spPr>
          <a:xfrm>
            <a:off x="6189636" y="2578715"/>
            <a:ext cx="2328600" cy="1574100"/>
          </a:xfrm>
          <a:prstGeom prst="rect">
            <a:avLst/>
          </a:prstGeom>
          <a:solidFill>
            <a:srgbClr val="F2F2F2"/>
          </a:solidFill>
          <a:ln>
            <a:noFill/>
          </a:ln>
        </p:spPr>
      </p:sp>
      <p:sp>
        <p:nvSpPr>
          <p:cNvPr id="147" name="Google Shape;147;p29"/>
          <p:cNvSpPr txBox="1">
            <a:spLocks noGrp="1"/>
          </p:cNvSpPr>
          <p:nvPr>
            <p:ph type="body" idx="5"/>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48" name="Google Shape;148;p29"/>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49" name="Google Shape;14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a:ea typeface="Zilla Slab"/>
                <a:cs typeface="Zilla Slab"/>
                <a:sym typeface="Zilla Slab"/>
              </a:defRPr>
            </a:lvl1pPr>
            <a:lvl2pPr lvl="1" rtl="0">
              <a:buNone/>
              <a:defRPr>
                <a:solidFill>
                  <a:schemeClr val="dk1"/>
                </a:solidFill>
                <a:latin typeface="Zilla Slab"/>
                <a:ea typeface="Zilla Slab"/>
                <a:cs typeface="Zilla Slab"/>
                <a:sym typeface="Zilla Slab"/>
              </a:defRPr>
            </a:lvl2pPr>
            <a:lvl3pPr lvl="2" rtl="0">
              <a:buNone/>
              <a:defRPr>
                <a:solidFill>
                  <a:schemeClr val="dk1"/>
                </a:solidFill>
                <a:latin typeface="Zilla Slab"/>
                <a:ea typeface="Zilla Slab"/>
                <a:cs typeface="Zilla Slab"/>
                <a:sym typeface="Zilla Slab"/>
              </a:defRPr>
            </a:lvl3pPr>
            <a:lvl4pPr lvl="3" rtl="0">
              <a:buNone/>
              <a:defRPr>
                <a:solidFill>
                  <a:schemeClr val="dk1"/>
                </a:solidFill>
                <a:latin typeface="Zilla Slab"/>
                <a:ea typeface="Zilla Slab"/>
                <a:cs typeface="Zilla Slab"/>
                <a:sym typeface="Zilla Slab"/>
              </a:defRPr>
            </a:lvl4pPr>
            <a:lvl5pPr lvl="4" rtl="0">
              <a:buNone/>
              <a:defRPr>
                <a:solidFill>
                  <a:schemeClr val="dk1"/>
                </a:solidFill>
                <a:latin typeface="Zilla Slab"/>
                <a:ea typeface="Zilla Slab"/>
                <a:cs typeface="Zilla Slab"/>
                <a:sym typeface="Zilla Slab"/>
              </a:defRPr>
            </a:lvl5pPr>
            <a:lvl6pPr lvl="5" rtl="0">
              <a:buNone/>
              <a:defRPr>
                <a:solidFill>
                  <a:schemeClr val="dk1"/>
                </a:solidFill>
                <a:latin typeface="Zilla Slab"/>
                <a:ea typeface="Zilla Slab"/>
                <a:cs typeface="Zilla Slab"/>
                <a:sym typeface="Zilla Slab"/>
              </a:defRPr>
            </a:lvl6pPr>
            <a:lvl7pPr lvl="6" rtl="0">
              <a:buNone/>
              <a:defRPr>
                <a:solidFill>
                  <a:schemeClr val="dk1"/>
                </a:solidFill>
                <a:latin typeface="Zilla Slab"/>
                <a:ea typeface="Zilla Slab"/>
                <a:cs typeface="Zilla Slab"/>
                <a:sym typeface="Zilla Slab"/>
              </a:defRPr>
            </a:lvl7pPr>
            <a:lvl8pPr lvl="7" rtl="0">
              <a:buNone/>
              <a:defRPr>
                <a:solidFill>
                  <a:schemeClr val="dk1"/>
                </a:solidFill>
                <a:latin typeface="Zilla Slab"/>
                <a:ea typeface="Zilla Slab"/>
                <a:cs typeface="Zilla Slab"/>
                <a:sym typeface="Zilla Slab"/>
              </a:defRPr>
            </a:lvl8pPr>
            <a:lvl9pPr lvl="8" rtl="0">
              <a:buNone/>
              <a:defRPr>
                <a:solidFill>
                  <a:schemeClr val="dk1"/>
                </a:solidFill>
                <a:latin typeface="Zilla Slab"/>
                <a:ea typeface="Zilla Slab"/>
                <a:cs typeface="Zilla Slab"/>
                <a:sym typeface="Zilla Slab"/>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277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3 Photos" preserve="1">
  <p:cSld name="SBU 3 Photos">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1546525" y="712677"/>
            <a:ext cx="6418200" cy="629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52" name="Google Shape;152;p30"/>
          <p:cNvSpPr>
            <a:spLocks noGrp="1"/>
          </p:cNvSpPr>
          <p:nvPr>
            <p:ph type="pic" idx="2"/>
          </p:nvPr>
        </p:nvSpPr>
        <p:spPr>
          <a:xfrm>
            <a:off x="1639147" y="1415679"/>
            <a:ext cx="1827600" cy="2616600"/>
          </a:xfrm>
          <a:prstGeom prst="rect">
            <a:avLst/>
          </a:prstGeom>
          <a:solidFill>
            <a:srgbClr val="F2F2F2"/>
          </a:solidFill>
          <a:ln>
            <a:noFill/>
          </a:ln>
        </p:spPr>
      </p:sp>
      <p:sp>
        <p:nvSpPr>
          <p:cNvPr id="153" name="Google Shape;153;p30"/>
          <p:cNvSpPr>
            <a:spLocks noGrp="1"/>
          </p:cNvSpPr>
          <p:nvPr>
            <p:ph type="pic" idx="3"/>
          </p:nvPr>
        </p:nvSpPr>
        <p:spPr>
          <a:xfrm>
            <a:off x="5725471" y="1416158"/>
            <a:ext cx="1827600" cy="2616600"/>
          </a:xfrm>
          <a:prstGeom prst="rect">
            <a:avLst/>
          </a:prstGeom>
          <a:solidFill>
            <a:srgbClr val="F2F2F2"/>
          </a:solidFill>
          <a:ln>
            <a:noFill/>
          </a:ln>
        </p:spPr>
      </p:sp>
      <p:sp>
        <p:nvSpPr>
          <p:cNvPr id="154" name="Google Shape;154;p30"/>
          <p:cNvSpPr>
            <a:spLocks noGrp="1"/>
          </p:cNvSpPr>
          <p:nvPr>
            <p:ph type="pic" idx="4"/>
          </p:nvPr>
        </p:nvSpPr>
        <p:spPr>
          <a:xfrm>
            <a:off x="3672930" y="1415679"/>
            <a:ext cx="1827600" cy="2616600"/>
          </a:xfrm>
          <a:prstGeom prst="rect">
            <a:avLst/>
          </a:prstGeom>
          <a:solidFill>
            <a:srgbClr val="F2F2F2"/>
          </a:solidFill>
          <a:ln>
            <a:noFill/>
          </a:ln>
        </p:spPr>
      </p:sp>
      <p:sp>
        <p:nvSpPr>
          <p:cNvPr id="155" name="Google Shape;155;p30"/>
          <p:cNvSpPr txBox="1">
            <a:spLocks noGrp="1"/>
          </p:cNvSpPr>
          <p:nvPr>
            <p:ph type="body" idx="1"/>
          </p:nvPr>
        </p:nvSpPr>
        <p:spPr>
          <a:xfrm>
            <a:off x="1639147" y="4094029"/>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Medium"/>
              <a:buNone/>
              <a:defRPr sz="8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56" name="Google Shape;156;p30"/>
          <p:cNvSpPr txBox="1">
            <a:spLocks noGrp="1"/>
          </p:cNvSpPr>
          <p:nvPr>
            <p:ph type="body" idx="5"/>
          </p:nvPr>
        </p:nvSpPr>
        <p:spPr>
          <a:xfrm>
            <a:off x="3672930"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57" name="Google Shape;157;p30"/>
          <p:cNvSpPr txBox="1">
            <a:spLocks noGrp="1"/>
          </p:cNvSpPr>
          <p:nvPr>
            <p:ph type="body" idx="6"/>
          </p:nvPr>
        </p:nvSpPr>
        <p:spPr>
          <a:xfrm>
            <a:off x="5725471"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sp>
        <p:nvSpPr>
          <p:cNvPr id="158" name="Google Shape;15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7730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Text 1 Chart" preserve="1">
  <p:cSld name="SBU Text 1 Chart">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521802"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61" name="Google Shape;161;p31"/>
          <p:cNvSpPr>
            <a:spLocks noGrp="1"/>
          </p:cNvSpPr>
          <p:nvPr>
            <p:ph type="chart" idx="2"/>
          </p:nvPr>
        </p:nvSpPr>
        <p:spPr>
          <a:xfrm>
            <a:off x="3713357" y="856255"/>
            <a:ext cx="4803900" cy="32586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chart</a:t>
            </a:r>
            <a:endParaRPr/>
          </a:p>
        </p:txBody>
      </p:sp>
      <p:sp>
        <p:nvSpPr>
          <p:cNvPr id="162" name="Google Shape;162;p31"/>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pPr lvl="0"/>
            <a:r>
              <a:rPr lang="en-US"/>
              <a:t>Click to edit Master text styles</a:t>
            </a:r>
          </a:p>
        </p:txBody>
      </p:sp>
      <p:sp>
        <p:nvSpPr>
          <p:cNvPr id="163" name="Google Shape;163;p31"/>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pPr lvl="0"/>
            <a:r>
              <a:rPr lang="en-US"/>
              <a:t>Click to edit Master text styles</a:t>
            </a:r>
          </a:p>
        </p:txBody>
      </p:sp>
      <p:pic>
        <p:nvPicPr>
          <p:cNvPr id="164" name="Google Shape;164;p31"/>
          <p:cNvPicPr preferRelativeResize="0"/>
          <p:nvPr/>
        </p:nvPicPr>
        <p:blipFill rotWithShape="1">
          <a:blip r:embed="rId2">
            <a:alphaModFix/>
          </a:blip>
          <a:srcRect/>
          <a:stretch/>
        </p:blipFill>
        <p:spPr>
          <a:xfrm>
            <a:off x="628650" y="4677660"/>
            <a:ext cx="780725" cy="288806"/>
          </a:xfrm>
          <a:prstGeom prst="rect">
            <a:avLst/>
          </a:prstGeom>
          <a:noFill/>
          <a:ln>
            <a:noFill/>
          </a:ln>
        </p:spPr>
      </p:pic>
      <p:sp>
        <p:nvSpPr>
          <p:cNvPr id="165" name="Google Shape;165;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52758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Full Page Photo" preserve="1">
  <p:cSld name="SBU Full Page Photo">
    <p:spTree>
      <p:nvGrpSpPr>
        <p:cNvPr id="1" name="Shape 166"/>
        <p:cNvGrpSpPr/>
        <p:nvPr/>
      </p:nvGrpSpPr>
      <p:grpSpPr>
        <a:xfrm>
          <a:off x="0" y="0"/>
          <a:ext cx="0" cy="0"/>
          <a:chOff x="0" y="0"/>
          <a:chExt cx="0" cy="0"/>
        </a:xfrm>
      </p:grpSpPr>
      <p:pic>
        <p:nvPicPr>
          <p:cNvPr id="167" name="Google Shape;167;p3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68" name="Google Shape;168;p32"/>
          <p:cNvPicPr preferRelativeResize="0"/>
          <p:nvPr/>
        </p:nvPicPr>
        <p:blipFill rotWithShape="1">
          <a:blip r:embed="rId3">
            <a:alphaModFix/>
          </a:blip>
          <a:srcRect/>
          <a:stretch/>
        </p:blipFill>
        <p:spPr>
          <a:xfrm>
            <a:off x="623222" y="4677677"/>
            <a:ext cx="780725" cy="292043"/>
          </a:xfrm>
          <a:prstGeom prst="rect">
            <a:avLst/>
          </a:prstGeom>
          <a:noFill/>
          <a:ln>
            <a:noFill/>
          </a:ln>
        </p:spPr>
      </p:pic>
      <p:pic>
        <p:nvPicPr>
          <p:cNvPr id="169" name="Google Shape;169;p32"/>
          <p:cNvPicPr preferRelativeResize="0"/>
          <p:nvPr/>
        </p:nvPicPr>
        <p:blipFill rotWithShape="1">
          <a:blip r:embed="rId4">
            <a:alphaModFix/>
          </a:blip>
          <a:srcRect/>
          <a:stretch/>
        </p:blipFill>
        <p:spPr>
          <a:xfrm>
            <a:off x="623222" y="197984"/>
            <a:ext cx="1482115" cy="253447"/>
          </a:xfrm>
          <a:prstGeom prst="rect">
            <a:avLst/>
          </a:prstGeom>
          <a:noFill/>
          <a:ln>
            <a:noFill/>
          </a:ln>
        </p:spPr>
      </p:pic>
      <p:sp>
        <p:nvSpPr>
          <p:cNvPr id="170" name="Google Shape;170;p32"/>
          <p:cNvSpPr txBox="1"/>
          <p:nvPr/>
        </p:nvSpPr>
        <p:spPr>
          <a:xfrm>
            <a:off x="6554163" y="4774697"/>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Georgia"/>
                <a:ea typeface="Georgia"/>
                <a:cs typeface="Georgia"/>
                <a:sym typeface="Georgia"/>
              </a:rPr>
              <a:t>‹#›</a:t>
            </a:fld>
            <a:endParaRPr sz="1000" b="1" i="0" u="none" strike="noStrike" cap="none">
              <a:solidFill>
                <a:schemeClr val="lt1"/>
              </a:solidFill>
              <a:latin typeface="Georgia"/>
              <a:ea typeface="Georgia"/>
              <a:cs typeface="Georgia"/>
              <a:sym typeface="Georgia"/>
            </a:endParaRPr>
          </a:p>
        </p:txBody>
      </p:sp>
      <p:cxnSp>
        <p:nvCxnSpPr>
          <p:cNvPr id="171" name="Google Shape;171;p32"/>
          <p:cNvCxnSpPr/>
          <p:nvPr/>
        </p:nvCxnSpPr>
        <p:spPr>
          <a:xfrm>
            <a:off x="623222" y="4567041"/>
            <a:ext cx="7896000" cy="0"/>
          </a:xfrm>
          <a:prstGeom prst="straightConnector1">
            <a:avLst/>
          </a:prstGeom>
          <a:noFill/>
          <a:ln w="19050" cap="flat" cmpd="sng">
            <a:solidFill>
              <a:schemeClr val="lt1"/>
            </a:solidFill>
            <a:prstDash val="dot"/>
            <a:miter lim="800000"/>
            <a:headEnd type="none" w="sm" len="sm"/>
            <a:tailEnd type="none" w="sm" len="sm"/>
          </a:ln>
        </p:spPr>
      </p:cxnSp>
      <p:sp>
        <p:nvSpPr>
          <p:cNvPr id="172" name="Google Shape;172;p32"/>
          <p:cNvSpPr txBox="1">
            <a:spLocks noGrp="1"/>
          </p:cNvSpPr>
          <p:nvPr>
            <p:ph type="body" idx="1"/>
          </p:nvPr>
        </p:nvSpPr>
        <p:spPr>
          <a:xfrm>
            <a:off x="5564305" y="4082394"/>
            <a:ext cx="2955000" cy="2559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lt1"/>
              </a:buClr>
              <a:buSzPts val="800"/>
              <a:buFont typeface="Montserrat ExtraBold"/>
              <a:buNone/>
              <a:defRPr sz="800" b="0" i="0" u="none" strike="noStrike" cap="none">
                <a:solidFill>
                  <a:schemeClr val="lt1"/>
                </a:solidFill>
                <a:latin typeface="Montserrat ExtraBold"/>
                <a:ea typeface="Montserrat ExtraBold"/>
                <a:cs typeface="Montserrat ExtraBold"/>
                <a:sym typeface="Montserrat ExtraBold"/>
              </a:defRPr>
            </a:lvl1pPr>
            <a:lvl2pPr marL="914400" marR="0" lvl="1" indent="-228600" algn="l" rtl="0">
              <a:lnSpc>
                <a:spcPct val="90000"/>
              </a:lnSpc>
              <a:spcBef>
                <a:spcPts val="375"/>
              </a:spcBef>
              <a:spcAft>
                <a:spcPts val="0"/>
              </a:spcAft>
              <a:buClr>
                <a:schemeClr val="lt1"/>
              </a:buClr>
              <a:buSzPts val="1500"/>
              <a:buFont typeface="Montserrat ExtraBold"/>
              <a:buNone/>
              <a:defRPr sz="1500" b="0" i="0" u="none" strike="noStrike" cap="none">
                <a:solidFill>
                  <a:schemeClr val="lt1"/>
                </a:solidFill>
                <a:latin typeface="Montserrat ExtraBold"/>
                <a:ea typeface="Montserrat ExtraBold"/>
                <a:cs typeface="Montserrat ExtraBold"/>
                <a:sym typeface="Montserrat ExtraBold"/>
              </a:defRPr>
            </a:lvl2pPr>
            <a:lvl3pPr marL="1371600" marR="0" lvl="2" indent="-228600" algn="l" rtl="0">
              <a:lnSpc>
                <a:spcPct val="90000"/>
              </a:lnSpc>
              <a:spcBef>
                <a:spcPts val="375"/>
              </a:spcBef>
              <a:spcAft>
                <a:spcPts val="0"/>
              </a:spcAft>
              <a:buClr>
                <a:schemeClr val="lt1"/>
              </a:buClr>
              <a:buSzPts val="1350"/>
              <a:buFont typeface="Montserrat ExtraBold"/>
              <a:buNone/>
              <a:defRPr sz="1350" b="0" i="0" u="none" strike="noStrike" cap="none">
                <a:solidFill>
                  <a:schemeClr val="lt1"/>
                </a:solidFill>
                <a:latin typeface="Montserrat ExtraBold"/>
                <a:ea typeface="Montserrat ExtraBold"/>
                <a:cs typeface="Montserrat ExtraBold"/>
                <a:sym typeface="Montserrat ExtraBold"/>
              </a:defRPr>
            </a:lvl3pPr>
            <a:lvl4pPr marL="1828800" marR="0" lvl="3"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4pPr>
            <a:lvl5pPr marL="2286000" marR="0" lvl="4"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5pPr>
            <a:lvl6pPr marL="2743200" marR="0" lvl="5"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6pPr>
            <a:lvl7pPr marL="3200400" marR="0" lvl="6"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7pPr>
            <a:lvl8pPr marL="3657600" marR="0" lvl="7"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8pPr>
            <a:lvl9pPr marL="4114800" marR="0" lvl="8" indent="-228600" algn="l" rtl="0">
              <a:lnSpc>
                <a:spcPct val="90000"/>
              </a:lnSpc>
              <a:spcBef>
                <a:spcPts val="375"/>
              </a:spcBef>
              <a:spcAft>
                <a:spcPts val="0"/>
              </a:spcAft>
              <a:buClr>
                <a:schemeClr val="lt1"/>
              </a:buClr>
              <a:buSzPts val="1200"/>
              <a:buFont typeface="Montserrat ExtraBold"/>
              <a:buNone/>
              <a:defRPr sz="1200" b="0" i="0" u="none" strike="noStrike" cap="none">
                <a:solidFill>
                  <a:schemeClr val="lt1"/>
                </a:solidFill>
                <a:latin typeface="Montserrat ExtraBold"/>
                <a:ea typeface="Montserrat ExtraBold"/>
                <a:cs typeface="Montserrat ExtraBold"/>
                <a:sym typeface="Montserrat ExtraBold"/>
              </a:defRPr>
            </a:lvl9pPr>
          </a:lstStyle>
          <a:p>
            <a:pPr lvl="0"/>
            <a:r>
              <a:rPr lang="en-US"/>
              <a:t>Click to edit Master text styles</a:t>
            </a:r>
          </a:p>
        </p:txBody>
      </p:sp>
      <p:sp>
        <p:nvSpPr>
          <p:cNvPr id="173" name="Google Shape;173;p32"/>
          <p:cNvSpPr>
            <a:spLocks noGrp="1"/>
          </p:cNvSpPr>
          <p:nvPr>
            <p:ph type="pic" idx="2"/>
          </p:nvPr>
        </p:nvSpPr>
        <p:spPr>
          <a:xfrm>
            <a:off x="816700" y="755650"/>
            <a:ext cx="7563900" cy="3582900"/>
          </a:xfrm>
          <a:prstGeom prst="rect">
            <a:avLst/>
          </a:prstGeom>
          <a:noFill/>
          <a:ln w="38100" cap="flat" cmpd="sng">
            <a:solidFill>
              <a:schemeClr val="lt1"/>
            </a:solidFill>
            <a:prstDash val="solid"/>
            <a:round/>
            <a:headEnd type="none" w="sm" len="sm"/>
            <a:tailEnd type="none" w="sm" len="sm"/>
          </a:ln>
        </p:spPr>
      </p:sp>
      <p:sp>
        <p:nvSpPr>
          <p:cNvPr id="174" name="Google Shape;174;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lt1"/>
                </a:solidFill>
                <a:latin typeface="Montserrat ExtraBold"/>
                <a:ea typeface="Montserrat ExtraBold"/>
                <a:cs typeface="Montserrat ExtraBold"/>
                <a:sym typeface="Montserrat ExtraBold"/>
              </a:defRPr>
            </a:lvl1pPr>
            <a:lvl2pPr lvl="1" rtl="0">
              <a:buNone/>
              <a:defRPr>
                <a:solidFill>
                  <a:schemeClr val="lt1"/>
                </a:solidFill>
                <a:latin typeface="Montserrat ExtraBold"/>
                <a:ea typeface="Montserrat ExtraBold"/>
                <a:cs typeface="Montserrat ExtraBold"/>
                <a:sym typeface="Montserrat ExtraBold"/>
              </a:defRPr>
            </a:lvl2pPr>
            <a:lvl3pPr lvl="2" rtl="0">
              <a:buNone/>
              <a:defRPr>
                <a:solidFill>
                  <a:schemeClr val="lt1"/>
                </a:solidFill>
                <a:latin typeface="Montserrat ExtraBold"/>
                <a:ea typeface="Montserrat ExtraBold"/>
                <a:cs typeface="Montserrat ExtraBold"/>
                <a:sym typeface="Montserrat ExtraBold"/>
              </a:defRPr>
            </a:lvl3pPr>
            <a:lvl4pPr lvl="3" rtl="0">
              <a:buNone/>
              <a:defRPr>
                <a:solidFill>
                  <a:schemeClr val="lt1"/>
                </a:solidFill>
                <a:latin typeface="Montserrat ExtraBold"/>
                <a:ea typeface="Montserrat ExtraBold"/>
                <a:cs typeface="Montserrat ExtraBold"/>
                <a:sym typeface="Montserrat ExtraBold"/>
              </a:defRPr>
            </a:lvl4pPr>
            <a:lvl5pPr lvl="4" rtl="0">
              <a:buNone/>
              <a:defRPr>
                <a:solidFill>
                  <a:schemeClr val="lt1"/>
                </a:solidFill>
                <a:latin typeface="Montserrat ExtraBold"/>
                <a:ea typeface="Montserrat ExtraBold"/>
                <a:cs typeface="Montserrat ExtraBold"/>
                <a:sym typeface="Montserrat ExtraBold"/>
              </a:defRPr>
            </a:lvl5pPr>
            <a:lvl6pPr lvl="5" rtl="0">
              <a:buNone/>
              <a:defRPr>
                <a:solidFill>
                  <a:schemeClr val="lt1"/>
                </a:solidFill>
                <a:latin typeface="Montserrat ExtraBold"/>
                <a:ea typeface="Montserrat ExtraBold"/>
                <a:cs typeface="Montserrat ExtraBold"/>
                <a:sym typeface="Montserrat ExtraBold"/>
              </a:defRPr>
            </a:lvl6pPr>
            <a:lvl7pPr lvl="6" rtl="0">
              <a:buNone/>
              <a:defRPr>
                <a:solidFill>
                  <a:schemeClr val="lt1"/>
                </a:solidFill>
                <a:latin typeface="Montserrat ExtraBold"/>
                <a:ea typeface="Montserrat ExtraBold"/>
                <a:cs typeface="Montserrat ExtraBold"/>
                <a:sym typeface="Montserrat ExtraBold"/>
              </a:defRPr>
            </a:lvl7pPr>
            <a:lvl8pPr lvl="7" rtl="0">
              <a:buNone/>
              <a:defRPr>
                <a:solidFill>
                  <a:schemeClr val="lt1"/>
                </a:solidFill>
                <a:latin typeface="Montserrat ExtraBold"/>
                <a:ea typeface="Montserrat ExtraBold"/>
                <a:cs typeface="Montserrat ExtraBold"/>
                <a:sym typeface="Montserrat ExtraBold"/>
              </a:defRPr>
            </a:lvl8pPr>
            <a:lvl9pPr lvl="8" rtl="0">
              <a:buNone/>
              <a:defRPr>
                <a:solidFill>
                  <a:schemeClr val="lt1"/>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2309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18">
            <a:alphaModFix/>
          </a:blip>
          <a:srcRect/>
          <a:stretch/>
        </p:blipFill>
        <p:spPr>
          <a:xfrm>
            <a:off x="0" y="0"/>
            <a:ext cx="9144000" cy="5143500"/>
          </a:xfrm>
          <a:prstGeom prst="rect">
            <a:avLst/>
          </a:prstGeom>
          <a:noFill/>
          <a:ln>
            <a:noFill/>
          </a:ln>
        </p:spPr>
      </p:pic>
      <p:sp>
        <p:nvSpPr>
          <p:cNvPr id="74" name="Google Shape;74;p17"/>
          <p:cNvSpPr/>
          <p:nvPr/>
        </p:nvSpPr>
        <p:spPr>
          <a:xfrm>
            <a:off x="201478" y="0"/>
            <a:ext cx="8772000" cy="5143500"/>
          </a:xfrm>
          <a:prstGeom prst="rect">
            <a:avLst/>
          </a:prstGeom>
          <a:solidFill>
            <a:schemeClr val="lt1"/>
          </a:solidFill>
          <a:ln>
            <a:noFill/>
          </a:ln>
        </p:spPr>
        <p:txBody>
          <a:bodyPr spcFirstLastPara="1" wrap="square" lIns="91425" tIns="45700" rIns="91425" bIns="45700" anchor="ctr" anchorCtr="0">
            <a:noAutofit/>
          </a:bodyPr>
          <a:lstStyle/>
          <a:p>
            <a:pPr marL="2057400" marR="0" lvl="6" indent="0" algn="ctr" rtl="0">
              <a:lnSpc>
                <a:spcPct val="100000"/>
              </a:lnSpc>
              <a:spcBef>
                <a:spcPts val="0"/>
              </a:spcBef>
              <a:spcAft>
                <a:spcPts val="0"/>
              </a:spcAft>
              <a:buClr>
                <a:srgbClr val="000000"/>
              </a:buClr>
              <a:buSzPts val="1350"/>
              <a:buFont typeface="Arial"/>
              <a:buNone/>
            </a:pPr>
            <a:r>
              <a:rPr lang="en" sz="1350" b="0" i="0" u="none" strike="noStrike" cap="none">
                <a:solidFill>
                  <a:schemeClr val="lt1"/>
                </a:solidFill>
                <a:latin typeface="Calibri"/>
                <a:ea typeface="Calibri"/>
                <a:cs typeface="Calibri"/>
                <a:sym typeface="Calibri"/>
              </a:rPr>
              <a:t>‘</a:t>
            </a:r>
            <a:endParaRPr sz="1350" b="0" i="0" u="none" strike="noStrike" cap="none">
              <a:solidFill>
                <a:schemeClr val="lt1"/>
              </a:solidFill>
              <a:latin typeface="Calibri"/>
              <a:ea typeface="Calibri"/>
              <a:cs typeface="Calibri"/>
              <a:sym typeface="Calibri"/>
            </a:endParaRPr>
          </a:p>
        </p:txBody>
      </p:sp>
      <p:pic>
        <p:nvPicPr>
          <p:cNvPr id="75" name="Google Shape;75;p17"/>
          <p:cNvPicPr preferRelativeResize="0"/>
          <p:nvPr/>
        </p:nvPicPr>
        <p:blipFill rotWithShape="1">
          <a:blip r:embed="rId19">
            <a:alphaModFix/>
          </a:blip>
          <a:srcRect/>
          <a:stretch/>
        </p:blipFill>
        <p:spPr>
          <a:xfrm>
            <a:off x="628650" y="4774708"/>
            <a:ext cx="1494606" cy="252677"/>
          </a:xfrm>
          <a:prstGeom prst="rect">
            <a:avLst/>
          </a:prstGeom>
          <a:noFill/>
          <a:ln>
            <a:noFill/>
          </a:ln>
        </p:spPr>
      </p:pic>
      <p:sp>
        <p:nvSpPr>
          <p:cNvPr id="76" name="Google Shape;76;p17"/>
          <p:cNvSpPr txBox="1"/>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3600"/>
              <a:buFont typeface="Arial"/>
              <a:buNone/>
            </a:pPr>
            <a:endParaRPr sz="3600" b="0" i="0" u="none" strike="noStrike" cap="none">
              <a:solidFill>
                <a:schemeClr val="dk2"/>
              </a:solidFill>
              <a:latin typeface="Montserrat ExtraBold"/>
              <a:ea typeface="Montserrat ExtraBold"/>
              <a:cs typeface="Montserrat ExtraBold"/>
              <a:sym typeface="Montserrat ExtraBold"/>
            </a:endParaRPr>
          </a:p>
        </p:txBody>
      </p:sp>
      <p:sp>
        <p:nvSpPr>
          <p:cNvPr id="77" name="Google Shape;77;p17"/>
          <p:cNvSpPr txBox="1"/>
          <p:nvPr/>
        </p:nvSpPr>
        <p:spPr>
          <a:xfrm>
            <a:off x="1534333" y="1916916"/>
            <a:ext cx="6418200" cy="23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Arial"/>
              <a:ea typeface="Arial"/>
              <a:cs typeface="Arial"/>
              <a:sym typeface="Arial"/>
            </a:endParaRPr>
          </a:p>
        </p:txBody>
      </p:sp>
      <p:sp>
        <p:nvSpPr>
          <p:cNvPr id="78" name="Google Shape;78;p17"/>
          <p:cNvSpPr txBox="1"/>
          <p:nvPr/>
        </p:nvSpPr>
        <p:spPr>
          <a:xfrm>
            <a:off x="6554163" y="4764109"/>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Montserrat Medium"/>
                <a:ea typeface="Montserrat Medium"/>
                <a:cs typeface="Montserrat Medium"/>
                <a:sym typeface="Montserrat Medium"/>
              </a:rPr>
              <a:t>‹#›</a:t>
            </a:fld>
            <a:endParaRPr sz="800" b="0" i="0" u="none" strike="noStrike" cap="none">
              <a:solidFill>
                <a:schemeClr val="dk1"/>
              </a:solidFill>
              <a:latin typeface="Montserrat Medium"/>
              <a:ea typeface="Montserrat Medium"/>
              <a:cs typeface="Montserrat Medium"/>
              <a:sym typeface="Montserrat Medium"/>
            </a:endParaRPr>
          </a:p>
        </p:txBody>
      </p:sp>
      <p:cxnSp>
        <p:nvCxnSpPr>
          <p:cNvPr id="79" name="Google Shape;79;p17"/>
          <p:cNvCxnSpPr/>
          <p:nvPr/>
        </p:nvCxnSpPr>
        <p:spPr>
          <a:xfrm>
            <a:off x="628650" y="4643240"/>
            <a:ext cx="7890600" cy="0"/>
          </a:xfrm>
          <a:prstGeom prst="straightConnector1">
            <a:avLst/>
          </a:prstGeom>
          <a:noFill/>
          <a:ln w="9525" cap="flat" cmpd="sng">
            <a:solidFill>
              <a:srgbClr val="C0C0C0"/>
            </a:solidFill>
            <a:prstDash val="dot"/>
            <a:miter lim="800000"/>
            <a:headEnd type="none" w="sm" len="sm"/>
            <a:tailEnd type="none" w="sm" len="sm"/>
          </a:ln>
        </p:spPr>
      </p:cxnSp>
      <p:sp>
        <p:nvSpPr>
          <p:cNvPr id="80" name="Google Shape;80;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8148854"/>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83" r:id="rId12"/>
    <p:sldLayoutId id="2147483785" r:id="rId13"/>
    <p:sldLayoutId id="2147483786" r:id="rId14"/>
    <p:sldLayoutId id="2147483791" r:id="rId15"/>
    <p:sldLayoutId id="2147483792"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2"/>
        <p:cNvGrpSpPr/>
        <p:nvPr/>
      </p:nvGrpSpPr>
      <p:grpSpPr>
        <a:xfrm>
          <a:off x="0" y="0"/>
          <a:ext cx="0" cy="0"/>
          <a:chOff x="0" y="0"/>
          <a:chExt cx="0" cy="0"/>
        </a:xfrm>
      </p:grpSpPr>
      <p:sp>
        <p:nvSpPr>
          <p:cNvPr id="74" name="Google Shape;74;p17"/>
          <p:cNvSpPr/>
          <p:nvPr/>
        </p:nvSpPr>
        <p:spPr>
          <a:xfrm>
            <a:off x="186000" y="-49"/>
            <a:ext cx="8772000" cy="5143500"/>
          </a:xfrm>
          <a:prstGeom prst="rect">
            <a:avLst/>
          </a:prstGeom>
          <a:solidFill>
            <a:schemeClr val="lt1"/>
          </a:solidFill>
          <a:ln>
            <a:noFill/>
          </a:ln>
        </p:spPr>
        <p:txBody>
          <a:bodyPr spcFirstLastPara="1" wrap="square" lIns="91425" tIns="45700" rIns="91425" bIns="45700" anchor="ctr" anchorCtr="0">
            <a:noAutofit/>
          </a:bodyPr>
          <a:lstStyle/>
          <a:p>
            <a:pPr marL="2057400" marR="0" lvl="6" indent="0" algn="ctr" rtl="0">
              <a:lnSpc>
                <a:spcPct val="100000"/>
              </a:lnSpc>
              <a:spcBef>
                <a:spcPts val="0"/>
              </a:spcBef>
              <a:spcAft>
                <a:spcPts val="0"/>
              </a:spcAft>
              <a:buClr>
                <a:srgbClr val="000000"/>
              </a:buClr>
              <a:buSzPts val="1350"/>
              <a:buFont typeface="Arial"/>
              <a:buNone/>
            </a:pPr>
            <a:r>
              <a:rPr lang="en" sz="1350" b="0" i="0" u="none" strike="noStrike" cap="none">
                <a:solidFill>
                  <a:schemeClr val="lt1"/>
                </a:solidFill>
                <a:latin typeface="Calibri"/>
                <a:ea typeface="Calibri"/>
                <a:cs typeface="Calibri"/>
                <a:sym typeface="Calibri"/>
              </a:rPr>
              <a:t>‘</a:t>
            </a:r>
            <a:endParaRPr sz="1350" b="0" i="0" u="none" strike="noStrike" cap="none">
              <a:solidFill>
                <a:schemeClr val="lt1"/>
              </a:solidFill>
              <a:latin typeface="Calibri"/>
              <a:ea typeface="Calibri"/>
              <a:cs typeface="Calibri"/>
              <a:sym typeface="Calibri"/>
            </a:endParaRPr>
          </a:p>
        </p:txBody>
      </p:sp>
      <p:sp>
        <p:nvSpPr>
          <p:cNvPr id="76" name="Google Shape;76;p17"/>
          <p:cNvSpPr txBox="1"/>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3600"/>
              <a:buFont typeface="Arial"/>
              <a:buNone/>
            </a:pPr>
            <a:endParaRPr sz="3600" b="0" i="0" u="none" strike="noStrike" cap="none">
              <a:solidFill>
                <a:schemeClr val="dk2"/>
              </a:solidFill>
              <a:latin typeface="Montserrat ExtraBold"/>
              <a:ea typeface="Montserrat ExtraBold"/>
              <a:cs typeface="Montserrat ExtraBold"/>
              <a:sym typeface="Montserrat ExtraBold"/>
            </a:endParaRPr>
          </a:p>
        </p:txBody>
      </p:sp>
      <p:sp>
        <p:nvSpPr>
          <p:cNvPr id="77" name="Google Shape;77;p17"/>
          <p:cNvSpPr txBox="1"/>
          <p:nvPr/>
        </p:nvSpPr>
        <p:spPr>
          <a:xfrm>
            <a:off x="1534333" y="1916916"/>
            <a:ext cx="6418200" cy="23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Arial"/>
              <a:ea typeface="Arial"/>
              <a:cs typeface="Arial"/>
              <a:sym typeface="Arial"/>
            </a:endParaRPr>
          </a:p>
        </p:txBody>
      </p:sp>
    </p:spTree>
    <p:extLst>
      <p:ext uri="{BB962C8B-B14F-4D97-AF65-F5344CB8AC3E}">
        <p14:creationId xmlns:p14="http://schemas.microsoft.com/office/powerpoint/2010/main" val="1352138002"/>
      </p:ext>
    </p:extLst>
  </p:cSld>
  <p:clrMap bg1="lt1" tx1="dk1" bg2="dk2" tx2="lt2" accent1="accent1" accent2="accent2" accent3="accent3" accent4="accent4" accent5="accent5" accent6="accent6" hlink="hlink" folHlink="folHlink"/>
  <p:sldLayoutIdLst>
    <p:sldLayoutId id="21474837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E6B1C0_3F9A3B78.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E6184_90546240.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E61D0_67357631.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E6193_DF5378A3.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F521_9354375E.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E6194_40771F94.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E619F_13EF5DE8.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E6197_6B542E4E.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F530_7C348C2C.xm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E6182_FA16E647.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E6185_8AF90F96.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186_73ABD5F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E6187_4BFBB77D.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7AA75D-226B-6B22-22AF-5151FE93EE41}"/>
              </a:ext>
            </a:extLst>
          </p:cNvPr>
          <p:cNvPicPr>
            <a:picLocks noChangeAspect="1" noChangeArrowheads="1"/>
          </p:cNvPicPr>
          <p:nvPr/>
        </p:nvPicPr>
        <p:blipFill>
          <a:blip r:embed="rId3"/>
          <a:srcRect l="493" r="493"/>
          <a:stretch/>
        </p:blipFill>
        <p:spPr bwMode="auto">
          <a:xfrm>
            <a:off x="0" y="-51249"/>
            <a:ext cx="9189105" cy="5194749"/>
          </a:xfrm>
          <a:prstGeom prst="rect">
            <a:avLst/>
          </a:prstGeom>
          <a:gradFill>
            <a:gsLst>
              <a:gs pos="71000">
                <a:srgbClr val="F9D0B4"/>
              </a:gs>
              <a:gs pos="33000">
                <a:srgbClr val="FCE5D6"/>
              </a:gs>
              <a:gs pos="0">
                <a:schemeClr val="accent2">
                  <a:lumMod val="40000"/>
                  <a:lumOff val="60000"/>
                </a:schemeClr>
              </a:gs>
              <a:gs pos="69000">
                <a:schemeClr val="accent2">
                  <a:lumMod val="40000"/>
                  <a:lumOff val="60000"/>
                  <a:alpha val="41000"/>
                </a:schemeClr>
              </a:gs>
            </a:gsLst>
            <a:lin ang="18900000" scaled="1"/>
          </a:gradFill>
        </p:spPr>
      </p:pic>
      <p:pic>
        <p:nvPicPr>
          <p:cNvPr id="3" name="Google Shape;187;p34">
            <a:extLst>
              <a:ext uri="{FF2B5EF4-FFF2-40B4-BE49-F238E27FC236}">
                <a16:creationId xmlns:a16="http://schemas.microsoft.com/office/drawing/2014/main" id="{3D5555C4-28DC-A6EA-BEFB-E62C5CEC9D5F}"/>
              </a:ext>
            </a:extLst>
          </p:cNvPr>
          <p:cNvPicPr preferRelativeResize="0"/>
          <p:nvPr/>
        </p:nvPicPr>
        <p:blipFill>
          <a:blip r:embed="rId4">
            <a:alphaModFix/>
          </a:blip>
          <a:stretch>
            <a:fillRect/>
          </a:stretch>
        </p:blipFill>
        <p:spPr>
          <a:xfrm>
            <a:off x="1981406" y="195870"/>
            <a:ext cx="1709174" cy="249525"/>
          </a:xfrm>
          <a:prstGeom prst="rect">
            <a:avLst/>
          </a:prstGeom>
          <a:noFill/>
          <a:ln>
            <a:noFill/>
          </a:ln>
        </p:spPr>
      </p:pic>
      <p:pic>
        <p:nvPicPr>
          <p:cNvPr id="6" name="Google Shape;75;p17">
            <a:extLst>
              <a:ext uri="{FF2B5EF4-FFF2-40B4-BE49-F238E27FC236}">
                <a16:creationId xmlns:a16="http://schemas.microsoft.com/office/drawing/2014/main" id="{7689E92D-D039-481A-556D-23F5057ADAD3}"/>
              </a:ext>
            </a:extLst>
          </p:cNvPr>
          <p:cNvPicPr preferRelativeResize="0"/>
          <p:nvPr/>
        </p:nvPicPr>
        <p:blipFill rotWithShape="1">
          <a:blip r:embed="rId5">
            <a:alphaModFix/>
          </a:blip>
          <a:srcRect/>
          <a:stretch/>
        </p:blipFill>
        <p:spPr>
          <a:xfrm>
            <a:off x="218606" y="149081"/>
            <a:ext cx="1494606" cy="252677"/>
          </a:xfrm>
          <a:prstGeom prst="rect">
            <a:avLst/>
          </a:prstGeom>
          <a:noFill/>
          <a:ln>
            <a:noFill/>
          </a:ln>
        </p:spPr>
      </p:pic>
      <p:sp>
        <p:nvSpPr>
          <p:cNvPr id="12" name="Rectangle 11">
            <a:extLst>
              <a:ext uri="{FF2B5EF4-FFF2-40B4-BE49-F238E27FC236}">
                <a16:creationId xmlns:a16="http://schemas.microsoft.com/office/drawing/2014/main" id="{8E403595-115D-2362-1EF3-E315C1B443BC}"/>
              </a:ext>
            </a:extLst>
          </p:cNvPr>
          <p:cNvSpPr/>
          <p:nvPr/>
        </p:nvSpPr>
        <p:spPr bwMode="gray">
          <a:xfrm>
            <a:off x="12301" y="3571491"/>
            <a:ext cx="9176804" cy="1136148"/>
          </a:xfrm>
          <a:prstGeom prst="rect">
            <a:avLst/>
          </a:prstGeom>
          <a:gradFill>
            <a:gsLst>
              <a:gs pos="34500">
                <a:srgbClr val="F8CBAD"/>
              </a:gs>
              <a:gs pos="0">
                <a:schemeClr val="accent2">
                  <a:lumMod val="40000"/>
                  <a:lumOff val="60000"/>
                </a:schemeClr>
              </a:gs>
              <a:gs pos="58000">
                <a:schemeClr val="accent2">
                  <a:lumMod val="40000"/>
                  <a:lumOff val="60000"/>
                  <a:alpha val="41000"/>
                </a:schemeClr>
              </a:gs>
            </a:gsLst>
            <a:lin ang="18900000" scaled="1"/>
          </a:gradFill>
          <a:ln w="19050" algn="ctr">
            <a:noFill/>
            <a:miter lim="800000"/>
            <a:headEnd/>
            <a:tailEnd/>
          </a:ln>
        </p:spPr>
        <p:txBody>
          <a:bodyPr wrap="square" lIns="88900" tIns="88900" rIns="88900" bIns="88900" rtlCol="0" anchor="ctr"/>
          <a:lstStyle/>
          <a:p>
            <a:r>
              <a:rPr lang="en-US" sz="2800">
                <a:solidFill>
                  <a:schemeClr val="accent3">
                    <a:lumMod val="50000"/>
                  </a:schemeClr>
                </a:solidFill>
                <a:latin typeface="Montserrat SemiBold" panose="00000700000000000000" pitchFamily="2" charset="0"/>
                <a:ea typeface="Zilla Slab" pitchFamily="2" charset="0"/>
              </a:rPr>
              <a:t>PERSONAS (Champions’ version)</a:t>
            </a:r>
          </a:p>
        </p:txBody>
      </p:sp>
      <p:pic>
        <p:nvPicPr>
          <p:cNvPr id="8" name="Picture 7" descr="A black and white logo&#10;&#10;Description automatically generated">
            <a:extLst>
              <a:ext uri="{FF2B5EF4-FFF2-40B4-BE49-F238E27FC236}">
                <a16:creationId xmlns:a16="http://schemas.microsoft.com/office/drawing/2014/main" id="{F946BB3F-DFB0-B74D-9BF3-56B3ED9F660C}"/>
              </a:ext>
            </a:extLst>
          </p:cNvPr>
          <p:cNvPicPr>
            <a:picLocks noChangeAspect="1"/>
          </p:cNvPicPr>
          <p:nvPr/>
        </p:nvPicPr>
        <p:blipFill>
          <a:blip r:embed="rId6"/>
          <a:stretch>
            <a:fillRect/>
          </a:stretch>
        </p:blipFill>
        <p:spPr>
          <a:xfrm>
            <a:off x="3908340" y="53886"/>
            <a:ext cx="1374860" cy="453562"/>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FB8688C-E959-5ECD-A3B5-23118796E4B7}"/>
                  </a:ext>
                </a:extLst>
              </p14:cNvPr>
              <p14:cNvContentPartPr/>
              <p14:nvPr/>
            </p14:nvContentPartPr>
            <p14:xfrm>
              <a:off x="-360758" y="1432312"/>
              <a:ext cx="10715" cy="10715"/>
            </p14:xfrm>
          </p:contentPart>
        </mc:Choice>
        <mc:Fallback xmlns="">
          <p:pic>
            <p:nvPicPr>
              <p:cNvPr id="4" name="Ink 3">
                <a:extLst>
                  <a:ext uri="{FF2B5EF4-FFF2-40B4-BE49-F238E27FC236}">
                    <a16:creationId xmlns:a16="http://schemas.microsoft.com/office/drawing/2014/main" id="{9FB8688C-E959-5ECD-A3B5-23118796E4B7}"/>
                  </a:ext>
                </a:extLst>
              </p:cNvPr>
              <p:cNvPicPr/>
              <p:nvPr/>
            </p:nvPicPr>
            <p:blipFill>
              <a:blip r:embed="rId8"/>
              <a:stretch>
                <a:fillRect/>
              </a:stretch>
            </p:blipFill>
            <p:spPr>
              <a:xfrm>
                <a:off x="-896508" y="1406800"/>
                <a:ext cx="1071500" cy="61229"/>
              </a:xfrm>
              <a:prstGeom prst="rect">
                <a:avLst/>
              </a:prstGeom>
            </p:spPr>
          </p:pic>
        </mc:Fallback>
      </mc:AlternateContent>
    </p:spTree>
    <p:extLst>
      <p:ext uri="{BB962C8B-B14F-4D97-AF65-F5344CB8AC3E}">
        <p14:creationId xmlns:p14="http://schemas.microsoft.com/office/powerpoint/2010/main" val="146915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Fixed Assets Analyst</a:t>
            </a:r>
          </a:p>
        </p:txBody>
      </p:sp>
      <p:sp>
        <p:nvSpPr>
          <p:cNvPr id="14" name="Rectangle 13">
            <a:extLst>
              <a:ext uri="{FF2B5EF4-FFF2-40B4-BE49-F238E27FC236}">
                <a16:creationId xmlns:a16="http://schemas.microsoft.com/office/drawing/2014/main" id="{2F196CC5-404B-4472-8760-80FD4DFA6F62}"/>
              </a:ext>
            </a:extLst>
          </p:cNvPr>
          <p:cNvSpPr/>
          <p:nvPr/>
        </p:nvSpPr>
        <p:spPr>
          <a:xfrm>
            <a:off x="262508" y="1665066"/>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88467" y="1821919"/>
            <a:ext cx="1637995" cy="2669925"/>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00"/>
              <a:t>Processes and analyzes the capitalization, maintenance, and retirement of fixed assets .</a:t>
            </a:r>
          </a:p>
          <a:p>
            <a:pPr marL="102870" indent="-102870">
              <a:spcAft>
                <a:spcPts val="338"/>
              </a:spcAft>
              <a:buFont typeface="Arial" panose="020B0604020202020204" pitchFamily="34" charset="0"/>
              <a:buChar char="•"/>
              <a:defRPr/>
            </a:pPr>
            <a:r>
              <a:rPr lang="en-US" sz="700"/>
              <a:t>Communicates fixed assets activity with Project Manager, Fixed Assets Manager, and GL Manager for guidance on capitalization, obsolescence, and tax exposure.</a:t>
            </a:r>
            <a:endParaRPr lang="en-US" sz="700">
              <a:cs typeface="Calibri"/>
            </a:endParaRPr>
          </a:p>
          <a:p>
            <a:pPr marL="102870" indent="-102870">
              <a:spcAft>
                <a:spcPts val="338"/>
              </a:spcAft>
              <a:buFont typeface="Arial" panose="020B0604020202020204" pitchFamily="34" charset="0"/>
              <a:buChar char="•"/>
              <a:defRPr/>
            </a:pPr>
            <a:r>
              <a:rPr lang="en-US" sz="700"/>
              <a:t>Performs reconciliation with General Ledger and boundary systems</a:t>
            </a:r>
            <a:endParaRPr lang="en-US" sz="700">
              <a:cs typeface="Calibri"/>
            </a:endParaRPr>
          </a:p>
          <a:p>
            <a:pPr marL="102870" indent="-102870">
              <a:spcAft>
                <a:spcPts val="338"/>
              </a:spcAft>
              <a:buFont typeface="Arial" panose="020B0604020202020204" pitchFamily="34" charset="0"/>
              <a:buChar char="•"/>
              <a:defRPr/>
            </a:pPr>
            <a:r>
              <a:rPr lang="en-US" sz="700"/>
              <a:t>Review expenditures for compliance with University capital policies</a:t>
            </a:r>
            <a:endParaRPr lang="en-US" sz="700">
              <a:cs typeface="Calibri"/>
            </a:endParaRPr>
          </a:p>
          <a:p>
            <a:pPr marL="102870" indent="-102870">
              <a:spcAft>
                <a:spcPts val="338"/>
              </a:spcAft>
              <a:buFont typeface="Arial" panose="020B0604020202020204" pitchFamily="34" charset="0"/>
              <a:buChar char="•"/>
              <a:defRPr/>
            </a:pPr>
            <a:r>
              <a:rPr lang="en-US" sz="700"/>
              <a:t>Reconciles multiple depreciation books </a:t>
            </a:r>
          </a:p>
          <a:p>
            <a:pPr marL="102870" indent="-102870">
              <a:spcAft>
                <a:spcPts val="338"/>
              </a:spcAft>
              <a:buFont typeface="Arial" panose="020B0604020202020204" pitchFamily="34" charset="0"/>
              <a:buChar char="•"/>
              <a:defRPr/>
            </a:pPr>
            <a:r>
              <a:rPr lang="en-US" sz="700"/>
              <a:t>Reviews and approves department asset transactions</a:t>
            </a:r>
            <a:endParaRPr lang="en-US" sz="700">
              <a:cs typeface="Calibri"/>
            </a:endParaRPr>
          </a:p>
          <a:p>
            <a:pPr marL="102870" indent="-102870">
              <a:spcAft>
                <a:spcPts val="338"/>
              </a:spcAft>
              <a:buFont typeface="Arial" panose="020B0604020202020204" pitchFamily="34" charset="0"/>
              <a:buChar char="•"/>
              <a:defRPr/>
            </a:pPr>
            <a:r>
              <a:rPr lang="en-US" sz="700"/>
              <a:t>Prints asset decals and provides to departments</a:t>
            </a:r>
            <a:endParaRPr lang="en-US" sz="700">
              <a:cs typeface="Calibri"/>
            </a:endParaRPr>
          </a:p>
          <a:p>
            <a:pPr marL="102870" indent="-102870">
              <a:spcAft>
                <a:spcPts val="338"/>
              </a:spcAft>
              <a:buFont typeface="Arial" panose="020B0604020202020204" pitchFamily="34" charset="0"/>
              <a:buChar char="•"/>
              <a:defRPr/>
            </a:pPr>
            <a:r>
              <a:rPr lang="en-US" sz="700"/>
              <a:t>Manages the entire lease lifecycle</a:t>
            </a:r>
            <a:endParaRPr lang="en-US" sz="700">
              <a:cs typeface="Calibri"/>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1977161"/>
            <a:chOff x="2460636" y="108459"/>
            <a:chExt cx="4553443" cy="2636214"/>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250029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2395051"/>
            </a:xfrm>
            <a:prstGeom prst="rect">
              <a:avLst/>
            </a:prstGeom>
            <a:noFill/>
            <a:ln>
              <a:noFill/>
            </a:ln>
          </p:spPr>
          <p:txBody>
            <a:bodyPr vert="horz" wrap="square" lIns="68562" tIns="68562" rIns="68562" bIns="68562" rtlCol="0">
              <a:spAutoFit/>
            </a:bodyPr>
            <a:lstStyle/>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Accurate reporting for assets and compliance with various accounting standards​</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Timely closure of asset transactions </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A seamless transition from project tracking to capitalization</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Ensures reasonable depreciation calculations</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Communicates fixed assets activity and balances to cross-functional teams across the organization accurately and timely</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Multiple depreciation books</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Timely payment to vendors and lessors for assets</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SUNY Reporting </a:t>
              </a:r>
            </a:p>
            <a:p>
              <a:pPr marL="102281" indent="-102281" defTabSz="685629">
                <a:lnSpc>
                  <a:spcPct val="106000"/>
                </a:lnSpc>
                <a:spcAft>
                  <a:spcPts val="338"/>
                </a:spcAft>
                <a:buFont typeface="Arial" panose="020B0604020202020204" pitchFamily="34" charset="0"/>
                <a:buChar char="•"/>
                <a:defRPr/>
              </a:pPr>
              <a:r>
                <a:rPr lang="en-US" sz="675">
                  <a:solidFill>
                    <a:prstClr val="black"/>
                  </a:solidFill>
                  <a:latin typeface="Verdana"/>
                </a:rPr>
                <a:t>Adherence to GASB Standards</a:t>
              </a:r>
            </a:p>
            <a:p>
              <a:pPr marL="102281" indent="-102281" defTabSz="685629">
                <a:lnSpc>
                  <a:spcPct val="106000"/>
                </a:lnSpc>
                <a:spcAft>
                  <a:spcPts val="338"/>
                </a:spcAft>
                <a:buFont typeface="Arial" panose="020B0604020202020204" pitchFamily="34" charset="0"/>
                <a:buChar char="•"/>
                <a:defRPr/>
              </a:pPr>
              <a:endParaRPr lang="en-US" sz="675">
                <a:solidFill>
                  <a:prstClr val="black"/>
                </a:solidFill>
                <a:latin typeface="Verdana"/>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69510" y="4924975"/>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05857"/>
            <a:ext cx="3371794" cy="2422999"/>
          </a:xfrm>
          <a:prstGeom prst="rect">
            <a:avLst/>
          </a:prstGeom>
          <a:noFill/>
          <a:ln>
            <a:noFill/>
          </a:ln>
        </p:spPr>
        <p:txBody>
          <a:bodyPr vert="horz" wrap="square" lIns="68562" tIns="68562" rIns="68562" bIns="68562" rtlCol="0" anchor="t">
            <a:spAutoFit/>
          </a:bodyPr>
          <a:lstStyle/>
          <a:p>
            <a:pPr marL="102235" indent="-102235" defTabSz="685629">
              <a:lnSpc>
                <a:spcPct val="106000"/>
              </a:lnSpc>
              <a:spcAft>
                <a:spcPts val="338"/>
              </a:spcAft>
              <a:buFont typeface="Arial" panose="020B0604020202020204" pitchFamily="34" charset="0"/>
              <a:buChar char="•"/>
              <a:defRPr/>
            </a:pPr>
            <a:r>
              <a:rPr lang="en-US" sz="650">
                <a:latin typeface="Verdana"/>
              </a:rPr>
              <a:t>Not receiving relevant information to properly capitalize assets in a timely manner​</a:t>
            </a:r>
            <a:endParaRPr lang="en-US" sz="650"/>
          </a:p>
          <a:p>
            <a:pPr marL="102235" indent="-102235" defTabSz="685629">
              <a:lnSpc>
                <a:spcPct val="106000"/>
              </a:lnSpc>
              <a:spcAft>
                <a:spcPts val="338"/>
              </a:spcAft>
              <a:buFont typeface="Arial" panose="020B0604020202020204" pitchFamily="34" charset="0"/>
              <a:buChar char="•"/>
              <a:defRPr/>
            </a:pPr>
            <a:r>
              <a:rPr lang="en-US" sz="650">
                <a:latin typeface="Verdana"/>
              </a:rPr>
              <a:t>Incomplete fixed assets transactions, impacting period end close and reporting​</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Spending too much time on finding documentation and missing information</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Frequent or delayed cost transfers affecting asset reporting and depreciation</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Tracking of assets in shadow systems</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Manual reconciliation of asset capitalization to GL and boundary systems</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Need to reconcile multiple depreciation methods</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Lack of automated process to record asset cost</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Tasks are highly specialized and siloed, that not a lot of help/assistance  can be provided  especially during fiscal  close</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Capitalization of expenditures not tracked in a capital project in the plant chart </a:t>
            </a:r>
          </a:p>
          <a:p>
            <a:pPr marL="102235" indent="-102235" defTabSz="685629">
              <a:lnSpc>
                <a:spcPct val="106000"/>
              </a:lnSpc>
              <a:spcAft>
                <a:spcPts val="338"/>
              </a:spcAft>
              <a:buFont typeface="Arial" panose="020B0604020202020204" pitchFamily="34" charset="0"/>
              <a:buChar char="•"/>
              <a:defRPr/>
            </a:pPr>
            <a:r>
              <a:rPr lang="en-US" sz="650">
                <a:latin typeface="Verdana"/>
              </a:rPr>
              <a:t>Expenditures not being captured correctly during time of PO (Procure 2 Pay)</a:t>
            </a:r>
            <a:endParaRPr lang="en-US" sz="650">
              <a:latin typeface="Verdana"/>
              <a:ea typeface="Verdana"/>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297379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71383" y="2901143"/>
            <a:ext cx="3426131" cy="151143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97422" y="2786237"/>
            <a:ext cx="3409960" cy="1353154"/>
            <a:chOff x="7283894" y="2464736"/>
            <a:chExt cx="4546614" cy="1840724"/>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1644036"/>
            </a:xfrm>
            <a:prstGeom prst="rect">
              <a:avLst/>
            </a:prstGeom>
            <a:noFill/>
            <a:ln>
              <a:noFill/>
            </a:ln>
          </p:spPr>
          <p:txBody>
            <a:bodyPr vert="horz" wrap="square" lIns="68562" tIns="68562" rIns="68562" bIns="68562" rtlCol="0" anchor="t">
              <a:spAutoFit/>
            </a:bodyPr>
            <a:lstStyle/>
            <a:p>
              <a:pPr marL="102235" indent="-102235" defTabSz="685629">
                <a:lnSpc>
                  <a:spcPct val="106000"/>
                </a:lnSpc>
                <a:spcAft>
                  <a:spcPts val="338"/>
                </a:spcAft>
                <a:buFont typeface="Arial" panose="020B0604020202020204" pitchFamily="34" charset="0"/>
                <a:buChar char="•"/>
                <a:defRPr/>
              </a:pPr>
              <a:r>
                <a:rPr lang="en-US" sz="650">
                  <a:latin typeface="Verdana"/>
                </a:rPr>
                <a:t>Fixed asset data management​</a:t>
              </a:r>
              <a:endParaRPr lang="en-US" sz="650"/>
            </a:p>
            <a:p>
              <a:pPr marL="102235" indent="-102235" defTabSz="685629">
                <a:lnSpc>
                  <a:spcPct val="106000"/>
                </a:lnSpc>
                <a:spcAft>
                  <a:spcPts val="338"/>
                </a:spcAft>
                <a:buFont typeface="Arial" panose="020B0604020202020204" pitchFamily="34" charset="0"/>
                <a:buChar char="•"/>
                <a:defRPr/>
              </a:pPr>
              <a:r>
                <a:rPr lang="en-US" sz="650">
                  <a:latin typeface="Verdana"/>
                </a:rPr>
                <a:t>Coordination with various fixed assets teams regarding fixed assets transactions and policy variances as required.</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Tracking individual items in a group or pool of assets</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Capitalizing an asset from project accounting</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Impairments </a:t>
              </a:r>
              <a:endParaRPr lang="en-US" sz="650">
                <a:latin typeface="Verdana"/>
                <a:ea typeface="Verdana"/>
              </a:endParaRPr>
            </a:p>
            <a:p>
              <a:pPr marL="102235" indent="-102235" defTabSz="685629">
                <a:lnSpc>
                  <a:spcPct val="106000"/>
                </a:lnSpc>
                <a:spcAft>
                  <a:spcPts val="338"/>
                </a:spcAft>
                <a:buFont typeface="Arial" panose="020B0604020202020204" pitchFamily="34" charset="0"/>
                <a:buChar char="•"/>
                <a:defRPr/>
              </a:pPr>
              <a:r>
                <a:rPr lang="en-US" sz="650">
                  <a:latin typeface="Verdana"/>
                </a:rPr>
                <a:t>Asset Retirement Obligations</a:t>
              </a:r>
            </a:p>
            <a:p>
              <a:pPr marL="102235" indent="-102235" defTabSz="685629">
                <a:lnSpc>
                  <a:spcPct val="106000"/>
                </a:lnSpc>
                <a:spcAft>
                  <a:spcPts val="338"/>
                </a:spcAft>
                <a:buFont typeface="Arial" panose="020B0604020202020204" pitchFamily="34" charset="0"/>
                <a:buChar char="•"/>
                <a:defRPr/>
              </a:pPr>
              <a:r>
                <a:rPr lang="en-US" sz="650">
                  <a:latin typeface="Verdana"/>
                  <a:ea typeface="Verdana"/>
                </a:rPr>
                <a:t>Coordination with SUNY RAM and Procurement teams</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3E89104E-091D-ACFE-B8ED-1BDFB6A4F2A4}"/>
              </a:ext>
            </a:extLst>
          </p:cNvPr>
          <p:cNvPicPr>
            <a:picLocks noChangeAspect="1"/>
          </p:cNvPicPr>
          <p:nvPr/>
        </p:nvPicPr>
        <p:blipFill rotWithShape="1">
          <a:blip r:embed="rId4"/>
          <a:srcRect l="40599" t="-897" r="42549" b="74255"/>
          <a:stretch/>
        </p:blipFill>
        <p:spPr>
          <a:xfrm>
            <a:off x="169007" y="677610"/>
            <a:ext cx="1457917" cy="1012446"/>
          </a:xfrm>
          <a:prstGeom prst="rect">
            <a:avLst/>
          </a:prstGeom>
        </p:spPr>
      </p:pic>
    </p:spTree>
    <p:extLst>
      <p:ext uri="{BB962C8B-B14F-4D97-AF65-F5344CB8AC3E}">
        <p14:creationId xmlns:p14="http://schemas.microsoft.com/office/powerpoint/2010/main" val="106707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Fixed Asset Analyst</a:t>
            </a:r>
          </a:p>
        </p:txBody>
      </p:sp>
      <p:sp>
        <p:nvSpPr>
          <p:cNvPr id="20" name="TextBox 19">
            <a:extLst>
              <a:ext uri="{FF2B5EF4-FFF2-40B4-BE49-F238E27FC236}">
                <a16:creationId xmlns:a16="http://schemas.microsoft.com/office/drawing/2014/main" id="{5D78BA39-727E-4939-B38F-398BC3C87C24}"/>
              </a:ext>
            </a:extLst>
          </p:cNvPr>
          <p:cNvSpPr txBox="1"/>
          <p:nvPr/>
        </p:nvSpPr>
        <p:spPr>
          <a:xfrm>
            <a:off x="1569510" y="4924975"/>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grpSp>
        <p:nvGrpSpPr>
          <p:cNvPr id="22" name="Group 21">
            <a:extLst>
              <a:ext uri="{FF2B5EF4-FFF2-40B4-BE49-F238E27FC236}">
                <a16:creationId xmlns:a16="http://schemas.microsoft.com/office/drawing/2014/main" id="{F686008C-CE00-4E43-AA20-4B9E3007BA51}"/>
              </a:ext>
            </a:extLst>
          </p:cNvPr>
          <p:cNvGrpSpPr/>
          <p:nvPr/>
        </p:nvGrpSpPr>
        <p:grpSpPr>
          <a:xfrm>
            <a:off x="5405665" y="1731242"/>
            <a:ext cx="3415082" cy="1741281"/>
            <a:chOff x="2460636" y="2579457"/>
            <a:chExt cx="4553443" cy="2321708"/>
          </a:xfrm>
        </p:grpSpPr>
        <p:sp>
          <p:nvSpPr>
            <p:cNvPr id="23" name="TextBox 22">
              <a:extLst>
                <a:ext uri="{FF2B5EF4-FFF2-40B4-BE49-F238E27FC236}">
                  <a16:creationId xmlns:a16="http://schemas.microsoft.com/office/drawing/2014/main" id="{F6D97948-7E00-41CA-96BE-2DA23CBAA7B4}"/>
                </a:ext>
              </a:extLst>
            </p:cNvPr>
            <p:cNvSpPr txBox="1"/>
            <p:nvPr/>
          </p:nvSpPr>
          <p:spPr>
            <a:xfrm>
              <a:off x="2460636" y="2776636"/>
              <a:ext cx="4548916" cy="1569612"/>
            </a:xfrm>
            <a:prstGeom prst="rect">
              <a:avLst/>
            </a:prstGeom>
            <a:noFill/>
            <a:ln>
              <a:noFill/>
            </a:ln>
          </p:spPr>
          <p:txBody>
            <a:bodyPr vert="horz" wrap="square" lIns="68562" tIns="68562" rIns="68562" bIns="68562" rtlCol="0">
              <a:spAutoFit/>
            </a:bodyPr>
            <a:lstStyle/>
            <a:p>
              <a:pPr marL="128555" indent="-128555" defTabSz="685629">
                <a:spcAft>
                  <a:spcPts val="338"/>
                </a:spcAft>
                <a:buFont typeface="Arial" panose="020B0604020202020204" pitchFamily="34" charset="0"/>
                <a:buChar char="•"/>
                <a:defRPr/>
              </a:pPr>
              <a:r>
                <a:rPr lang="en-US" sz="750">
                  <a:solidFill>
                    <a:prstClr val="black"/>
                  </a:solidFill>
                  <a:latin typeface="Verdana"/>
                </a:rPr>
                <a:t>Interacts with Fixed Assets Managers for guidance for asset capitalization and obsolescence​</a:t>
              </a:r>
            </a:p>
            <a:p>
              <a:pPr marL="128555" indent="-128555" defTabSz="685629">
                <a:spcAft>
                  <a:spcPts val="338"/>
                </a:spcAft>
                <a:buFont typeface="Arial" panose="020B0604020202020204" pitchFamily="34" charset="0"/>
                <a:buChar char="•"/>
                <a:defRPr/>
              </a:pPr>
              <a:r>
                <a:rPr lang="en-US" sz="750">
                  <a:solidFill>
                    <a:prstClr val="black"/>
                  </a:solidFill>
                  <a:latin typeface="Verdana"/>
                </a:rPr>
                <a:t>Interacts with Fixed Assets Team members to receive the information on the assets​</a:t>
              </a:r>
            </a:p>
            <a:p>
              <a:pPr marL="128555" indent="-128555" defTabSz="685629">
                <a:spcAft>
                  <a:spcPts val="338"/>
                </a:spcAft>
                <a:buFont typeface="Arial" panose="020B0604020202020204" pitchFamily="34" charset="0"/>
                <a:buChar char="•"/>
                <a:defRPr/>
              </a:pPr>
              <a:r>
                <a:rPr lang="en-US" sz="750">
                  <a:solidFill>
                    <a:prstClr val="black"/>
                  </a:solidFill>
                  <a:latin typeface="Verdana"/>
                </a:rPr>
                <a:t>Interacts with departments to keep track of the asset information</a:t>
              </a:r>
            </a:p>
            <a:p>
              <a:pPr marL="128555" indent="-128555" defTabSz="685629">
                <a:spcAft>
                  <a:spcPts val="338"/>
                </a:spcAft>
                <a:buFont typeface="Arial" panose="020B0604020202020204" pitchFamily="34" charset="0"/>
                <a:buChar char="•"/>
                <a:defRPr/>
              </a:pPr>
              <a:r>
                <a:rPr lang="en-US" sz="750">
                  <a:solidFill>
                    <a:prstClr val="black"/>
                  </a:solidFill>
                  <a:latin typeface="Verdana"/>
                </a:rPr>
                <a:t>Interacts with SUNY for proper recording and reporting of fixed assets</a:t>
              </a:r>
            </a:p>
          </p:txBody>
        </p:sp>
        <p:sp>
          <p:nvSpPr>
            <p:cNvPr id="24" name="Rectangle 23">
              <a:extLst>
                <a:ext uri="{FF2B5EF4-FFF2-40B4-BE49-F238E27FC236}">
                  <a16:creationId xmlns:a16="http://schemas.microsoft.com/office/drawing/2014/main" id="{BC745A67-C1D8-4A91-8993-96731E06E6E1}"/>
                </a:ext>
              </a:extLst>
            </p:cNvPr>
            <p:cNvSpPr/>
            <p:nvPr/>
          </p:nvSpPr>
          <p:spPr>
            <a:xfrm>
              <a:off x="2460636" y="2749662"/>
              <a:ext cx="4553443" cy="215150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25" name="Rectangle 24">
              <a:extLst>
                <a:ext uri="{FF2B5EF4-FFF2-40B4-BE49-F238E27FC236}">
                  <a16:creationId xmlns:a16="http://schemas.microsoft.com/office/drawing/2014/main" id="{ADB7C2AD-D3CC-404F-BF79-8B9D41CED1F8}"/>
                </a:ext>
              </a:extLst>
            </p:cNvPr>
            <p:cNvSpPr/>
            <p:nvPr/>
          </p:nvSpPr>
          <p:spPr>
            <a:xfrm>
              <a:off x="2537747" y="2579457"/>
              <a:ext cx="266562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6" name="Group 25">
            <a:extLst>
              <a:ext uri="{FF2B5EF4-FFF2-40B4-BE49-F238E27FC236}">
                <a16:creationId xmlns:a16="http://schemas.microsoft.com/office/drawing/2014/main" id="{C95FFDBD-E485-43E1-A6F4-A1F7D074721E}"/>
              </a:ext>
            </a:extLst>
          </p:cNvPr>
          <p:cNvGrpSpPr/>
          <p:nvPr/>
        </p:nvGrpSpPr>
        <p:grpSpPr>
          <a:xfrm>
            <a:off x="5405665" y="578392"/>
            <a:ext cx="3415082" cy="1034607"/>
            <a:chOff x="2460636" y="4952851"/>
            <a:chExt cx="4553443" cy="1237989"/>
          </a:xfrm>
        </p:grpSpPr>
        <p:sp>
          <p:nvSpPr>
            <p:cNvPr id="27" name="TextBox 26">
              <a:extLst>
                <a:ext uri="{FF2B5EF4-FFF2-40B4-BE49-F238E27FC236}">
                  <a16:creationId xmlns:a16="http://schemas.microsoft.com/office/drawing/2014/main" id="{A0D8CE2A-EDBF-4947-BDA4-4A2045B682E4}"/>
                </a:ext>
              </a:extLst>
            </p:cNvPr>
            <p:cNvSpPr txBox="1"/>
            <p:nvPr/>
          </p:nvSpPr>
          <p:spPr>
            <a:xfrm>
              <a:off x="2543872" y="5270114"/>
              <a:ext cx="4291812" cy="782593"/>
            </a:xfrm>
            <a:prstGeom prst="rect">
              <a:avLst/>
            </a:prstGeom>
            <a:noFill/>
          </p:spPr>
          <p:txBody>
            <a:bodyPr wrap="square" lIns="0" tIns="0" rIns="0" bIns="0" rtlCol="0" anchor="t">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cs typeface="Verdana" panose="020B0604030504040204" pitchFamily="34" charset="0"/>
                </a:rPr>
                <a:t>Checks Accounting activities to see which Fixed Asset accounts have activity and determines action.​</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cs typeface="Verdana" panose="020B0604030504040204" pitchFamily="34" charset="0"/>
                </a:rPr>
                <a:t>Compiles invoices and verifies for capitalized items and completes record keeping.​</a:t>
              </a:r>
            </a:p>
            <a:p>
              <a:pPr marL="102870" indent="-102870">
                <a:spcAft>
                  <a:spcPts val="338"/>
                </a:spcAft>
                <a:buFont typeface="Arial" panose="020B0604020202020204" pitchFamily="34" charset="0"/>
                <a:buChar char="•"/>
                <a:defRPr/>
              </a:pPr>
              <a:r>
                <a:rPr lang="en-US" sz="750" kern="0">
                  <a:latin typeface="Verdana"/>
                  <a:ea typeface="Verdana"/>
                  <a:cs typeface="Verdana" panose="020B0604030504040204" pitchFamily="34" charset="0"/>
                </a:rPr>
                <a:t>Supports generating reports for tax</a:t>
              </a:r>
            </a:p>
          </p:txBody>
        </p:sp>
        <p:sp>
          <p:nvSpPr>
            <p:cNvPr id="36" name="Rectangle 35">
              <a:extLst>
                <a:ext uri="{FF2B5EF4-FFF2-40B4-BE49-F238E27FC236}">
                  <a16:creationId xmlns:a16="http://schemas.microsoft.com/office/drawing/2014/main" id="{61417E0F-E926-4E68-8DF5-3C689D9D0C1D}"/>
                </a:ext>
              </a:extLst>
            </p:cNvPr>
            <p:cNvSpPr/>
            <p:nvPr/>
          </p:nvSpPr>
          <p:spPr>
            <a:xfrm>
              <a:off x="2460636" y="5128627"/>
              <a:ext cx="4553443" cy="106221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7" name="Rectangle 36">
              <a:extLst>
                <a:ext uri="{FF2B5EF4-FFF2-40B4-BE49-F238E27FC236}">
                  <a16:creationId xmlns:a16="http://schemas.microsoft.com/office/drawing/2014/main" id="{E39D876B-053C-4E1E-9F1F-01C536F926E0}"/>
                </a:ext>
              </a:extLst>
            </p:cNvPr>
            <p:cNvSpPr/>
            <p:nvPr/>
          </p:nvSpPr>
          <p:spPr>
            <a:xfrm>
              <a:off x="2544577" y="4952851"/>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a:extLst>
              <a:ext uri="{FF2B5EF4-FFF2-40B4-BE49-F238E27FC236}">
                <a16:creationId xmlns:a16="http://schemas.microsoft.com/office/drawing/2014/main" id="{DD53919B-BB23-4F35-8A4C-A66F0DBC7F4F}"/>
              </a:ext>
            </a:extLst>
          </p:cNvPr>
          <p:cNvGrpSpPr/>
          <p:nvPr/>
        </p:nvGrpSpPr>
        <p:grpSpPr>
          <a:xfrm>
            <a:off x="1781231" y="595019"/>
            <a:ext cx="3420974" cy="3232066"/>
            <a:chOff x="7269209" y="2464736"/>
            <a:chExt cx="4561299" cy="4396649"/>
          </a:xfrm>
        </p:grpSpPr>
        <p:sp>
          <p:nvSpPr>
            <p:cNvPr id="17" name="TextBox 16">
              <a:extLst>
                <a:ext uri="{FF2B5EF4-FFF2-40B4-BE49-F238E27FC236}">
                  <a16:creationId xmlns:a16="http://schemas.microsoft.com/office/drawing/2014/main" id="{39623A7F-D02D-47DD-9A74-43172845EDA6}"/>
                </a:ext>
              </a:extLst>
            </p:cNvPr>
            <p:cNvSpPr txBox="1"/>
            <p:nvPr/>
          </p:nvSpPr>
          <p:spPr>
            <a:xfrm>
              <a:off x="7283894" y="2661424"/>
              <a:ext cx="4546614" cy="4199961"/>
            </a:xfrm>
            <a:prstGeom prst="rect">
              <a:avLst/>
            </a:prstGeom>
            <a:noFill/>
            <a:ln>
              <a:noFill/>
            </a:ln>
          </p:spPr>
          <p:txBody>
            <a:bodyPr vert="horz" wrap="square" lIns="68562" tIns="68562" rIns="68562" bIns="68562" rtlCol="0" anchor="t">
              <a:spAutoFit/>
            </a:bodyPr>
            <a:lstStyle/>
            <a:p>
              <a:pPr>
                <a:lnSpc>
                  <a:spcPct val="106000"/>
                </a:lnSpc>
              </a:pPr>
              <a:r>
                <a:rPr lang="en-US" sz="700" i="1" u="sng"/>
                <a:t>Expectations</a:t>
              </a:r>
            </a:p>
            <a:p>
              <a:pPr marL="128270" indent="-128270" defTabSz="685629">
                <a:lnSpc>
                  <a:spcPct val="106000"/>
                </a:lnSpc>
                <a:spcAft>
                  <a:spcPts val="338"/>
                </a:spcAft>
                <a:buFont typeface="Arial" panose="020B0604020202020204" pitchFamily="34" charset="0"/>
                <a:buChar char="•"/>
                <a:defRPr/>
              </a:pPr>
              <a:r>
                <a:rPr lang="en-US" sz="750">
                  <a:latin typeface="Verdana"/>
                </a:rPr>
                <a:t>Knowledge of University policy/procedures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Knowledge of GAAP/GASB</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High level of expertise on Excel and other Technology resources </a:t>
              </a:r>
              <a:endParaRPr lang="en-US" sz="750">
                <a:latin typeface="Verdana"/>
                <a:ea typeface="Verdana"/>
              </a:endParaRPr>
            </a:p>
            <a:p>
              <a:pPr marL="102235" indent="-102235">
                <a:lnSpc>
                  <a:spcPct val="106000"/>
                </a:lnSpc>
                <a:buFont typeface="Arial" panose="020B0604020202020204" pitchFamily="34" charset="0"/>
                <a:buChar char="•"/>
              </a:pPr>
              <a:endParaRPr lang="en-US" sz="700">
                <a:cs typeface="Calibri" panose="020F0502020204030204"/>
              </a:endParaRPr>
            </a:p>
            <a:p>
              <a:pPr>
                <a:lnSpc>
                  <a:spcPct val="106000"/>
                </a:lnSpc>
              </a:pPr>
              <a:r>
                <a:rPr lang="en-US" sz="700" i="1" u="sng"/>
                <a:t>Needs</a:t>
              </a:r>
              <a:endParaRPr lang="en-US" sz="700" i="1" u="sng">
                <a:cs typeface="Calibri"/>
              </a:endParaRPr>
            </a:p>
            <a:p>
              <a:pPr marL="128270" indent="-128270" defTabSz="685629">
                <a:lnSpc>
                  <a:spcPct val="106000"/>
                </a:lnSpc>
                <a:spcAft>
                  <a:spcPts val="338"/>
                </a:spcAft>
                <a:buFont typeface="Arial" panose="020B0604020202020204" pitchFamily="34" charset="0"/>
                <a:buChar char="•"/>
                <a:defRPr/>
              </a:pPr>
              <a:r>
                <a:rPr lang="en-US" sz="750">
                  <a:latin typeface="Verdana"/>
                </a:rPr>
                <a:t>Detailed information on fixed assets transactions​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Clear updates on capitalization policies​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Productive collaboration with other team members​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Fast and reliable assistance when issues arise with key fixed assets processes​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Fast and reliable technology that is easy to adapt to and access to self-service facilities</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Ways to capitalize assets quicker</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Less need for manual review of purchases for proper capitalization</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Ability to query and report on assets quickly by specific identifiers (award, PI, etc.)</a:t>
              </a:r>
              <a:endParaRPr lang="en-US" sz="750">
                <a:latin typeface="Verdana"/>
                <a:ea typeface="Verdana"/>
              </a:endParaRPr>
            </a:p>
            <a:p>
              <a:pPr marL="128270" indent="-128270" defTabSz="685629">
                <a:lnSpc>
                  <a:spcPct val="106000"/>
                </a:lnSpc>
                <a:spcAft>
                  <a:spcPts val="338"/>
                </a:spcAft>
                <a:buFont typeface="Arial" panose="020B0604020202020204" pitchFamily="34" charset="0"/>
                <a:buChar char="•"/>
                <a:defRPr/>
              </a:pPr>
              <a:r>
                <a:rPr lang="en-US" sz="750">
                  <a:latin typeface="Verdana"/>
                </a:rPr>
                <a:t>Expenditures to be properly categorized as capital vs. non-capital at time of review</a:t>
              </a:r>
              <a:endParaRPr lang="en-US" sz="750">
                <a:latin typeface="Verdana"/>
                <a:ea typeface="Verdana"/>
              </a:endParaRPr>
            </a:p>
            <a:p>
              <a:pPr marL="102235" indent="-102235" defTabSz="685629">
                <a:lnSpc>
                  <a:spcPct val="106000"/>
                </a:lnSpc>
                <a:spcAft>
                  <a:spcPts val="338"/>
                </a:spcAft>
                <a:buFont typeface="Arial" panose="020B0604020202020204" pitchFamily="34" charset="0"/>
                <a:buChar char="•"/>
                <a:defRPr/>
              </a:pPr>
              <a:endParaRPr lang="en-US" sz="600">
                <a:solidFill>
                  <a:prstClr val="black"/>
                </a:solidFill>
                <a:latin typeface="Verdana"/>
                <a:ea typeface="Verdana"/>
              </a:endParaRPr>
            </a:p>
          </p:txBody>
        </p:sp>
        <p:sp>
          <p:nvSpPr>
            <p:cNvPr id="18" name="Rectangle 17">
              <a:extLst>
                <a:ext uri="{FF2B5EF4-FFF2-40B4-BE49-F238E27FC236}">
                  <a16:creationId xmlns:a16="http://schemas.microsoft.com/office/drawing/2014/main" id="{0F0A7AFE-DF50-43E9-A024-2B73036C8890}"/>
                </a:ext>
              </a:extLst>
            </p:cNvPr>
            <p:cNvSpPr/>
            <p:nvPr/>
          </p:nvSpPr>
          <p:spPr>
            <a:xfrm>
              <a:off x="7269209" y="2634391"/>
              <a:ext cx="4553443" cy="419996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9" name="Rectangle 18">
              <a:extLst>
                <a:ext uri="{FF2B5EF4-FFF2-40B4-BE49-F238E27FC236}">
                  <a16:creationId xmlns:a16="http://schemas.microsoft.com/office/drawing/2014/main" id="{8CB7423B-2362-433B-9462-38073BBA2E73}"/>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Rectangle 27">
            <a:extLst>
              <a:ext uri="{FF2B5EF4-FFF2-40B4-BE49-F238E27FC236}">
                <a16:creationId xmlns:a16="http://schemas.microsoft.com/office/drawing/2014/main" id="{A1AFB107-34A6-45E5-BFB7-ECC0D4890254}"/>
              </a:ext>
            </a:extLst>
          </p:cNvPr>
          <p:cNvSpPr/>
          <p:nvPr/>
        </p:nvSpPr>
        <p:spPr>
          <a:xfrm>
            <a:off x="238008" y="1776003"/>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83F92290-DF99-44EA-8967-50315A284686}"/>
              </a:ext>
            </a:extLst>
          </p:cNvPr>
          <p:cNvSpPr txBox="1"/>
          <p:nvPr/>
        </p:nvSpPr>
        <p:spPr>
          <a:xfrm>
            <a:off x="201070" y="1944676"/>
            <a:ext cx="1585283" cy="3081513"/>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00"/>
              <a:t>Processes and analyzes the capitalization, maintenance, and retirement of fixed assets.</a:t>
            </a:r>
            <a:endParaRPr lang="en-US" sz="700">
              <a:cs typeface="Calibri"/>
            </a:endParaRPr>
          </a:p>
          <a:p>
            <a:pPr marL="102870" indent="-102870">
              <a:spcAft>
                <a:spcPts val="338"/>
              </a:spcAft>
              <a:buFont typeface="Arial" panose="020B0604020202020204" pitchFamily="34" charset="0"/>
              <a:buChar char="•"/>
              <a:defRPr/>
            </a:pPr>
            <a:r>
              <a:rPr lang="en-US" sz="700"/>
              <a:t>Communicates fixed assets activity with Project Manager, Fixed Assets Manager, and Tax Manager for guidance on capitalization, obsolescence, and tax exposure.</a:t>
            </a:r>
            <a:endParaRPr lang="en-US" sz="700">
              <a:cs typeface="Calibri"/>
            </a:endParaRPr>
          </a:p>
          <a:p>
            <a:pPr marL="102870" indent="-102870">
              <a:spcAft>
                <a:spcPts val="338"/>
              </a:spcAft>
              <a:buFont typeface="Arial" panose="020B0604020202020204" pitchFamily="34" charset="0"/>
              <a:buChar char="•"/>
              <a:defRPr/>
            </a:pPr>
            <a:r>
              <a:rPr lang="en-US" sz="700"/>
              <a:t>Performs reconciliation with General Ledger and boundary systems</a:t>
            </a:r>
            <a:endParaRPr lang="en-US" sz="700">
              <a:cs typeface="Calibri"/>
            </a:endParaRPr>
          </a:p>
          <a:p>
            <a:pPr marL="102870" indent="-102870">
              <a:spcAft>
                <a:spcPts val="338"/>
              </a:spcAft>
              <a:buFont typeface="Arial" panose="020B0604020202020204" pitchFamily="34" charset="0"/>
              <a:buChar char="•"/>
              <a:defRPr/>
            </a:pPr>
            <a:r>
              <a:rPr lang="en-US" sz="700"/>
              <a:t>Review expenditures for compliance with University capital policies</a:t>
            </a:r>
            <a:endParaRPr lang="en-US" sz="700">
              <a:cs typeface="Calibri"/>
            </a:endParaRPr>
          </a:p>
          <a:p>
            <a:pPr marL="102870" indent="-102870">
              <a:spcAft>
                <a:spcPts val="338"/>
              </a:spcAft>
              <a:buFont typeface="Arial" panose="020B0604020202020204" pitchFamily="34" charset="0"/>
              <a:buChar char="•"/>
              <a:defRPr/>
            </a:pPr>
            <a:r>
              <a:rPr lang="en-US" sz="700"/>
              <a:t>Reconciles multiple depreciation books (campus vs. Med Center)</a:t>
            </a:r>
            <a:endParaRPr lang="en-US" sz="700">
              <a:cs typeface="Calibri"/>
            </a:endParaRPr>
          </a:p>
          <a:p>
            <a:pPr marL="102870" indent="-102870">
              <a:spcAft>
                <a:spcPts val="338"/>
              </a:spcAft>
              <a:buFont typeface="Arial" panose="020B0604020202020204" pitchFamily="34" charset="0"/>
              <a:buChar char="•"/>
              <a:defRPr/>
            </a:pPr>
            <a:r>
              <a:rPr lang="en-US" sz="700"/>
              <a:t>Reviews and approves department asset transactions</a:t>
            </a:r>
            <a:endParaRPr lang="en-US" sz="700">
              <a:cs typeface="Calibri"/>
            </a:endParaRPr>
          </a:p>
          <a:p>
            <a:pPr marL="102870" indent="-102870">
              <a:spcAft>
                <a:spcPts val="338"/>
              </a:spcAft>
              <a:buFont typeface="Arial" panose="020B0604020202020204" pitchFamily="34" charset="0"/>
              <a:buChar char="•"/>
              <a:defRPr/>
            </a:pPr>
            <a:r>
              <a:rPr lang="en-US" sz="700"/>
              <a:t>Prints asset decals and provides to departments</a:t>
            </a:r>
            <a:endParaRPr lang="en-US" sz="700">
              <a:cs typeface="Calibri"/>
            </a:endParaRPr>
          </a:p>
          <a:p>
            <a:pPr marL="102870" indent="-102870">
              <a:spcAft>
                <a:spcPts val="338"/>
              </a:spcAft>
              <a:buFont typeface="Arial" panose="020B0604020202020204" pitchFamily="34" charset="0"/>
              <a:buChar char="•"/>
              <a:defRPr/>
            </a:pPr>
            <a:r>
              <a:rPr lang="en-US" sz="700"/>
              <a:t>Manages the entire lease lifecycle</a:t>
            </a:r>
            <a:endParaRPr lang="en-US" sz="700">
              <a:cs typeface="Calibri"/>
            </a:endParaRPr>
          </a:p>
          <a:p>
            <a:pPr marL="102870" indent="-102870">
              <a:spcAft>
                <a:spcPts val="338"/>
              </a:spcAft>
              <a:buFont typeface="Arial" panose="020B0604020202020204" pitchFamily="34" charset="0"/>
              <a:buChar char="•"/>
              <a:defRPr/>
            </a:pPr>
            <a:endParaRPr lang="en-US" sz="700">
              <a:cs typeface="Calibri"/>
            </a:endParaRPr>
          </a:p>
          <a:p>
            <a:pPr marL="0" lvl="1" defTabSz="685629">
              <a:lnSpc>
                <a:spcPct val="106000"/>
              </a:lnSpc>
              <a:buSzPct val="100000"/>
              <a:defRPr/>
            </a:pPr>
            <a:endParaRPr lang="en-US" sz="800">
              <a:solidFill>
                <a:prstClr val="black"/>
              </a:solidFill>
              <a:latin typeface="Verdana"/>
            </a:endParaRPr>
          </a:p>
        </p:txBody>
      </p:sp>
      <p:pic>
        <p:nvPicPr>
          <p:cNvPr id="2" name="Picture 1">
            <a:extLst>
              <a:ext uri="{FF2B5EF4-FFF2-40B4-BE49-F238E27FC236}">
                <a16:creationId xmlns:a16="http://schemas.microsoft.com/office/drawing/2014/main" id="{EEB73F40-65C4-1E7D-F196-B40055D33E3A}"/>
              </a:ext>
            </a:extLst>
          </p:cNvPr>
          <p:cNvPicPr>
            <a:picLocks noChangeAspect="1"/>
          </p:cNvPicPr>
          <p:nvPr/>
        </p:nvPicPr>
        <p:blipFill rotWithShape="1">
          <a:blip r:embed="rId2"/>
          <a:srcRect l="40599" t="-897" r="42549" b="74255"/>
          <a:stretch/>
        </p:blipFill>
        <p:spPr>
          <a:xfrm>
            <a:off x="187160" y="699483"/>
            <a:ext cx="1457917" cy="1012446"/>
          </a:xfrm>
          <a:prstGeom prst="rect">
            <a:avLst/>
          </a:prstGeom>
        </p:spPr>
      </p:pic>
    </p:spTree>
    <p:extLst>
      <p:ext uri="{BB962C8B-B14F-4D97-AF65-F5344CB8AC3E}">
        <p14:creationId xmlns:p14="http://schemas.microsoft.com/office/powerpoint/2010/main" val="134124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Fixed Assets Manager</a:t>
            </a:r>
          </a:p>
        </p:txBody>
      </p:sp>
      <p:sp>
        <p:nvSpPr>
          <p:cNvPr id="14" name="Rectangle 13">
            <a:extLst>
              <a:ext uri="{FF2B5EF4-FFF2-40B4-BE49-F238E27FC236}">
                <a16:creationId xmlns:a16="http://schemas.microsoft.com/office/drawing/2014/main" id="{2F196CC5-404B-4472-8760-80FD4DFA6F62}"/>
              </a:ext>
            </a:extLst>
          </p:cNvPr>
          <p:cNvSpPr/>
          <p:nvPr/>
        </p:nvSpPr>
        <p:spPr>
          <a:xfrm>
            <a:off x="507540" y="1395492"/>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73714" y="1571029"/>
            <a:ext cx="1436425" cy="3170062"/>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50" kern="0">
                <a:latin typeface="Verdana"/>
                <a:ea typeface="Verdana"/>
              </a:rPr>
              <a:t>Responsible for fixed assets reporting for financial, tax, and compliance purposes​</a:t>
            </a:r>
          </a:p>
          <a:p>
            <a:pPr marL="102870" indent="-102870">
              <a:spcAft>
                <a:spcPts val="338"/>
              </a:spcAft>
              <a:buFont typeface="Arial" panose="020B0604020202020204" pitchFamily="34" charset="0"/>
              <a:buChar char="•"/>
              <a:defRPr/>
            </a:pPr>
            <a:r>
              <a:rPr lang="en-US" sz="750" kern="0">
                <a:latin typeface="Verdana"/>
                <a:ea typeface="Verdana"/>
              </a:rPr>
              <a:t>Ensures reasonable depreciation calculations. </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a:ea typeface="Verdana"/>
              </a:rPr>
              <a:t>Communicates fixed assets activity and balances to Project Managers, Financial analysts and controllers, and tax specialists.</a:t>
            </a:r>
          </a:p>
          <a:p>
            <a:pPr marL="102870" indent="-102870">
              <a:spcAft>
                <a:spcPts val="338"/>
              </a:spcAft>
              <a:buFont typeface="Arial" panose="020B0604020202020204" pitchFamily="34" charset="0"/>
              <a:buChar char="•"/>
              <a:defRPr/>
            </a:pPr>
            <a:r>
              <a:rPr lang="en-US" sz="750" kern="0">
                <a:latin typeface="Verdana"/>
                <a:ea typeface="Verdana"/>
              </a:rPr>
              <a:t>Reviews and approves central fixed asset analyst transactions</a:t>
            </a:r>
          </a:p>
          <a:p>
            <a:pPr marL="102870" indent="-102870">
              <a:spcAft>
                <a:spcPts val="338"/>
              </a:spcAft>
              <a:buFont typeface="Arial" panose="020B0604020202020204" pitchFamily="34" charset="0"/>
              <a:buChar char="•"/>
              <a:defRPr/>
            </a:pPr>
            <a:r>
              <a:rPr lang="en-US" sz="750" kern="0">
                <a:latin typeface="Verdana"/>
                <a:ea typeface="Verdana"/>
              </a:rPr>
              <a:t>Ensures proper recording and reporting of leases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Annually, capitalize SBF Assets and donate all non SBF assets to SBU</a:t>
            </a:r>
          </a:p>
          <a:p>
            <a:pPr>
              <a:spcAft>
                <a:spcPts val="338"/>
              </a:spcAft>
              <a:defRPr/>
            </a:pPr>
            <a:endParaRPr lang="en-US" sz="750" kern="0">
              <a:latin typeface="Verdana"/>
              <a:ea typeface="Verdana"/>
            </a:endParaRPr>
          </a:p>
          <a:p>
            <a:pPr marL="102870" indent="-102870">
              <a:spcAft>
                <a:spcPts val="338"/>
              </a:spcAft>
              <a:buFont typeface="Arial" panose="020B0604020202020204" pitchFamily="34" charset="0"/>
              <a:buChar char="•"/>
              <a:defRPr/>
            </a:pPr>
            <a:endParaRPr lang="en-US" sz="700" kern="0">
              <a:latin typeface="Calibri" panose="020F0502020204030204"/>
              <a:ea typeface="Verdana" panose="020B0604030504040204" pitchFamily="34" charset="0"/>
              <a:cs typeface="Calibri" panose="020F0502020204030204"/>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767340"/>
            <a:ext cx="3415082" cy="992432"/>
            <a:chOff x="2460636" y="244383"/>
            <a:chExt cx="4553443" cy="980946"/>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8493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902762"/>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month end close of assets sub-ledger​</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Fixed assets reporting and compliance with University policies/sponsor reporting​</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Efficient and cost-effective processes for asset management team</a:t>
              </a: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705010"/>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05857"/>
            <a:ext cx="3371794" cy="1386497"/>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r>
              <a:rPr lang="en-US" sz="750" kern="0">
                <a:latin typeface="Verdana"/>
                <a:ea typeface="Verdana"/>
              </a:rPr>
              <a:t>Incomplete fixed assets transactions, impacting period end close and reporting​</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Spending too much time on finding documentation and missing information​</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Manual reconciliation processes</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Tasks are highly specialized and siloed, that not a lot of help/assistance to staff can be provided especially during fiscal  close</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138649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1874680"/>
            <a:ext cx="3426131" cy="79370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02580" y="1696168"/>
            <a:ext cx="3409960" cy="995244"/>
            <a:chOff x="7270737" y="2378208"/>
            <a:chExt cx="4546614" cy="1353851"/>
          </a:xfrm>
        </p:grpSpPr>
        <p:sp>
          <p:nvSpPr>
            <p:cNvPr id="36" name="TextBox 35">
              <a:extLst>
                <a:ext uri="{FF2B5EF4-FFF2-40B4-BE49-F238E27FC236}">
                  <a16:creationId xmlns:a16="http://schemas.microsoft.com/office/drawing/2014/main" id="{AC8CA89C-1725-4AC2-A6F2-F91EFB9BFE24}"/>
                </a:ext>
              </a:extLst>
            </p:cNvPr>
            <p:cNvSpPr txBox="1"/>
            <p:nvPr/>
          </p:nvSpPr>
          <p:spPr>
            <a:xfrm>
              <a:off x="7270737" y="2601682"/>
              <a:ext cx="4546614" cy="1130377"/>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University and Sponsor reporting​</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Manage fixed assets activity compliance with asset policies​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Coordination with various fixed assets teams regarding fixed assets transaction, and track asset activities.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Internal/ External Audit and data requests</a:t>
              </a: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378208"/>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1754605" y="3511774"/>
            <a:ext cx="3438935" cy="1301082"/>
            <a:chOff x="2418232" y="2282619"/>
            <a:chExt cx="4585246" cy="1734774"/>
          </a:xfrm>
        </p:grpSpPr>
        <p:sp>
          <p:nvSpPr>
            <p:cNvPr id="32" name="TextBox 31">
              <a:extLst>
                <a:ext uri="{FF2B5EF4-FFF2-40B4-BE49-F238E27FC236}">
                  <a16:creationId xmlns:a16="http://schemas.microsoft.com/office/drawing/2014/main" id="{D3A7396A-B24A-465C-A028-F3EA251AE3F5}"/>
                </a:ext>
              </a:extLst>
            </p:cNvPr>
            <p:cNvSpPr txBox="1"/>
            <p:nvPr/>
          </p:nvSpPr>
          <p:spPr>
            <a:xfrm>
              <a:off x="2418232" y="2500997"/>
              <a:ext cx="4548918" cy="1467018"/>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50" kern="0">
                  <a:latin typeface="Verdana"/>
                  <a:ea typeface="Verdana"/>
                </a:rPr>
                <a:t>Project Managers for information on asset capitalization and obsolescence​</a:t>
              </a:r>
            </a:p>
            <a:p>
              <a:pPr marL="102870" indent="-102870">
                <a:spcAft>
                  <a:spcPts val="338"/>
                </a:spcAft>
                <a:buFont typeface="Arial" panose="020B0604020202020204" pitchFamily="34" charset="0"/>
                <a:buChar char="•"/>
                <a:defRPr/>
              </a:pPr>
              <a:r>
                <a:rPr lang="en-US" sz="750">
                  <a:latin typeface="Verdana"/>
                  <a:ea typeface="Verdana"/>
                </a:rPr>
                <a:t>T</a:t>
              </a:r>
              <a:r>
                <a:rPr lang="en-US" sz="750" kern="0">
                  <a:latin typeface="Verdana"/>
                  <a:ea typeface="Verdana"/>
                </a:rPr>
                <a:t>ax specialists to get the information on the tax exposure​</a:t>
              </a:r>
            </a:p>
            <a:p>
              <a:pPr marL="102870" indent="-102870">
                <a:spcAft>
                  <a:spcPts val="338"/>
                </a:spcAft>
                <a:buFont typeface="Arial" panose="020B0604020202020204" pitchFamily="34" charset="0"/>
                <a:buChar char="•"/>
                <a:defRPr/>
              </a:pPr>
              <a:r>
                <a:rPr lang="en-US" sz="750" kern="0">
                  <a:latin typeface="Verdana"/>
                  <a:ea typeface="Verdana"/>
                </a:rPr>
                <a:t>Departments with substantial fixed assets to monitor and track information on asset activities. </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a:ea typeface="Verdana"/>
                </a:rPr>
                <a:t>SUNY for proper recording and reporting of fixed assets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SBF: SBU Procurement for annual donation of fixed assets</a:t>
              </a:r>
            </a:p>
          </p:txBody>
        </p:sp>
        <p:sp>
          <p:nvSpPr>
            <p:cNvPr id="33" name="Rectangle 32">
              <a:extLst>
                <a:ext uri="{FF2B5EF4-FFF2-40B4-BE49-F238E27FC236}">
                  <a16:creationId xmlns:a16="http://schemas.microsoft.com/office/drawing/2014/main" id="{A7810E8D-3D7C-4677-A55E-A3914DE1F26F}"/>
                </a:ext>
              </a:extLst>
            </p:cNvPr>
            <p:cNvSpPr/>
            <p:nvPr/>
          </p:nvSpPr>
          <p:spPr>
            <a:xfrm>
              <a:off x="2450035" y="2505813"/>
              <a:ext cx="4553443" cy="151158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16543" y="2282619"/>
              <a:ext cx="266562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86409" y="2687251"/>
            <a:ext cx="3415082" cy="817578"/>
            <a:chOff x="2460636" y="4857711"/>
            <a:chExt cx="4553443" cy="978297"/>
          </a:xfrm>
        </p:grpSpPr>
        <p:sp>
          <p:nvSpPr>
            <p:cNvPr id="37" name="TextBox 36">
              <a:extLst>
                <a:ext uri="{FF2B5EF4-FFF2-40B4-BE49-F238E27FC236}">
                  <a16:creationId xmlns:a16="http://schemas.microsoft.com/office/drawing/2014/main" id="{26FD2350-DA87-470B-80EE-A3F710002F9A}"/>
                </a:ext>
              </a:extLst>
            </p:cNvPr>
            <p:cNvSpPr txBox="1"/>
            <p:nvPr/>
          </p:nvSpPr>
          <p:spPr>
            <a:xfrm>
              <a:off x="2543872" y="5146431"/>
              <a:ext cx="4291812" cy="644490"/>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Confirms that all activity conforms to capital assets policies.​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Follows University capitalization and expense policies​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Confirms disposals have the appropriate gain/loss for GAAP/Federal purposes​</a:t>
              </a:r>
            </a:p>
          </p:txBody>
        </p:sp>
        <p:sp>
          <p:nvSpPr>
            <p:cNvPr id="40" name="Rectangle 39">
              <a:extLst>
                <a:ext uri="{FF2B5EF4-FFF2-40B4-BE49-F238E27FC236}">
                  <a16:creationId xmlns:a16="http://schemas.microsoft.com/office/drawing/2014/main" id="{A0FFAF4A-B499-450A-BBA3-F554CE66FE81}"/>
                </a:ext>
              </a:extLst>
            </p:cNvPr>
            <p:cNvSpPr/>
            <p:nvPr/>
          </p:nvSpPr>
          <p:spPr>
            <a:xfrm>
              <a:off x="2460636" y="4995431"/>
              <a:ext cx="4553443" cy="84057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12773" y="4857711"/>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83DF29A3-3CB6-4C62-9EBF-AA55B053F3A8}"/>
              </a:ext>
            </a:extLst>
          </p:cNvPr>
          <p:cNvGrpSpPr/>
          <p:nvPr/>
        </p:nvGrpSpPr>
        <p:grpSpPr>
          <a:xfrm>
            <a:off x="5419782" y="2215748"/>
            <a:ext cx="3420974" cy="2098305"/>
            <a:chOff x="7269209" y="2464736"/>
            <a:chExt cx="4561299" cy="3776087"/>
          </a:xfrm>
        </p:grpSpPr>
        <p:sp>
          <p:nvSpPr>
            <p:cNvPr id="42" name="TextBox 41">
              <a:extLst>
                <a:ext uri="{FF2B5EF4-FFF2-40B4-BE49-F238E27FC236}">
                  <a16:creationId xmlns:a16="http://schemas.microsoft.com/office/drawing/2014/main" id="{24DB01F2-C4E1-46FD-AA10-177FEE9F2935}"/>
                </a:ext>
              </a:extLst>
            </p:cNvPr>
            <p:cNvSpPr txBox="1"/>
            <p:nvPr/>
          </p:nvSpPr>
          <p:spPr>
            <a:xfrm>
              <a:off x="7283894" y="2661423"/>
              <a:ext cx="4546614" cy="2582303"/>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Knowledge of University policy/procedures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Knowledge of GAAP/GASB</a:t>
              </a:r>
            </a:p>
            <a:p>
              <a:pPr>
                <a:spcAft>
                  <a:spcPts val="338"/>
                </a:spcAft>
                <a:defRPr/>
              </a:pPr>
              <a:endParaRPr lang="en-US" sz="700"/>
            </a:p>
            <a:p>
              <a:pPr>
                <a:spcAft>
                  <a:spcPts val="338"/>
                </a:spcAft>
                <a:defRPr/>
              </a:pPr>
              <a:r>
                <a:rPr lang="en-US" sz="700" i="1" u="sng"/>
                <a:t>Needs</a:t>
              </a:r>
              <a:r>
                <a:rPr lang="en-US" sz="700"/>
                <a:t>​</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Full visibility in fixed assets transactions​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Clear updates on capital budgets​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Productive collaboration with other team members​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Fast and reliable assistance when issues arise with IT and Projects processes​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Fast and reliable technology that is easy to adapt to and access to self-service facilities</a:t>
              </a:r>
            </a:p>
          </p:txBody>
        </p:sp>
        <p:sp>
          <p:nvSpPr>
            <p:cNvPr id="43" name="Rectangle 42">
              <a:extLst>
                <a:ext uri="{FF2B5EF4-FFF2-40B4-BE49-F238E27FC236}">
                  <a16:creationId xmlns:a16="http://schemas.microsoft.com/office/drawing/2014/main" id="{62300BF9-5415-46F2-B8BF-064DF098E3B7}"/>
                </a:ext>
              </a:extLst>
            </p:cNvPr>
            <p:cNvSpPr/>
            <p:nvPr/>
          </p:nvSpPr>
          <p:spPr>
            <a:xfrm>
              <a:off x="7269209" y="2634390"/>
              <a:ext cx="4553443" cy="360643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4" name="Rectangle 43">
              <a:extLst>
                <a:ext uri="{FF2B5EF4-FFF2-40B4-BE49-F238E27FC236}">
                  <a16:creationId xmlns:a16="http://schemas.microsoft.com/office/drawing/2014/main" id="{99EC59DD-4EB8-4744-A6F5-5200F6200E39}"/>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Rectangle 2">
            <a:extLst>
              <a:ext uri="{FF2B5EF4-FFF2-40B4-BE49-F238E27FC236}">
                <a16:creationId xmlns:a16="http://schemas.microsoft.com/office/drawing/2014/main" id="{95F1A2DE-104C-6E3E-7DD5-E01D6FEB4252}"/>
              </a:ext>
            </a:extLst>
          </p:cNvPr>
          <p:cNvSpPr/>
          <p:nvPr/>
        </p:nvSpPr>
        <p:spPr>
          <a:xfrm>
            <a:off x="1844241" y="629825"/>
            <a:ext cx="1985755"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B55E018-071B-0244-A97F-E2966C36B2B9}"/>
              </a:ext>
            </a:extLst>
          </p:cNvPr>
          <p:cNvPicPr>
            <a:picLocks noChangeAspect="1"/>
          </p:cNvPicPr>
          <p:nvPr/>
        </p:nvPicPr>
        <p:blipFill rotWithShape="1">
          <a:blip r:embed="rId4"/>
          <a:srcRect l="81624" t="-897" r="1142" b="74255"/>
          <a:stretch/>
        </p:blipFill>
        <p:spPr>
          <a:xfrm>
            <a:off x="367010" y="598611"/>
            <a:ext cx="1244364" cy="845001"/>
          </a:xfrm>
          <a:prstGeom prst="rect">
            <a:avLst/>
          </a:prstGeom>
        </p:spPr>
      </p:pic>
    </p:spTree>
    <p:extLst>
      <p:ext uri="{BB962C8B-B14F-4D97-AF65-F5344CB8AC3E}">
        <p14:creationId xmlns:p14="http://schemas.microsoft.com/office/powerpoint/2010/main" val="242144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240983"/>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Fixed Asset Administrator (same as GL Administrator – </a:t>
            </a:r>
            <a:r>
              <a:rPr lang="en-US" sz="1500" b="1" err="1">
                <a:solidFill>
                  <a:prstClr val="black"/>
                </a:solidFill>
                <a:latin typeface="Verdana"/>
              </a:rPr>
              <a:t>DoIT</a:t>
            </a:r>
            <a:r>
              <a:rPr lang="en-US" sz="1500" b="1">
                <a:solidFill>
                  <a:prstClr val="black"/>
                </a:solidFill>
                <a:latin typeface="Verdana"/>
              </a:rPr>
              <a:t> overlap)</a:t>
            </a:r>
          </a:p>
        </p:txBody>
      </p:sp>
      <p:sp>
        <p:nvSpPr>
          <p:cNvPr id="14" name="Rectangle 13">
            <a:extLst>
              <a:ext uri="{FF2B5EF4-FFF2-40B4-BE49-F238E27FC236}">
                <a16:creationId xmlns:a16="http://schemas.microsoft.com/office/drawing/2014/main" id="{2F196CC5-404B-4472-8760-80FD4DFA6F62}"/>
              </a:ext>
            </a:extLst>
          </p:cNvPr>
          <p:cNvSpPr/>
          <p:nvPr/>
        </p:nvSpPr>
        <p:spPr>
          <a:xfrm>
            <a:off x="442847" y="1879144"/>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98092" y="1988242"/>
            <a:ext cx="1507077" cy="1862012"/>
          </a:xfrm>
          <a:prstGeom prst="rect">
            <a:avLst/>
          </a:prstGeom>
          <a:noFill/>
          <a:ln>
            <a:noFill/>
          </a:ln>
        </p:spPr>
        <p:txBody>
          <a:bodyPr vert="horz" wrap="square" lIns="68562" tIns="68562" rIns="68562" bIns="68562" rtlCol="0">
            <a:spAutoFit/>
          </a:bodyPr>
          <a:lstStyle/>
          <a:p>
            <a:pPr marL="128588" indent="-128588">
              <a:buFont typeface="Arial" panose="020B0604020202020204" pitchFamily="34" charset="0"/>
              <a:buChar char="•"/>
            </a:pPr>
            <a:r>
              <a:rPr lang="en-US" sz="800">
                <a:solidFill>
                  <a:schemeClr val="dk1"/>
                </a:solidFill>
                <a:latin typeface="Verdana" panose="020B0604030504040204" pitchFamily="34" charset="0"/>
                <a:ea typeface="Verdana" panose="020B0604030504040204" pitchFamily="34" charset="0"/>
              </a:rPr>
              <a:t>Manage Fixed Asset </a:t>
            </a:r>
            <a:r>
              <a:rPr lang="en-US" sz="800" b="1">
                <a:solidFill>
                  <a:schemeClr val="dk1"/>
                </a:solidFill>
                <a:latin typeface="Verdana" panose="020B0604030504040204" pitchFamily="34" charset="0"/>
                <a:ea typeface="Verdana" panose="020B0604030504040204" pitchFamily="34" charset="0"/>
              </a:rPr>
              <a:t>setup codes</a:t>
            </a:r>
          </a:p>
          <a:p>
            <a:pPr marL="128588" indent="-128588">
              <a:buFont typeface="Arial" panose="020B0604020202020204" pitchFamily="34" charset="0"/>
              <a:buChar char="•"/>
            </a:pPr>
            <a:r>
              <a:rPr lang="en-US" sz="800">
                <a:solidFill>
                  <a:schemeClr val="dk1"/>
                </a:solidFill>
                <a:latin typeface="Verdana" panose="020B0604030504040204" pitchFamily="34" charset="0"/>
                <a:ea typeface="Verdana" panose="020B0604030504040204" pitchFamily="34" charset="0"/>
              </a:rPr>
              <a:t>Updates to Fixed Asset setup values and Security Rules</a:t>
            </a:r>
          </a:p>
          <a:p>
            <a:pPr marL="128588" indent="-128588">
              <a:buFont typeface="Arial" panose="020B0604020202020204" pitchFamily="34" charset="0"/>
              <a:buChar char="•"/>
            </a:pPr>
            <a:r>
              <a:rPr lang="en-US" sz="800">
                <a:solidFill>
                  <a:schemeClr val="dk1"/>
                </a:solidFill>
                <a:latin typeface="Verdana" panose="020B0604030504040204" pitchFamily="34" charset="0"/>
                <a:ea typeface="Verdana" panose="020B0604030504040204" pitchFamily="34" charset="0"/>
              </a:rPr>
              <a:t>System testing of new software updates</a:t>
            </a:r>
          </a:p>
          <a:p>
            <a:pPr marL="128588" indent="-128588">
              <a:buFont typeface="Arial" panose="020B0604020202020204" pitchFamily="34" charset="0"/>
              <a:buChar char="•"/>
            </a:pPr>
            <a:r>
              <a:rPr lang="en-US" sz="800">
                <a:solidFill>
                  <a:schemeClr val="dk1"/>
                </a:solidFill>
                <a:latin typeface="Verdana" panose="020B0604030504040204" pitchFamily="34" charset="0"/>
                <a:ea typeface="Verdana" panose="020B0604030504040204" pitchFamily="34" charset="0"/>
              </a:rPr>
              <a:t>Ensure communication/coordination between functional and technical teams</a:t>
            </a:r>
          </a:p>
          <a:p>
            <a:pPr marL="128588" indent="-128588">
              <a:buFont typeface="Arial" panose="020B0604020202020204" pitchFamily="34" charset="0"/>
              <a:buChar char="•"/>
            </a:pPr>
            <a:r>
              <a:rPr lang="en-US" sz="800">
                <a:solidFill>
                  <a:schemeClr val="dk1"/>
                </a:solidFill>
                <a:latin typeface="Verdana" panose="020B0604030504040204" pitchFamily="34" charset="0"/>
                <a:ea typeface="Verdana" panose="020B0604030504040204" pitchFamily="34" charset="0"/>
              </a:rPr>
              <a:t>Manage Fixed Asset DFF attributes</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854709"/>
            <a:chOff x="2460636" y="108459"/>
            <a:chExt cx="4553443" cy="1139611"/>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100368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925503"/>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action on Fixed Asset data requests​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Detailed / documentation tracking and audit trail of any changes to Fixed Assets data</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User security and proper SOD (separation of duties)</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05857"/>
            <a:ext cx="3371794" cy="1353668"/>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Frequent request to change Fixed Asset values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Incomplete details for Fixed Asset value creation and edits​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Frequent staffing changes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Frequent data feed errors and exceptions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Frequent system downtime</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SBF: Reliance on another entity for Fixed Assets system administration</a:t>
            </a:r>
          </a:p>
          <a:p>
            <a:pPr>
              <a:lnSpc>
                <a:spcPct val="106000"/>
              </a:lnSpc>
              <a:spcAft>
                <a:spcPts val="338"/>
              </a:spcAft>
              <a:defRPr/>
            </a:pP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144201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1752471"/>
            <a:ext cx="3426131" cy="65565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8" y="1637559"/>
            <a:ext cx="3409960" cy="800245"/>
            <a:chOff x="7283894" y="2464736"/>
            <a:chExt cx="4546614" cy="1088593"/>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891905"/>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All requests for changes and new Fixed Asset values are completed</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Ensuring software and validations rules are tested/working as designed</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1776538" y="3734568"/>
            <a:ext cx="3415082" cy="723105"/>
            <a:chOff x="2445904" y="534782"/>
            <a:chExt cx="4553444" cy="964140"/>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3"/>
              <a:ext cx="4548916" cy="543690"/>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Fixed Asset Manager</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Fixed Asset Analyst</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689030"/>
              <a:ext cx="4553444" cy="80989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89716" y="534782"/>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2455172"/>
            <a:ext cx="3415082" cy="1235683"/>
            <a:chOff x="2424524" y="4353320"/>
            <a:chExt cx="4553443" cy="1478591"/>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670573"/>
              <a:ext cx="4291812" cy="518506"/>
            </a:xfrm>
            <a:prstGeom prst="rect">
              <a:avLst/>
            </a:prstGeom>
            <a:noFill/>
          </p:spPr>
          <p:txBody>
            <a:bodyPr wrap="square" lIns="0" tIns="0" rIns="0" bIns="0"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Generate audit reports, open item reports​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the Fixed Asset data​</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529087"/>
              <a:ext cx="4553443" cy="130282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353320"/>
              <a:ext cx="2785367"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2397730"/>
            <a:ext cx="3415082" cy="227080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273013"/>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2443149"/>
            <a:ext cx="3409960" cy="1936776"/>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Policy and compliance documentation</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 the security controls in Oracle​</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boundary system interactions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business processes/flows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technical aspects of Oracle (i.e., how to add new Fixed Asset values)</a:t>
            </a:r>
          </a:p>
          <a:p>
            <a:pPr>
              <a:spcAft>
                <a:spcPts val="338"/>
              </a:spcAft>
              <a:defRPr/>
            </a:pP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to track pending requests for Fixed Asset values​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Audit trail of changes to Fixed Asset values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Training on Oracle software updates</a:t>
            </a:r>
          </a:p>
        </p:txBody>
      </p:sp>
      <p:pic>
        <p:nvPicPr>
          <p:cNvPr id="2" name="Picture 1">
            <a:extLst>
              <a:ext uri="{FF2B5EF4-FFF2-40B4-BE49-F238E27FC236}">
                <a16:creationId xmlns:a16="http://schemas.microsoft.com/office/drawing/2014/main" id="{90FA6B8B-8B69-7629-F047-3B5F41E75D92}"/>
              </a:ext>
            </a:extLst>
          </p:cNvPr>
          <p:cNvPicPr>
            <a:picLocks noChangeAspect="1"/>
          </p:cNvPicPr>
          <p:nvPr/>
        </p:nvPicPr>
        <p:blipFill rotWithShape="1">
          <a:blip r:embed="rId4"/>
          <a:srcRect l="40599" t="-897" r="42549" b="74255"/>
          <a:stretch/>
        </p:blipFill>
        <p:spPr>
          <a:xfrm>
            <a:off x="120072" y="890986"/>
            <a:ext cx="1457917" cy="1012446"/>
          </a:xfrm>
          <a:prstGeom prst="rect">
            <a:avLst/>
          </a:prstGeom>
        </p:spPr>
      </p:pic>
    </p:spTree>
    <p:extLst>
      <p:ext uri="{BB962C8B-B14F-4D97-AF65-F5344CB8AC3E}">
        <p14:creationId xmlns:p14="http://schemas.microsoft.com/office/powerpoint/2010/main" val="173155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1132"/>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AR Manager</a:t>
            </a:r>
          </a:p>
        </p:txBody>
      </p:sp>
      <p:sp>
        <p:nvSpPr>
          <p:cNvPr id="14" name="Rectangle 13">
            <a:extLst>
              <a:ext uri="{FF2B5EF4-FFF2-40B4-BE49-F238E27FC236}">
                <a16:creationId xmlns:a16="http://schemas.microsoft.com/office/drawing/2014/main" id="{2F196CC5-404B-4472-8760-80FD4DFA6F62}"/>
              </a:ext>
            </a:extLst>
          </p:cNvPr>
          <p:cNvSpPr/>
          <p:nvPr/>
        </p:nvSpPr>
        <p:spPr>
          <a:xfrm>
            <a:off x="468278" y="1238677"/>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80170" y="1354093"/>
            <a:ext cx="1637995" cy="3585561"/>
          </a:xfrm>
          <a:prstGeom prst="rect">
            <a:avLst/>
          </a:prstGeom>
          <a:noFill/>
          <a:ln>
            <a:noFill/>
          </a:ln>
        </p:spPr>
        <p:txBody>
          <a:bodyPr vert="horz" wrap="square" lIns="68562" tIns="68562" rIns="68562" bIns="68562" rtlCol="0">
            <a:spAutoFit/>
          </a:bodyPr>
          <a:lstStyle/>
          <a:p>
            <a:pPr marL="128588" indent="-128588">
              <a:buFont typeface="Arial" panose="020B0604020202020204" pitchFamily="34" charset="0"/>
              <a:buChar char="•"/>
            </a:pPr>
            <a:r>
              <a:rPr lang="en-US" sz="750">
                <a:latin typeface="Verdana" panose="020B0604030504040204" pitchFamily="34" charset="0"/>
                <a:ea typeface="Verdana" panose="020B0604030504040204" pitchFamily="34" charset="0"/>
              </a:rPr>
              <a:t>Oversee collections of billing activity to include aging of unpaid invoices and working with department manager and  billing clerk for follow up on unpaid invoices.</a:t>
            </a:r>
          </a:p>
          <a:p>
            <a:endParaRPr lang="en-US" sz="500">
              <a:latin typeface="Verdana" panose="020B0604030504040204" pitchFamily="34" charset="0"/>
              <a:ea typeface="Verdana" panose="020B0604030504040204" pitchFamily="34" charset="0"/>
            </a:endParaRPr>
          </a:p>
          <a:p>
            <a:pPr marL="128588" indent="-128588">
              <a:buFont typeface="Arial" panose="020B0604020202020204" pitchFamily="34" charset="0"/>
              <a:buChar char="•"/>
            </a:pPr>
            <a:r>
              <a:rPr lang="en-US" sz="750">
                <a:latin typeface="Verdana" panose="020B0604030504040204" pitchFamily="34" charset="0"/>
                <a:ea typeface="Verdana" panose="020B0604030504040204" pitchFamily="34" charset="0"/>
              </a:rPr>
              <a:t>Review request for credit memos, voids, write offs and approves documents completed by central office receivable clerk.   </a:t>
            </a:r>
          </a:p>
          <a:p>
            <a:endParaRPr lang="en-US" sz="500">
              <a:latin typeface="Verdana" panose="020B0604030504040204" pitchFamily="34" charset="0"/>
              <a:ea typeface="Verdana" panose="020B0604030504040204" pitchFamily="34" charset="0"/>
            </a:endParaRPr>
          </a:p>
          <a:p>
            <a:pPr marL="128588" indent="-128588">
              <a:buFont typeface="Arial" panose="020B0604020202020204" pitchFamily="34" charset="0"/>
              <a:buChar char="•"/>
            </a:pPr>
            <a:r>
              <a:rPr lang="en-US" sz="750">
                <a:latin typeface="Verdana" panose="020B0604030504040204" pitchFamily="34" charset="0"/>
                <a:ea typeface="Verdana" panose="020B0604030504040204" pitchFamily="34" charset="0"/>
              </a:rPr>
              <a:t>Manage month-end closing process</a:t>
            </a:r>
          </a:p>
          <a:p>
            <a:endParaRPr lang="en-US" sz="500">
              <a:latin typeface="Verdana" panose="020B0604030504040204" pitchFamily="34" charset="0"/>
              <a:ea typeface="Verdana" panose="020B0604030504040204" pitchFamily="34" charset="0"/>
            </a:endParaRPr>
          </a:p>
          <a:p>
            <a:pPr marL="128588" indent="-128588">
              <a:buFont typeface="Arial" panose="020B0604020202020204" pitchFamily="34" charset="0"/>
              <a:buChar char="•"/>
            </a:pPr>
            <a:r>
              <a:rPr lang="en-US" sz="750">
                <a:latin typeface="Verdana" panose="020B0604030504040204" pitchFamily="34" charset="0"/>
                <a:ea typeface="Verdana" panose="020B0604030504040204" pitchFamily="34" charset="0"/>
              </a:rPr>
              <a:t>Review invoices</a:t>
            </a:r>
          </a:p>
          <a:p>
            <a:endParaRPr lang="en-US" sz="500">
              <a:latin typeface="Verdana" panose="020B0604030504040204" pitchFamily="34" charset="0"/>
              <a:ea typeface="Verdana" panose="020B0604030504040204" pitchFamily="34" charset="0"/>
            </a:endParaRPr>
          </a:p>
          <a:p>
            <a:pPr marL="128588" indent="-128588">
              <a:buFont typeface="Arial" panose="020B0604020202020204" pitchFamily="34" charset="0"/>
              <a:buChar char="•"/>
            </a:pPr>
            <a:r>
              <a:rPr lang="en-US" sz="750">
                <a:latin typeface="Verdana" panose="020B0604030504040204" pitchFamily="34" charset="0"/>
                <a:ea typeface="Verdana" panose="020B0604030504040204" pitchFamily="34" charset="0"/>
              </a:rPr>
              <a:t>Run reports</a:t>
            </a:r>
          </a:p>
          <a:p>
            <a:endParaRPr lang="en-US" sz="500">
              <a:latin typeface="Verdana" panose="020B0604030504040204" pitchFamily="34" charset="0"/>
              <a:ea typeface="Verdana" panose="020B0604030504040204" pitchFamily="34" charset="0"/>
            </a:endParaRPr>
          </a:p>
          <a:p>
            <a:pPr marL="128588" indent="-128588">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SBF: Work with Advancement team to ensure gift agreements do not create complicated gift administration processes; Manage Charitable Organization registry compliance and reporting; Perform and review bank reconciliations</a:t>
            </a:r>
          </a:p>
          <a:p>
            <a:pPr marL="128588" indent="-128588">
              <a:buFont typeface="Arial" panose="020B0604020202020204" pitchFamily="34" charset="0"/>
              <a:buChar char="•"/>
            </a:pPr>
            <a:endParaRPr lang="en-US" sz="900"/>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820061" y="306419"/>
            <a:ext cx="3415082" cy="2169003"/>
            <a:chOff x="2510196" y="107855"/>
            <a:chExt cx="4553443" cy="2891998"/>
          </a:xfrm>
        </p:grpSpPr>
        <p:sp>
          <p:nvSpPr>
            <p:cNvPr id="17" name="Rectangle 16">
              <a:extLst>
                <a:ext uri="{FF2B5EF4-FFF2-40B4-BE49-F238E27FC236}">
                  <a16:creationId xmlns:a16="http://schemas.microsoft.com/office/drawing/2014/main" id="{C0C9CE12-BA5C-4073-B94C-A9A1697F3FCB}"/>
                </a:ext>
              </a:extLst>
            </p:cNvPr>
            <p:cNvSpPr/>
            <p:nvPr/>
          </p:nvSpPr>
          <p:spPr>
            <a:xfrm>
              <a:off x="2510196" y="228795"/>
              <a:ext cx="4553443" cy="277105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520801" y="359013"/>
              <a:ext cx="4542838" cy="2640840"/>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a:t>
              </a:r>
              <a:r>
                <a:rPr lang="en-US" sz="750" kern="0">
                  <a:latin typeface="Verdana" panose="020B0604030504040204" pitchFamily="34" charset="0"/>
                  <a:ea typeface="Verdana" panose="020B0604030504040204" pitchFamily="34" charset="0"/>
                </a:rPr>
                <a:t>educe unpaid invoices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Timely re</a:t>
              </a:r>
              <a:r>
                <a:rPr lang="en-US" sz="750" kern="0">
                  <a:latin typeface="Verdana" panose="020B0604030504040204" pitchFamily="34" charset="0"/>
                  <a:ea typeface="Verdana" panose="020B0604030504040204" pitchFamily="34" charset="0"/>
                </a:rPr>
                <a:t>imbursement of construction billing expenses.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Reduce receivables with receipt of payments, not write-offs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Approve adjustment requests and credits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Reviewing unapplied receipts and reverse receipts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Creating customers with accurate details and payment terms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Main</a:t>
              </a:r>
              <a:r>
                <a:rPr lang="en-US" sz="750">
                  <a:latin typeface="Verdana" panose="020B0604030504040204" pitchFamily="34" charset="0"/>
                  <a:ea typeface="Verdana" panose="020B0604030504040204" pitchFamily="34" charset="0"/>
                </a:rPr>
                <a:t>taining accounts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A</a:t>
              </a:r>
              <a:r>
                <a:rPr lang="en-US" sz="750" b="0" i="0" u="none" strike="noStrike" cap="none">
                  <a:solidFill>
                    <a:schemeClr val="tx1"/>
                  </a:solidFill>
                  <a:latin typeface="Verdana" panose="020B0604030504040204" pitchFamily="34" charset="0"/>
                  <a:ea typeface="Verdana" panose="020B0604030504040204" pitchFamily="34" charset="0"/>
                  <a:sym typeface="Arial"/>
                </a:rPr>
                <a:t>pplying cash receipts to correct fund and GL account</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Meet non statutory and compliance reporting obligations</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Identify leadership skills in staff and develop them into next generation of SBF leaders</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Maintain strong positive culture </a:t>
              </a:r>
              <a:endParaRPr lang="en-US" sz="750" kern="0">
                <a:solidFill>
                  <a:schemeClr val="tx1"/>
                </a:solidFill>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76505" y="107855"/>
              <a:ext cx="2647674"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37460" y="1621069"/>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845881" y="2688229"/>
            <a:ext cx="3426131" cy="183916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35" name="Group 34">
            <a:extLst>
              <a:ext uri="{FF2B5EF4-FFF2-40B4-BE49-F238E27FC236}">
                <a16:creationId xmlns:a16="http://schemas.microsoft.com/office/drawing/2014/main" id="{1E17711A-72A7-432B-A713-B6FF214F484A}"/>
              </a:ext>
            </a:extLst>
          </p:cNvPr>
          <p:cNvGrpSpPr/>
          <p:nvPr/>
        </p:nvGrpSpPr>
        <p:grpSpPr>
          <a:xfrm>
            <a:off x="5361310" y="281709"/>
            <a:ext cx="3415082" cy="2252862"/>
            <a:chOff x="7151350" y="393042"/>
            <a:chExt cx="4553443" cy="2713352"/>
          </a:xfrm>
        </p:grpSpPr>
        <p:sp>
          <p:nvSpPr>
            <p:cNvPr id="37" name="TextBox 36">
              <a:extLst>
                <a:ext uri="{FF2B5EF4-FFF2-40B4-BE49-F238E27FC236}">
                  <a16:creationId xmlns:a16="http://schemas.microsoft.com/office/drawing/2014/main" id="{26FD2350-DA87-470B-80EE-A3F710002F9A}"/>
                </a:ext>
              </a:extLst>
            </p:cNvPr>
            <p:cNvSpPr txBox="1"/>
            <p:nvPr/>
          </p:nvSpPr>
          <p:spPr>
            <a:xfrm>
              <a:off x="7278754" y="813387"/>
              <a:ext cx="4291812" cy="2293007"/>
            </a:xfrm>
            <a:prstGeom prst="rect">
              <a:avLst/>
            </a:prstGeom>
            <a:solidFill>
              <a:schemeClr val="bg1"/>
            </a:solid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Critical knowledge flow and documentation of handling cash</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Fast and reliable assistance when issues arise with customer payments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Uses all modes of communication – email, IM, fax, telephone for interaction with teams &amp; external customers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Boundary systems – SUNY BI, SUNY FMS, SFS, </a:t>
              </a:r>
              <a:r>
                <a:rPr lang="en-US" sz="700">
                  <a:solidFill>
                    <a:schemeClr val="tx1"/>
                  </a:solidFill>
                </a:rPr>
                <a:t>Raisers Edge (reporting on donor gifts)</a:t>
              </a: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Construction Facilities System (CPR, </a:t>
              </a:r>
              <a:r>
                <a:rPr lang="en-US" sz="750" err="1">
                  <a:latin typeface="Verdana" panose="020B0604030504040204" pitchFamily="34" charset="0"/>
                  <a:ea typeface="Verdana" panose="020B0604030504040204" pitchFamily="34" charset="0"/>
                </a:rPr>
                <a:t>Infoview</a:t>
              </a:r>
              <a:r>
                <a:rPr lang="en-US" sz="750">
                  <a:latin typeface="Verdana" panose="020B0604030504040204" pitchFamily="34" charset="0"/>
                  <a:ea typeface="Verdana" panose="020B0604030504040204" pitchFamily="34" charset="0"/>
                </a:rPr>
                <a:t>, HR SFE System)</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EDM system (currently On-Base), JPM Chase banking system (Concourse in the future state)</a:t>
              </a:r>
            </a:p>
            <a:p>
              <a:pPr lvl="1">
                <a:lnSpc>
                  <a:spcPct val="106000"/>
                </a:lnSpc>
                <a:spcAft>
                  <a:spcPts val="338"/>
                </a:spcAft>
                <a:buSzPct val="100000"/>
                <a:defRPr/>
              </a:pPr>
              <a:endParaRPr lang="en-US" sz="750">
                <a:latin typeface="Verdana" panose="020B0604030504040204" pitchFamily="34" charset="0"/>
                <a:ea typeface="Verdana" panose="020B0604030504040204" pitchFamily="34" charset="0"/>
              </a:endParaRPr>
            </a:p>
            <a:p>
              <a:pPr lvl="1">
                <a:lnSpc>
                  <a:spcPct val="106000"/>
                </a:lnSpc>
                <a:spcAft>
                  <a:spcPts val="338"/>
                </a:spcAft>
                <a:buSzPct val="100000"/>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7151350" y="546928"/>
              <a:ext cx="4553443" cy="233828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7309215" y="393042"/>
              <a:ext cx="2785367"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E8FD4DC1-01AE-3A77-371B-6E1B7B0044BA}"/>
              </a:ext>
            </a:extLst>
          </p:cNvPr>
          <p:cNvPicPr>
            <a:picLocks noChangeAspect="1"/>
          </p:cNvPicPr>
          <p:nvPr/>
        </p:nvPicPr>
        <p:blipFill rotWithShape="1">
          <a:blip r:embed="rId4"/>
          <a:srcRect l="81624" t="-897" r="1142" b="74255"/>
          <a:stretch/>
        </p:blipFill>
        <p:spPr>
          <a:xfrm>
            <a:off x="325605" y="410691"/>
            <a:ext cx="1244364" cy="845001"/>
          </a:xfrm>
          <a:prstGeom prst="rect">
            <a:avLst/>
          </a:prstGeom>
        </p:spPr>
      </p:pic>
      <p:grpSp>
        <p:nvGrpSpPr>
          <p:cNvPr id="7" name="Group 6">
            <a:extLst>
              <a:ext uri="{FF2B5EF4-FFF2-40B4-BE49-F238E27FC236}">
                <a16:creationId xmlns:a16="http://schemas.microsoft.com/office/drawing/2014/main" id="{4615C463-8DAB-063F-8FC8-EAF53A09758A}"/>
              </a:ext>
            </a:extLst>
          </p:cNvPr>
          <p:cNvGrpSpPr/>
          <p:nvPr/>
        </p:nvGrpSpPr>
        <p:grpSpPr>
          <a:xfrm>
            <a:off x="1869793" y="2350925"/>
            <a:ext cx="3409960" cy="405908"/>
            <a:chOff x="7233370" y="2272290"/>
            <a:chExt cx="4546614" cy="552168"/>
          </a:xfrm>
        </p:grpSpPr>
        <p:sp>
          <p:nvSpPr>
            <p:cNvPr id="8" name="TextBox 7">
              <a:extLst>
                <a:ext uri="{FF2B5EF4-FFF2-40B4-BE49-F238E27FC236}">
                  <a16:creationId xmlns:a16="http://schemas.microsoft.com/office/drawing/2014/main" id="{CC124BC6-EA0E-EB67-5319-1BF3E3BF9FFE}"/>
                </a:ext>
              </a:extLst>
            </p:cNvPr>
            <p:cNvSpPr txBox="1"/>
            <p:nvPr/>
          </p:nvSpPr>
          <p:spPr>
            <a:xfrm>
              <a:off x="7233370" y="2272290"/>
              <a:ext cx="4546614" cy="340299"/>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9" name="Rectangle 8">
              <a:extLst>
                <a:ext uri="{FF2B5EF4-FFF2-40B4-BE49-F238E27FC236}">
                  <a16:creationId xmlns:a16="http://schemas.microsoft.com/office/drawing/2014/main" id="{F868B905-CCF5-8AB3-6E05-C5735295397F}"/>
                </a:ext>
              </a:extLst>
            </p:cNvPr>
            <p:cNvSpPr/>
            <p:nvPr/>
          </p:nvSpPr>
          <p:spPr>
            <a:xfrm>
              <a:off x="7285885" y="2510451"/>
              <a:ext cx="1853028" cy="314007"/>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F5B404C4-DD3E-C6C6-9125-A9ACA7EA596D}"/>
              </a:ext>
            </a:extLst>
          </p:cNvPr>
          <p:cNvSpPr txBox="1"/>
          <p:nvPr/>
        </p:nvSpPr>
        <p:spPr>
          <a:xfrm>
            <a:off x="1816724" y="2772478"/>
            <a:ext cx="3461203" cy="1291251"/>
          </a:xfrm>
          <a:prstGeom prst="rect">
            <a:avLst/>
          </a:prstGeom>
          <a:noFill/>
        </p:spPr>
        <p:txBody>
          <a:bodyPr wrap="square">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a:t>
            </a:r>
            <a:r>
              <a:rPr lang="en-US" sz="750">
                <a:latin typeface="Verdana" panose="020B0604030504040204" pitchFamily="34" charset="0"/>
                <a:ea typeface="Verdana" panose="020B0604030504040204" pitchFamily="34" charset="0"/>
              </a:rPr>
              <a:t>ly posting of Receivable activities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Closing AR subledger period/open next AR period</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Better reporting ca</a:t>
            </a:r>
            <a:r>
              <a:rPr lang="en-US" sz="750">
                <a:latin typeface="Verdana" panose="020B0604030504040204" pitchFamily="34" charset="0"/>
                <a:ea typeface="Verdana" panose="020B0604030504040204" pitchFamily="34" charset="0"/>
              </a:rPr>
              <a:t>pabilities providing better business insight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Processing refunds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Addressing AR to GL reconciliation errors or issues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Audit </a:t>
            </a:r>
            <a:r>
              <a:rPr lang="en-US" sz="750">
                <a:latin typeface="Verdana" panose="020B0604030504040204" pitchFamily="34" charset="0"/>
                <a:ea typeface="Verdana" panose="020B0604030504040204" pitchFamily="34" charset="0"/>
              </a:rPr>
              <a:t>request, management reporting requests, Campus Annual Reports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Construction project close</a:t>
            </a:r>
            <a:r>
              <a:rPr lang="en-US" sz="750">
                <a:latin typeface="Verdana" panose="020B0604030504040204" pitchFamily="34" charset="0"/>
                <a:ea typeface="Verdana" panose="020B0604030504040204" pitchFamily="34" charset="0"/>
              </a:rPr>
              <a:t>-out process upon complete</a:t>
            </a:r>
            <a:endParaRPr lang="en-US" sz="750" ker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4678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423308" y="21886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AR Manager (continued)</a:t>
            </a:r>
          </a:p>
        </p:txBody>
      </p:sp>
      <p:sp>
        <p:nvSpPr>
          <p:cNvPr id="20" name="TextBox 19">
            <a:extLst>
              <a:ext uri="{FF2B5EF4-FFF2-40B4-BE49-F238E27FC236}">
                <a16:creationId xmlns:a16="http://schemas.microsoft.com/office/drawing/2014/main" id="{5D78BA39-727E-4939-B38F-398BC3C87C24}"/>
              </a:ext>
            </a:extLst>
          </p:cNvPr>
          <p:cNvSpPr txBox="1"/>
          <p:nvPr/>
        </p:nvSpPr>
        <p:spPr>
          <a:xfrm>
            <a:off x="5237460" y="1621069"/>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4385019" y="641389"/>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4524724" y="49563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AC8CA89C-1725-4AC2-A6F2-F91EFB9BFE24}"/>
              </a:ext>
            </a:extLst>
          </p:cNvPr>
          <p:cNvSpPr txBox="1"/>
          <p:nvPr/>
        </p:nvSpPr>
        <p:spPr>
          <a:xfrm>
            <a:off x="1812448" y="1873589"/>
            <a:ext cx="3409960" cy="250160"/>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grpSp>
        <p:nvGrpSpPr>
          <p:cNvPr id="31" name="Group 30">
            <a:extLst>
              <a:ext uri="{FF2B5EF4-FFF2-40B4-BE49-F238E27FC236}">
                <a16:creationId xmlns:a16="http://schemas.microsoft.com/office/drawing/2014/main" id="{221810B3-B4CE-4204-B812-894496A0B8CD}"/>
              </a:ext>
            </a:extLst>
          </p:cNvPr>
          <p:cNvGrpSpPr/>
          <p:nvPr/>
        </p:nvGrpSpPr>
        <p:grpSpPr>
          <a:xfrm>
            <a:off x="574035" y="544147"/>
            <a:ext cx="3537048" cy="1865243"/>
            <a:chOff x="-3957375" y="1203382"/>
            <a:chExt cx="4716065" cy="2486988"/>
          </a:xfrm>
        </p:grpSpPr>
        <p:sp>
          <p:nvSpPr>
            <p:cNvPr id="32" name="TextBox 31">
              <a:extLst>
                <a:ext uri="{FF2B5EF4-FFF2-40B4-BE49-F238E27FC236}">
                  <a16:creationId xmlns:a16="http://schemas.microsoft.com/office/drawing/2014/main" id="{D3A7396A-B24A-465C-A028-F3EA251AE3F5}"/>
                </a:ext>
              </a:extLst>
            </p:cNvPr>
            <p:cNvSpPr txBox="1"/>
            <p:nvPr/>
          </p:nvSpPr>
          <p:spPr>
            <a:xfrm>
              <a:off x="-3952847" y="1762799"/>
              <a:ext cx="4548916" cy="1927571"/>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receivable cler</a:t>
              </a:r>
              <a:r>
                <a:rPr lang="en-US" sz="750">
                  <a:latin typeface="Verdana" panose="020B0604030504040204" pitchFamily="34" charset="0"/>
                  <a:ea typeface="Verdana" panose="020B0604030504040204" pitchFamily="34" charset="0"/>
                </a:rPr>
                <a:t>k, billing clerk, and external entities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Payment specialist for refund requests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Department managers, Accounting leadership, SUNY Controller’s Office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Receivables Clerk, Cash Accountant/Manager, SBF Team (Accounts Payable, Investment and Cash/Treasury Management), Advancement Team</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3957375" y="1323807"/>
              <a:ext cx="4716065" cy="236656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3840616" y="1203382"/>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4385019" y="1748467"/>
            <a:ext cx="3415082" cy="246876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4484680" y="1657466"/>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4434296" y="1856691"/>
            <a:ext cx="3324088" cy="2363816"/>
          </a:xfrm>
          <a:prstGeom prst="rect">
            <a:avLst/>
          </a:prstGeom>
          <a:solidFill>
            <a:schemeClr val="bg1"/>
          </a:solid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fontAlgn="base">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​Ensure quick conversation with manager or customer in case of any clarifications or for approvals</a:t>
            </a:r>
          </a:p>
          <a:p>
            <a:pPr marL="102870" lvl="1" indent="-102870" fontAlgn="base">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Interfacing with external systems, using automated functionalities (automate accounting), should be glitch free with seamless data flow to decrease manual intervention</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Flexible options to create receipts and apply cash to open customer balances are provided.</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limit adjustment and limit write offs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Generate accounting on a set schedule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Run reports to track AR source and type – intercompany vs external customers, constructions, service center, revocable permits or interagency journal transfer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Send automated reminders to departments on service</a:t>
            </a:r>
            <a:r>
              <a:rPr lang="en-US" sz="750">
                <a:latin typeface="Verdana" panose="020B0604030504040204" pitchFamily="34" charset="0"/>
                <a:ea typeface="Verdana" panose="020B0604030504040204" pitchFamily="34" charset="0"/>
              </a:rPr>
              <a:t> center rate renewals and run reports to manage rate due dates. </a:t>
            </a:r>
            <a:endParaRPr lang="en-US" sz="750" kern="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CC124BC6-EA0E-EB67-5319-1BF3E3BF9FFE}"/>
              </a:ext>
            </a:extLst>
          </p:cNvPr>
          <p:cNvSpPr txBox="1"/>
          <p:nvPr/>
        </p:nvSpPr>
        <p:spPr>
          <a:xfrm>
            <a:off x="1810321" y="1956922"/>
            <a:ext cx="3409960" cy="250160"/>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C7841B29-38CB-1540-17BE-D684F842756B}"/>
              </a:ext>
            </a:extLst>
          </p:cNvPr>
          <p:cNvSpPr txBox="1"/>
          <p:nvPr/>
        </p:nvSpPr>
        <p:spPr>
          <a:xfrm>
            <a:off x="4397447" y="699937"/>
            <a:ext cx="3411686" cy="1298909"/>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Missing payments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Inaccurate and untimely billing</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Difficulty with payment research, such as payment details (check # etc.)</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Lack of visibility for aging, unapplied and general payment details for invoices.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5268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Receivable Clerk</a:t>
            </a:r>
          </a:p>
        </p:txBody>
      </p:sp>
      <p:sp>
        <p:nvSpPr>
          <p:cNvPr id="14" name="Rectangle 13">
            <a:extLst>
              <a:ext uri="{FF2B5EF4-FFF2-40B4-BE49-F238E27FC236}">
                <a16:creationId xmlns:a16="http://schemas.microsoft.com/office/drawing/2014/main" id="{2F196CC5-404B-4472-8760-80FD4DFA6F62}"/>
              </a:ext>
            </a:extLst>
          </p:cNvPr>
          <p:cNvSpPr/>
          <p:nvPr/>
        </p:nvSpPr>
        <p:spPr>
          <a:xfrm>
            <a:off x="558539" y="1557936"/>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96024" y="1719626"/>
            <a:ext cx="1586609" cy="3339339"/>
          </a:xfrm>
          <a:prstGeom prst="rect">
            <a:avLst/>
          </a:prstGeom>
          <a:noFill/>
          <a:ln>
            <a:noFill/>
          </a:ln>
        </p:spPr>
        <p:txBody>
          <a:bodyPr vert="horz" wrap="square" lIns="68562" tIns="68562" rIns="68562" bIns="68562" rtlCol="0">
            <a:spAutoFit/>
          </a:bodyPr>
          <a:lstStyle/>
          <a:p>
            <a:pPr marL="128588" indent="-128588">
              <a:buFont typeface="Arial" panose="020B0604020202020204" pitchFamily="34" charset="0"/>
              <a:buChar char="•"/>
            </a:pPr>
            <a:r>
              <a:rPr lang="en-US" sz="800">
                <a:latin typeface="Verdana" panose="020B0604030504040204" pitchFamily="34" charset="0"/>
                <a:ea typeface="Verdana" panose="020B0604030504040204" pitchFamily="34" charset="0"/>
              </a:rPr>
              <a:t>Responsible for gathering payments from customers &amp; verifying the validity of the payments with respect to details like date, payee, currency, amount owed, etc.</a:t>
            </a:r>
          </a:p>
          <a:p>
            <a:pPr marL="128588" indent="-128588">
              <a:buFont typeface="Arial" panose="020B0604020202020204" pitchFamily="34" charset="0"/>
              <a:buChar char="•"/>
            </a:pPr>
            <a:r>
              <a:rPr lang="en-US" sz="800">
                <a:latin typeface="Verdana" panose="020B0604030504040204" pitchFamily="34" charset="0"/>
                <a:ea typeface="Verdana" panose="020B0604030504040204" pitchFamily="34" charset="0"/>
              </a:rPr>
              <a:t>Apply customer payments to open receivables . </a:t>
            </a:r>
          </a:p>
          <a:p>
            <a:pPr marL="128588" indent="-128588">
              <a:buFont typeface="Arial" panose="020B0604020202020204" pitchFamily="34" charset="0"/>
              <a:buChar char="•"/>
            </a:pPr>
            <a:r>
              <a:rPr lang="en-US" sz="800">
                <a:latin typeface="Verdana" panose="020B0604030504040204" pitchFamily="34" charset="0"/>
                <a:ea typeface="Verdana" panose="020B0604030504040204" pitchFamily="34" charset="0"/>
              </a:rPr>
              <a:t>Ensuring A/R manager is aware of long overdue payments</a:t>
            </a:r>
          </a:p>
          <a:p>
            <a:pPr marL="128588" indent="-128588">
              <a:buFont typeface="Arial" panose="020B0604020202020204" pitchFamily="34" charset="0"/>
              <a:buChar char="•"/>
            </a:pPr>
            <a:r>
              <a:rPr lang="en-US" sz="800">
                <a:latin typeface="Verdana" panose="020B0604030504040204" pitchFamily="34" charset="0"/>
                <a:ea typeface="Verdana" panose="020B0604030504040204" pitchFamily="34" charset="0"/>
              </a:rPr>
              <a:t>SBF: </a:t>
            </a:r>
            <a:r>
              <a:rPr lang="en-US" sz="800">
                <a:solidFill>
                  <a:schemeClr val="tx1"/>
                </a:solidFill>
                <a:latin typeface="Verdana" panose="020B0604030504040204" pitchFamily="34" charset="0"/>
                <a:ea typeface="Verdana" panose="020B0604030504040204" pitchFamily="34" charset="0"/>
              </a:rPr>
              <a:t>Process deposits for checks from donors.; Process and apply gifts in kind; Monitor incoming wires for donations; Investigate and apply miscellaneous cash receipts to Department Account (Fund Source) and GL Account</a:t>
            </a:r>
            <a:r>
              <a:rPr lang="en-US" sz="800">
                <a:solidFill>
                  <a:srgbClr val="FF0000"/>
                </a:solidFill>
              </a:rPr>
              <a:t>.</a:t>
            </a:r>
          </a:p>
          <a:p>
            <a:pPr marL="128588" indent="-128588">
              <a:buFont typeface="Arial" panose="020B0604020202020204" pitchFamily="34" charset="0"/>
              <a:buChar char="•"/>
            </a:pPr>
            <a:r>
              <a:rPr lang="en-US" sz="800">
                <a:solidFill>
                  <a:srgbClr val="FF0000"/>
                </a:solidFill>
              </a:rPr>
              <a:t>  </a:t>
            </a:r>
            <a:endParaRPr lang="en-US" sz="800">
              <a:latin typeface="Verdana" panose="020B0604030504040204" pitchFamily="34" charset="0"/>
              <a:ea typeface="Verdana" panose="020B060403050404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885643" y="629825"/>
            <a:ext cx="3415082" cy="1497962"/>
            <a:chOff x="2460636" y="108459"/>
            <a:chExt cx="4553443" cy="1997281"/>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214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783173"/>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Being effective and efficient in managing cash and settlements.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Creating receipts and prepayments Ability to reconcile AR subledger to the GL and generate the reconciliation report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Increase in transaction processing speed and accuracy</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A</a:t>
              </a:r>
              <a:r>
                <a:rPr lang="en-US" sz="750" b="0" i="0" u="none" strike="noStrike" cap="none">
                  <a:solidFill>
                    <a:schemeClr val="tx1"/>
                  </a:solidFill>
                  <a:latin typeface="Verdana" panose="020B0604030504040204" pitchFamily="34" charset="0"/>
                  <a:ea typeface="Verdana" panose="020B0604030504040204" pitchFamily="34" charset="0"/>
                  <a:sym typeface="Arial"/>
                </a:rPr>
                <a:t>pplying cash receipts to correct fund and GL account</a:t>
              </a:r>
              <a:endParaRPr lang="en-US" sz="750" kern="0">
                <a:solidFill>
                  <a:schemeClr val="tx1"/>
                </a:solidFill>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37460" y="1621069"/>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57955" y="1797006"/>
            <a:ext cx="3371794" cy="97728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Difficulty in finding correct customers or invoices for certain receipts resulting in unapplied or unidentified statuses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Manual data mining across local spreadsheets, QuickBooks and emails (</a:t>
            </a:r>
            <a:r>
              <a:rPr lang="en-US" sz="750">
                <a:latin typeface="Verdana" panose="020B0604030504040204" pitchFamily="34" charset="0"/>
                <a:ea typeface="Verdana" panose="020B0604030504040204" pitchFamily="34" charset="0"/>
              </a:rPr>
              <a:t>disjointed processes)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No control over ti</a:t>
            </a:r>
            <a:r>
              <a:rPr lang="en-US" sz="750">
                <a:latin typeface="Verdana" panose="020B0604030504040204" pitchFamily="34" charset="0"/>
                <a:ea typeface="Verdana" panose="020B0604030504040204" pitchFamily="34" charset="0"/>
              </a:rPr>
              <a:t>meline of receipts from other NYS agencies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Misapplied receipts</a:t>
            </a:r>
          </a:p>
        </p:txBody>
      </p:sp>
      <p:sp>
        <p:nvSpPr>
          <p:cNvPr id="28" name="Rectangle 27">
            <a:extLst>
              <a:ext uri="{FF2B5EF4-FFF2-40B4-BE49-F238E27FC236}">
                <a16:creationId xmlns:a16="http://schemas.microsoft.com/office/drawing/2014/main" id="{8023C920-F4A5-47ED-A739-D5F97E7B387A}"/>
              </a:ext>
            </a:extLst>
          </p:cNvPr>
          <p:cNvSpPr/>
          <p:nvPr/>
        </p:nvSpPr>
        <p:spPr>
          <a:xfrm>
            <a:off x="5385370" y="1642356"/>
            <a:ext cx="3426131" cy="113193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519869" y="1584827"/>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885643" y="1843914"/>
            <a:ext cx="3426131" cy="112335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59266" y="1729001"/>
            <a:ext cx="3434023" cy="961058"/>
            <a:chOff x="7346321" y="2464736"/>
            <a:chExt cx="4578699" cy="1307351"/>
          </a:xfrm>
        </p:grpSpPr>
        <p:sp>
          <p:nvSpPr>
            <p:cNvPr id="36" name="TextBox 35">
              <a:extLst>
                <a:ext uri="{FF2B5EF4-FFF2-40B4-BE49-F238E27FC236}">
                  <a16:creationId xmlns:a16="http://schemas.microsoft.com/office/drawing/2014/main" id="{AC8CA89C-1725-4AC2-A6F2-F91EFB9BFE24}"/>
                </a:ext>
              </a:extLst>
            </p:cNvPr>
            <p:cNvSpPr txBox="1"/>
            <p:nvPr/>
          </p:nvSpPr>
          <p:spPr>
            <a:xfrm>
              <a:off x="7378406" y="2661424"/>
              <a:ext cx="4546614" cy="1110663"/>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Percent of refunds and chargebacks processed accurately and within promised SLAs to customers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Reduction in calls from customer owing to delayed payment processing</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Posting to the GL (create accounting)</a:t>
              </a: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8063" y="599014"/>
            <a:ext cx="3415082" cy="1203104"/>
            <a:chOff x="2445904" y="672354"/>
            <a:chExt cx="4553444" cy="2036679"/>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1027066"/>
              <a:ext cx="4548916" cy="1681967"/>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a:t>
              </a:r>
              <a:r>
                <a:rPr lang="en-US" sz="750">
                  <a:latin typeface="Verdana" panose="020B0604030504040204" pitchFamily="34" charset="0"/>
                  <a:ea typeface="Verdana" panose="020B0604030504040204" pitchFamily="34" charset="0"/>
                </a:rPr>
                <a:t>AR</a:t>
              </a:r>
              <a:r>
                <a:rPr lang="en-US" sz="750" kern="0">
                  <a:latin typeface="Verdana" panose="020B0604030504040204" pitchFamily="34" charset="0"/>
                  <a:ea typeface="Verdana" panose="020B0604030504040204" pitchFamily="34" charset="0"/>
                </a:rPr>
                <a:t> manager, Billing clerk, and customers for cash </a:t>
              </a:r>
              <a:r>
                <a:rPr lang="en-US" sz="750">
                  <a:latin typeface="Verdana" panose="020B0604030504040204" pitchFamily="34" charset="0"/>
                  <a:ea typeface="Verdana" panose="020B0604030504040204" pitchFamily="34" charset="0"/>
                </a:rPr>
                <a:t>application processes.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Cash Accountant/Manager, SBF Team (Investment manager Cash/Treasury Management Manager), Advancement Team</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137129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875772" y="3028754"/>
            <a:ext cx="3415082" cy="1263043"/>
            <a:chOff x="2424524" y="4353320"/>
            <a:chExt cx="4553443" cy="1521214"/>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670572"/>
              <a:ext cx="4291812" cy="1203962"/>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Critical knowledge flow and documentation of handling cash</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Uses all modes of communication – email, IM, fax, telephone for interaction with teams &amp; external customers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ERAS, EDM system (currently On-Base), JPMorgan Chase system</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Boundary System: Raisers Edge (reporting on donor gifts)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529086"/>
              <a:ext cx="4553443" cy="130554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353320"/>
              <a:ext cx="2785367"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396419" y="2891820"/>
            <a:ext cx="3415082" cy="211625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5896" y="2798729"/>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01541" y="2943697"/>
            <a:ext cx="3409960" cy="2064375"/>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fontAlgn="base">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​Ensure quick conversation with manager or customer in case of any clarifications or for approvals</a:t>
            </a:r>
          </a:p>
          <a:p>
            <a:pPr marL="102870" lvl="1" indent="-102870" fontAlgn="base">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Interfacing with external systems, using automated functionalities, should be glitch free with seamless data flow to decrease manual intervention</a:t>
            </a:r>
          </a:p>
          <a:p>
            <a:pPr marL="102870" lvl="1" indent="-102870" fontAlgn="base">
              <a:lnSpc>
                <a:spcPct val="106000"/>
              </a:lnSpc>
              <a:spcAft>
                <a:spcPts val="338"/>
              </a:spcAft>
              <a:buSzPct val="100000"/>
              <a:buFont typeface="Arial" panose="020B0604020202020204" pitchFamily="34" charset="0"/>
              <a:buChar char="•"/>
              <a:defRPr/>
            </a:pPr>
            <a:r>
              <a:rPr lang="en-US" sz="700" kern="0">
                <a:latin typeface="Verdana" panose="020B0604030504040204" pitchFamily="34" charset="0"/>
                <a:ea typeface="Verdana" panose="020B0604030504040204" pitchFamily="34" charset="0"/>
              </a:rPr>
              <a:t>Fast and reliable assistance when issues arise with customer payments</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Flexible options to create receipts and apply cash to open customer balances are provided.</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Run and review Aging Invoices report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a:t>
            </a:r>
            <a:r>
              <a:rPr lang="en-US" sz="750">
                <a:latin typeface="Verdana" panose="020B0604030504040204" pitchFamily="34" charset="0"/>
                <a:ea typeface="Verdana" panose="020B0604030504040204" pitchFamily="34" charset="0"/>
              </a:rPr>
              <a:t>bility to send automated reminder for efficiency in the collection process (dunning letters)</a:t>
            </a: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8B4F478E-2A11-B9C2-4895-66CF15C4DD4F}"/>
              </a:ext>
            </a:extLst>
          </p:cNvPr>
          <p:cNvPicPr>
            <a:picLocks noChangeAspect="1"/>
          </p:cNvPicPr>
          <p:nvPr/>
        </p:nvPicPr>
        <p:blipFill rotWithShape="1">
          <a:blip r:embed="rId4"/>
          <a:srcRect l="40599" t="-897" r="42549" b="74255"/>
          <a:stretch/>
        </p:blipFill>
        <p:spPr>
          <a:xfrm>
            <a:off x="220206" y="577750"/>
            <a:ext cx="1457917" cy="1012446"/>
          </a:xfrm>
          <a:prstGeom prst="rect">
            <a:avLst/>
          </a:prstGeom>
        </p:spPr>
      </p:pic>
    </p:spTree>
    <p:extLst>
      <p:ext uri="{BB962C8B-B14F-4D97-AF65-F5344CB8AC3E}">
        <p14:creationId xmlns:p14="http://schemas.microsoft.com/office/powerpoint/2010/main" val="247176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Billing Clerk</a:t>
            </a:r>
          </a:p>
        </p:txBody>
      </p:sp>
      <p:sp>
        <p:nvSpPr>
          <p:cNvPr id="14" name="Rectangle 13">
            <a:extLst>
              <a:ext uri="{FF2B5EF4-FFF2-40B4-BE49-F238E27FC236}">
                <a16:creationId xmlns:a16="http://schemas.microsoft.com/office/drawing/2014/main" id="{2F196CC5-404B-4472-8760-80FD4DFA6F62}"/>
              </a:ext>
            </a:extLst>
          </p:cNvPr>
          <p:cNvSpPr/>
          <p:nvPr/>
        </p:nvSpPr>
        <p:spPr>
          <a:xfrm>
            <a:off x="371820" y="2055692"/>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60694" y="2239608"/>
            <a:ext cx="1637995" cy="2036868"/>
          </a:xfrm>
          <a:prstGeom prst="rect">
            <a:avLst/>
          </a:prstGeom>
          <a:noFill/>
          <a:ln>
            <a:noFill/>
          </a:ln>
        </p:spPr>
        <p:txBody>
          <a:bodyPr vert="horz" wrap="square" lIns="68562" tIns="68562" rIns="68562" bIns="68562" rtlCol="0">
            <a:spAutoFit/>
          </a:bodyPr>
          <a:lstStyle/>
          <a:p>
            <a:pPr marL="120290" lvl="1" indent="-120290">
              <a:lnSpc>
                <a:spcPct val="106000"/>
              </a:lnSpc>
              <a:buSzPct val="100000"/>
              <a:buFont typeface="Arial" panose="020B0604020202020204" pitchFamily="34" charset="0"/>
              <a:buChar char="•"/>
            </a:pPr>
            <a:r>
              <a:rPr lang="en-US" sz="900"/>
              <a:t>Professionals with understanding of billing processes and experience using billing software</a:t>
            </a:r>
          </a:p>
          <a:p>
            <a:pPr marL="120290" lvl="1" indent="-120290">
              <a:lnSpc>
                <a:spcPct val="106000"/>
              </a:lnSpc>
              <a:buSzPct val="100000"/>
              <a:buFont typeface="Arial" panose="020B0604020202020204" pitchFamily="34" charset="0"/>
              <a:buChar char="•"/>
            </a:pPr>
            <a:r>
              <a:rPr lang="en-US" sz="900"/>
              <a:t>Responsible for generation and delivery of invoices to customer, managing the related corrections and reconciling customer payments and invoices</a:t>
            </a:r>
          </a:p>
          <a:p>
            <a:pPr marL="120290" lvl="1" indent="-120290">
              <a:lnSpc>
                <a:spcPct val="106000"/>
              </a:lnSpc>
              <a:buSzPct val="100000"/>
              <a:buFont typeface="Arial" panose="020B0604020202020204" pitchFamily="34" charset="0"/>
              <a:buChar char="•"/>
            </a:pPr>
            <a:r>
              <a:rPr lang="en-US" sz="900"/>
              <a:t>the review of revocable permit contracts received from AP office</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1375620"/>
            <a:chOff x="2460636" y="108459"/>
            <a:chExt cx="4553443" cy="183416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214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62005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Being effective and efficient in managing customer billing.</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mass upload or create invoices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Creating credit memos that link to in</a:t>
              </a:r>
              <a:r>
                <a:rPr lang="en-US" sz="750">
                  <a:latin typeface="Verdana" panose="020B0604030504040204" pitchFamily="34" charset="0"/>
                  <a:ea typeface="Verdana" panose="020B0604030504040204" pitchFamily="34" charset="0"/>
                </a:rPr>
                <a:t>voice</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Applying payments to customer accounts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Recording </a:t>
              </a:r>
              <a:r>
                <a:rPr lang="en-US" sz="750" err="1">
                  <a:latin typeface="Verdana" panose="020B0604030504040204" pitchFamily="34" charset="0"/>
                  <a:ea typeface="Verdana" panose="020B0604030504040204" pitchFamily="34" charset="0"/>
                </a:rPr>
                <a:t>misc</a:t>
              </a:r>
              <a:r>
                <a:rPr lang="en-US" sz="750">
                  <a:latin typeface="Verdana" panose="020B0604030504040204" pitchFamily="34" charset="0"/>
                  <a:ea typeface="Verdana" panose="020B0604030504040204" pitchFamily="34" charset="0"/>
                </a:rPr>
                <a:t> receipts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a:lnSpc>
                  <a:spcPct val="106000"/>
                </a:lnSpc>
                <a:spcAft>
                  <a:spcPts val="338"/>
                </a:spcAft>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38579" y="1618833"/>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376397" y="495473"/>
            <a:ext cx="3371794" cy="97728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Not receiving communication on delayed billings and appropriate approvals on correction entries such as credits and adjustments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Incomplete teams that cannot work with customer to build relationship and collect payments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Incorrect or outdated billing rates for Service Center.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Data mining for bul</a:t>
            </a:r>
            <a:r>
              <a:rPr lang="en-US" sz="750">
                <a:latin typeface="Verdana" panose="020B0604030504040204" pitchFamily="34" charset="0"/>
                <a:ea typeface="Verdana" panose="020B0604030504040204" pitchFamily="34" charset="0"/>
              </a:rPr>
              <a:t>k uploads </a:t>
            </a: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398253" y="428137"/>
            <a:ext cx="3426131" cy="114831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83728" y="312721"/>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1843914"/>
            <a:ext cx="3426131" cy="58013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8" y="1729000"/>
            <a:ext cx="3409960" cy="677904"/>
            <a:chOff x="7283894" y="2464736"/>
            <a:chExt cx="4546614" cy="922170"/>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72548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Percent of adjustments processed accurately</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Transaction accuracy, reduced variance in reports (from ERP vs SUNY BI vs Data Warehouse)</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1750724" y="3728036"/>
            <a:ext cx="3415082" cy="1148310"/>
            <a:chOff x="2445904" y="672354"/>
            <a:chExt cx="4553444" cy="1766564"/>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3"/>
              <a:ext cx="4548916" cy="1517460"/>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GL Manager during month end periods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Depts. and entities</a:t>
              </a:r>
              <a:r>
                <a:rPr lang="en-US" sz="750" kern="0">
                  <a:latin typeface="Verdana" panose="020B0604030504040204" pitchFamily="34" charset="0"/>
                  <a:ea typeface="Verdana" panose="020B0604030504040204" pitchFamily="34" charset="0"/>
                </a:rPr>
                <a:t> to ensure timely billing teams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a:t>
              </a:r>
              <a:r>
                <a:rPr lang="en-US" sz="750" err="1">
                  <a:latin typeface="Verdana" panose="020B0604030504040204" pitchFamily="34" charset="0"/>
                  <a:ea typeface="Verdana" panose="020B0604030504040204" pitchFamily="34" charset="0"/>
                </a:rPr>
                <a:t>DoIT</a:t>
              </a:r>
              <a:r>
                <a:rPr lang="en-US" sz="750">
                  <a:latin typeface="Verdana" panose="020B0604030504040204" pitchFamily="34" charset="0"/>
                  <a:ea typeface="Verdana" panose="020B0604030504040204" pitchFamily="34" charset="0"/>
                </a:rPr>
                <a:t> and GL Administrator</a:t>
              </a:r>
              <a:r>
                <a:rPr lang="en-US" sz="750" kern="0">
                  <a:latin typeface="Verdana" panose="020B0604030504040204" pitchFamily="34" charset="0"/>
                  <a:ea typeface="Verdana" panose="020B0604030504040204" pitchFamily="34" charset="0"/>
                </a:rPr>
                <a:t> to resolve any invoice input or delivery issues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Works with </a:t>
              </a:r>
              <a:r>
                <a:rPr lang="en-US" sz="750">
                  <a:latin typeface="Verdana" panose="020B0604030504040204" pitchFamily="34" charset="0"/>
                  <a:ea typeface="Verdana" panose="020B0604030504040204" pitchFamily="34" charset="0"/>
                </a:rPr>
                <a:t>Accounting</a:t>
              </a:r>
              <a:r>
                <a:rPr lang="en-US" sz="750" kern="0">
                  <a:latin typeface="Verdana" panose="020B0604030504040204" pitchFamily="34" charset="0"/>
                  <a:ea typeface="Verdana" panose="020B0604030504040204" pitchFamily="34" charset="0"/>
                </a:rPr>
                <a:t> and </a:t>
              </a:r>
              <a:r>
                <a:rPr lang="en-US" sz="750">
                  <a:latin typeface="Verdana" panose="020B0604030504040204" pitchFamily="34" charset="0"/>
                  <a:ea typeface="Verdana" panose="020B0604030504040204" pitchFamily="34" charset="0"/>
                </a:rPr>
                <a:t>boundary system owners</a:t>
              </a:r>
              <a:r>
                <a:rPr lang="en-US" sz="750" kern="0">
                  <a:latin typeface="Verdana" panose="020B0604030504040204" pitchFamily="34" charset="0"/>
                  <a:ea typeface="Verdana" panose="020B0604030504040204" pitchFamily="34" charset="0"/>
                </a:rPr>
                <a:t> to identify and record credits and adjustments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159636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86409" y="2485537"/>
            <a:ext cx="3415082" cy="1229912"/>
            <a:chOff x="2424524" y="4353320"/>
            <a:chExt cx="4553443" cy="1481311"/>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670572"/>
              <a:ext cx="4291812" cy="1056613"/>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team members through emails, google chat or on the phone</a:t>
              </a:r>
            </a:p>
            <a:p>
              <a:pPr marL="102870" lvl="1" indent="-102870">
                <a:lnSpc>
                  <a:spcPct val="106000"/>
                </a:lnSpc>
                <a:spcAft>
                  <a:spcPts val="338"/>
                </a:spcAft>
                <a:buSzPct val="100000"/>
                <a:buFont typeface="Arial" panose="020B0604020202020204" pitchFamily="34" charset="0"/>
                <a:buChar char="•"/>
                <a:defRPr/>
              </a:pPr>
              <a:r>
                <a:rPr lang="en-US" sz="750" kern="0" err="1">
                  <a:latin typeface="Verdana" panose="020B0604030504040204" pitchFamily="34" charset="0"/>
                  <a:ea typeface="Verdana" panose="020B0604030504040204" pitchFamily="34" charset="0"/>
                </a:rPr>
                <a:t>Quickbooks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Local spreadsheets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SUNY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Facilities System – CPR, </a:t>
              </a:r>
              <a:r>
                <a:rPr lang="en-US" sz="750" kern="0" err="1">
                  <a:latin typeface="Verdana" panose="020B0604030504040204" pitchFamily="34" charset="0"/>
                  <a:ea typeface="Verdana" panose="020B0604030504040204" pitchFamily="34" charset="0"/>
                </a:rPr>
                <a:t>Infoview</a:t>
              </a: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529086"/>
              <a:ext cx="4553443" cy="130554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353320"/>
              <a:ext cx="2785367"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09302" y="1720602"/>
            <a:ext cx="3415082" cy="320432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561012" y="1654203"/>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500534" y="1807996"/>
            <a:ext cx="3409960" cy="2846256"/>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Full visibility into collection status, especially on high value due customers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Immediate critical updates and communications on collection issues and/or related customer concerns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Productive collaboration with cash application team to maintain collection matrix</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Calculate and track profit (excess revenue) from external customers of service centers </a:t>
            </a:r>
            <a:endParaRPr lang="en-US" sz="750" kern="0">
              <a:latin typeface="Verdana" panose="020B0604030504040204" pitchFamily="34" charset="0"/>
              <a:ea typeface="Verdana" panose="020B0604030504040204" pitchFamily="34" charset="0"/>
            </a:endParaRPr>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 consolidate view of customer data including internal and external communications.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Fast and reliable assistance when issues arise with customer billing</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Updated records of service center rates </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Run analytical reports by VP area, fund source, year, </a:t>
            </a:r>
            <a:r>
              <a:rPr lang="en-US" sz="750" err="1">
                <a:latin typeface="Verdana" panose="020B0604030504040204" pitchFamily="34" charset="0"/>
                <a:ea typeface="Verdana" panose="020B0604030504040204" pitchFamily="34" charset="0"/>
              </a:rPr>
              <a:t>etc</a:t>
            </a:r>
            <a:r>
              <a:rPr lang="en-US" sz="750">
                <a:latin typeface="Verdana" panose="020B0604030504040204" pitchFamily="34" charset="0"/>
                <a:ea typeface="Verdana" panose="020B0604030504040204" pitchFamily="34" charset="0"/>
              </a:rPr>
              <a:t> for Construction Billings and Service Centers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BBEB735C-A1CF-FCA8-606F-0830F62C9885}"/>
              </a:ext>
            </a:extLst>
          </p:cNvPr>
          <p:cNvPicPr>
            <a:picLocks noChangeAspect="1"/>
          </p:cNvPicPr>
          <p:nvPr/>
        </p:nvPicPr>
        <p:blipFill rotWithShape="1">
          <a:blip r:embed="rId4"/>
          <a:srcRect l="40599" t="-897" r="42549" b="74255"/>
          <a:stretch/>
        </p:blipFill>
        <p:spPr>
          <a:xfrm>
            <a:off x="41144" y="1067712"/>
            <a:ext cx="1457917" cy="1012446"/>
          </a:xfrm>
          <a:prstGeom prst="rect">
            <a:avLst/>
          </a:prstGeom>
        </p:spPr>
      </p:pic>
    </p:spTree>
    <p:extLst>
      <p:ext uri="{BB962C8B-B14F-4D97-AF65-F5344CB8AC3E}">
        <p14:creationId xmlns:p14="http://schemas.microsoft.com/office/powerpoint/2010/main" val="108154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latin typeface="Verdana"/>
              </a:rPr>
              <a:t>Persona: Cash Accountant</a:t>
            </a:r>
            <a:endParaRPr lang="en-US" sz="1500" b="1">
              <a:solidFill>
                <a:prstClr val="black"/>
              </a:solidFill>
              <a:latin typeface="Verdana"/>
            </a:endParaRPr>
          </a:p>
        </p:txBody>
      </p:sp>
      <p:sp>
        <p:nvSpPr>
          <p:cNvPr id="14" name="Rectangle 13">
            <a:extLst>
              <a:ext uri="{FF2B5EF4-FFF2-40B4-BE49-F238E27FC236}">
                <a16:creationId xmlns:a16="http://schemas.microsoft.com/office/drawing/2014/main" id="{2F196CC5-404B-4472-8760-80FD4DFA6F62}"/>
              </a:ext>
            </a:extLst>
          </p:cNvPr>
          <p:cNvSpPr/>
          <p:nvPr/>
        </p:nvSpPr>
        <p:spPr>
          <a:xfrm>
            <a:off x="504012" y="1604463"/>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66332" y="1769547"/>
            <a:ext cx="1557756" cy="3316897"/>
          </a:xfrm>
          <a:prstGeom prst="rect">
            <a:avLst/>
          </a:prstGeom>
          <a:noFill/>
          <a:ln>
            <a:noFill/>
          </a:ln>
        </p:spPr>
        <p:txBody>
          <a:bodyPr vert="horz" wrap="square" lIns="68562" tIns="68562" rIns="68562" bIns="68562" rtlCol="0">
            <a:spAutoFit/>
          </a:bodyPr>
          <a:lstStyle/>
          <a:p>
            <a:pPr marL="120015" lvl="1" indent="-120015">
              <a:lnSpc>
                <a:spcPct val="106000"/>
              </a:lnSpc>
              <a:buSzPct val="100000"/>
              <a:buFont typeface="Arial" panose="020B0604020202020204" pitchFamily="34" charset="0"/>
              <a:buChar char="•"/>
            </a:pPr>
            <a:r>
              <a:rPr lang="en-US" sz="750">
                <a:latin typeface="Verdana" panose="020B0604030504040204" pitchFamily="34" charset="0"/>
                <a:ea typeface="Verdana" panose="020B0604030504040204" pitchFamily="34" charset="0"/>
                <a:cs typeface="Calibri"/>
              </a:rPr>
              <a:t>Review Departmental Receipt Activity against posted Journal Entries</a:t>
            </a:r>
          </a:p>
          <a:p>
            <a:pPr marL="120015" lvl="1" indent="-120015">
              <a:lnSpc>
                <a:spcPct val="106000"/>
              </a:lnSpc>
              <a:buSzPct val="100000"/>
              <a:buFont typeface="Arial" panose="020B0604020202020204" pitchFamily="34" charset="0"/>
              <a:buChar char="•"/>
            </a:pPr>
            <a:r>
              <a:rPr lang="en-US" sz="750">
                <a:latin typeface="Verdana" panose="020B0604030504040204" pitchFamily="34" charset="0"/>
                <a:ea typeface="Verdana" panose="020B0604030504040204" pitchFamily="34" charset="0"/>
              </a:rPr>
              <a:t>Retrieves Bank Statements extracts from Bank Portal and Departmental Receipts for validation purposes.</a:t>
            </a:r>
          </a:p>
          <a:p>
            <a:pPr marL="120015" lvl="1" indent="-120015">
              <a:lnSpc>
                <a:spcPct val="106000"/>
              </a:lnSpc>
              <a:buSzPct val="100000"/>
              <a:buFont typeface="Arial" panose="020B0604020202020204" pitchFamily="34" charset="0"/>
              <a:buChar char="•"/>
            </a:pPr>
            <a:r>
              <a:rPr lang="en-US" sz="750">
                <a:latin typeface="Verdana" panose="020B0604030504040204" pitchFamily="34" charset="0"/>
                <a:ea typeface="Verdana" panose="020B0604030504040204" pitchFamily="34" charset="0"/>
                <a:cs typeface="Calibri"/>
              </a:rPr>
              <a:t>Post vouchers for refund processing.</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Reconcile Bank Statements, including preparation of correct entries</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Prepare Cash Management Reports for Treasury Operations</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Prepare Inbound and Outbound Wire reporting for AP, AR &amp; Treasury Operations</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Positive Pay process with JP Morgan</a:t>
            </a:r>
          </a:p>
          <a:p>
            <a:pPr marL="120015" lvl="1" indent="-120015">
              <a:lnSpc>
                <a:spcPct val="106000"/>
              </a:lnSpc>
              <a:buSzPct val="100000"/>
              <a:buFont typeface="Arial" panose="020B0604020202020204" pitchFamily="34" charset="0"/>
              <a:buChar char="•"/>
            </a:pPr>
            <a:endParaRPr lang="en-US" sz="750">
              <a:latin typeface="Verdana" panose="020B0604030504040204" pitchFamily="34" charset="0"/>
              <a:ea typeface="Verdana" panose="020B0604030504040204" pitchFamily="34" charset="0"/>
              <a:cs typeface="Calibri"/>
            </a:endParaRPr>
          </a:p>
          <a:p>
            <a:pPr lvl="1">
              <a:lnSpc>
                <a:spcPct val="106000"/>
              </a:lnSpc>
              <a:buSzPct val="100000"/>
            </a:pPr>
            <a:endParaRPr lang="en-US" sz="900"/>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92148" cy="1345293"/>
            <a:chOff x="2460636" y="108459"/>
            <a:chExt cx="4553443" cy="1793723"/>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0"/>
              <a:ext cx="4553443" cy="145533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579615"/>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Accurate and timely reconciliation of all bank statements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Follow-up on any reconciliation discrepancies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 Bank Account Transfer Activity is reflected in Journal Entries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Ensure Cash Position correctly reflected for </a:t>
              </a:r>
              <a:r>
                <a:rPr lang="en-US" sz="750">
                  <a:latin typeface="Verdana" panose="020B0604030504040204" pitchFamily="34" charset="0"/>
                  <a:ea typeface="Verdana" panose="020B0604030504040204" pitchFamily="34" charset="0"/>
                </a:rPr>
                <a:t>Bank Accounts</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Maximize yield on operating cash surplus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22434" y="161655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4681" y="2011327"/>
            <a:ext cx="3371794" cy="1344306"/>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Activity and effort are dependent on Local Spreadsheets (data is in various sources) and Bank Statement outputs—a purely manual process across.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Certain Bank Statement Lines need to be filtered out since they do not reflect activity reflected in legacy software—a manual Journal Entry is created to reflect this Bank Statement Activity.</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Interactions surrounding refund activity – many internal groups &amp; external departments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14810" y="1927139"/>
            <a:ext cx="3508708" cy="126527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72644" y="183529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2039853"/>
            <a:ext cx="3482277" cy="112335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8" y="1924941"/>
            <a:ext cx="3466109" cy="1405026"/>
            <a:chOff x="7283894" y="2711536"/>
            <a:chExt cx="4519491" cy="1911292"/>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908224"/>
              <a:ext cx="4519491" cy="1714604"/>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Dual Validation – Campus Solutions Departmental Receipts to Bank Statement Activity &amp; Peoplesoft Journal Entries to Campus Solutions Departmental Receipts.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Seamless Refund Processing</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Leverage automation of reconciliation</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Check Clearing process between JPMorgan Access and PeopleSoft (ERP)</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711536"/>
              <a:ext cx="2385043" cy="314007"/>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7773" y="599656"/>
            <a:ext cx="3497392" cy="1806892"/>
            <a:chOff x="2445904" y="672354"/>
            <a:chExt cx="4553444" cy="2409186"/>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2"/>
              <a:ext cx="4548916" cy="2212008"/>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Cash Manager, GL Manager, AR Manager</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Receivable Clerk (Bursar)</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Other Entities: Hospital, Vet’s Home, </a:t>
              </a:r>
              <a:r>
                <a:rPr lang="en-US" sz="750" kern="0">
                  <a:latin typeface="Verdana" panose="020B0604030504040204" pitchFamily="34" charset="0"/>
                  <a:ea typeface="Verdana" panose="020B0604030504040204" pitchFamily="34" charset="0"/>
                </a:rPr>
                <a:t>SUNY Administration</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Campus Departments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Cash Accountant/Manager, SBF Team (Investment manager Cash/Treasury Management Manager), Advancement Team</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138367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166630"/>
            <a:ext cx="3492148" cy="1800241"/>
            <a:chOff x="2424524" y="4519385"/>
            <a:chExt cx="4553443" cy="2168222"/>
          </a:xfrm>
        </p:grpSpPr>
        <p:sp>
          <p:nvSpPr>
            <p:cNvPr id="37" name="TextBox 36">
              <a:extLst>
                <a:ext uri="{FF2B5EF4-FFF2-40B4-BE49-F238E27FC236}">
                  <a16:creationId xmlns:a16="http://schemas.microsoft.com/office/drawing/2014/main" id="{26FD2350-DA87-470B-80EE-A3F710002F9A}"/>
                </a:ext>
              </a:extLst>
            </p:cNvPr>
            <p:cNvSpPr txBox="1"/>
            <p:nvPr/>
          </p:nvSpPr>
          <p:spPr>
            <a:xfrm>
              <a:off x="2517223" y="4836640"/>
              <a:ext cx="4291812" cy="1850967"/>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Bank Portals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Student Systems (Campus Solutions and Bursar’s Department Receipt </a:t>
              </a:r>
              <a:r>
                <a:rPr lang="en-US" sz="750" kern="0">
                  <a:solidFill>
                    <a:schemeClr val="tx1"/>
                  </a:solidFill>
                  <a:latin typeface="Verdana" panose="020B0604030504040204" pitchFamily="34" charset="0"/>
                  <a:ea typeface="Verdana" panose="020B0604030504040204" pitchFamily="34" charset="0"/>
                </a:rPr>
                <a:t>spreadsheets)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SUNY Systems, ERAS, EDM system </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Emails for manual processes</a:t>
              </a:r>
            </a:p>
            <a:p>
              <a:pPr marL="102870" lvl="1" indent="-102870">
                <a:lnSpc>
                  <a:spcPct val="106000"/>
                </a:lnSpc>
                <a:spcAft>
                  <a:spcPts val="338"/>
                </a:spcAft>
                <a:buSzPct val="100000"/>
                <a:buFont typeface="Arial" panose="020B0604020202020204" pitchFamily="34" charset="0"/>
                <a:buChar char="•"/>
                <a:defRPr/>
              </a:pPr>
              <a:r>
                <a:rPr lang="en-US" sz="750" kern="0">
                  <a:solidFill>
                    <a:schemeClr val="tx1"/>
                  </a:solidFill>
                  <a:latin typeface="Verdana" panose="020B0604030504040204" pitchFamily="34" charset="0"/>
                  <a:ea typeface="Verdana" panose="020B0604030504040204" pitchFamily="34" charset="0"/>
                </a:rPr>
                <a:t>Concourse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JP Morgan Access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Boundary System:  Raisers Edge (reporting on donor gifts)</a:t>
              </a:r>
              <a:endParaRPr lang="en-US" sz="750" kern="0">
                <a:solidFill>
                  <a:schemeClr val="tx1"/>
                </a:solidFill>
                <a:latin typeface="Verdana" panose="020B0604030504040204" pitchFamily="34" charset="0"/>
                <a:ea typeface="Verdana" panose="020B0604030504040204" pitchFamily="34" charset="0"/>
              </a:endParaRPr>
            </a:p>
            <a:p>
              <a:pPr lvl="1">
                <a:lnSpc>
                  <a:spcPct val="106000"/>
                </a:lnSpc>
                <a:spcAft>
                  <a:spcPts val="338"/>
                </a:spcAft>
                <a:buSzPct val="100000"/>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695156"/>
              <a:ext cx="4553443" cy="174996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4" y="4519385"/>
              <a:ext cx="2785367"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6319" y="3453567"/>
            <a:ext cx="3492146" cy="151330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84153" y="3310112"/>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22894" y="3498986"/>
            <a:ext cx="3492147" cy="1430483"/>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Automation and workflow tools streamline and automate reconciliation process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All cash transactions are available within the Oracle Cloud system</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Access to detailed cash transactions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Connection to Bank and ability to import Bank Statement to Cloud Cash Management</a:t>
            </a: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BA8DA494-68B1-F0FC-3225-AC9DA602994D}"/>
              </a:ext>
            </a:extLst>
          </p:cNvPr>
          <p:cNvPicPr>
            <a:picLocks noChangeAspect="1"/>
          </p:cNvPicPr>
          <p:nvPr/>
        </p:nvPicPr>
        <p:blipFill rotWithShape="1">
          <a:blip r:embed="rId4"/>
          <a:srcRect l="40599" t="-897" r="42549" b="74255"/>
          <a:stretch/>
        </p:blipFill>
        <p:spPr>
          <a:xfrm>
            <a:off x="191434" y="631711"/>
            <a:ext cx="1457917" cy="1012446"/>
          </a:xfrm>
          <a:prstGeom prst="rect">
            <a:avLst/>
          </a:prstGeom>
        </p:spPr>
      </p:pic>
    </p:spTree>
    <p:extLst>
      <p:ext uri="{BB962C8B-B14F-4D97-AF65-F5344CB8AC3E}">
        <p14:creationId xmlns:p14="http://schemas.microsoft.com/office/powerpoint/2010/main" val="33445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Cash Manager</a:t>
            </a:r>
          </a:p>
        </p:txBody>
      </p:sp>
      <p:sp>
        <p:nvSpPr>
          <p:cNvPr id="14" name="Rectangle 13">
            <a:extLst>
              <a:ext uri="{FF2B5EF4-FFF2-40B4-BE49-F238E27FC236}">
                <a16:creationId xmlns:a16="http://schemas.microsoft.com/office/drawing/2014/main" id="{2F196CC5-404B-4472-8760-80FD4DFA6F62}"/>
              </a:ext>
            </a:extLst>
          </p:cNvPr>
          <p:cNvSpPr/>
          <p:nvPr/>
        </p:nvSpPr>
        <p:spPr>
          <a:xfrm>
            <a:off x="305055" y="1987141"/>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37610" y="2217973"/>
            <a:ext cx="1578191" cy="1922285"/>
          </a:xfrm>
          <a:prstGeom prst="rect">
            <a:avLst/>
          </a:prstGeom>
          <a:noFill/>
          <a:ln>
            <a:noFill/>
          </a:ln>
        </p:spPr>
        <p:txBody>
          <a:bodyPr vert="horz" wrap="square" lIns="68562" tIns="68562" rIns="68562" bIns="68562" rtlCol="0" anchor="t">
            <a:spAutoFit/>
          </a:bodyPr>
          <a:lstStyle/>
          <a:p>
            <a:pPr marL="120015" lvl="1" indent="-120015">
              <a:lnSpc>
                <a:spcPct val="106000"/>
              </a:lnSpc>
              <a:buSzPct val="100000"/>
              <a:buFont typeface="Arial" panose="020B0604020202020204" pitchFamily="34" charset="0"/>
              <a:buChar char="•"/>
            </a:pPr>
            <a:r>
              <a:rPr lang="en-US" sz="750">
                <a:latin typeface="Verdana" panose="020B0604030504040204" pitchFamily="34" charset="0"/>
                <a:ea typeface="Verdana" panose="020B0604030504040204" pitchFamily="34" charset="0"/>
                <a:cs typeface="Calibri"/>
              </a:rPr>
              <a:t>Review Bank Reconciliations after completion.</a:t>
            </a:r>
          </a:p>
          <a:p>
            <a:pPr marL="120015" lvl="1" indent="-120015">
              <a:lnSpc>
                <a:spcPct val="106000"/>
              </a:lnSpc>
              <a:buSzPct val="100000"/>
              <a:buFont typeface="Arial" panose="020B0604020202020204" pitchFamily="34" charset="0"/>
              <a:buChar char="•"/>
            </a:pPr>
            <a:r>
              <a:rPr lang="en-US" sz="750">
                <a:latin typeface="Verdana" panose="020B0604030504040204" pitchFamily="34" charset="0"/>
                <a:ea typeface="Verdana" panose="020B0604030504040204" pitchFamily="34" charset="0"/>
                <a:cs typeface="Calibri"/>
              </a:rPr>
              <a:t>Oversight over all Cash Management Activity.</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Manage Treasury Operations</a:t>
            </a:r>
          </a:p>
          <a:p>
            <a:pPr marL="120015" lvl="1" indent="-120015">
              <a:lnSpc>
                <a:spcPct val="106000"/>
              </a:lnSpc>
              <a:buSzPct val="100000"/>
              <a:buFont typeface="Arial" panose="020B0604020202020204" pitchFamily="34" charset="0"/>
              <a:buChar char="•"/>
            </a:pPr>
            <a:r>
              <a:rPr lang="en-US" sz="750">
                <a:solidFill>
                  <a:schemeClr val="tx1"/>
                </a:solidFill>
                <a:latin typeface="Verdana" panose="020B0604030504040204" pitchFamily="34" charset="0"/>
                <a:ea typeface="Verdana" panose="020B0604030504040204" pitchFamily="34" charset="0"/>
              </a:rPr>
              <a:t>Prepare Reporting for Management/Investment Committee on Cash Position and Treasury Operations</a:t>
            </a:r>
          </a:p>
          <a:p>
            <a:pPr marL="120015" lvl="1" indent="-120015">
              <a:lnSpc>
                <a:spcPct val="106000"/>
              </a:lnSpc>
              <a:buSzPct val="100000"/>
              <a:buFont typeface="Arial" panose="020B0604020202020204" pitchFamily="34" charset="0"/>
              <a:buChar char="•"/>
            </a:pPr>
            <a:endParaRPr lang="en-US" sz="750">
              <a:latin typeface="Verdana" panose="020B0604030504040204" pitchFamily="34" charset="0"/>
              <a:ea typeface="Verdana" panose="020B0604030504040204" pitchFamily="34" charset="0"/>
              <a:cs typeface="Calibri"/>
            </a:endParaRPr>
          </a:p>
          <a:p>
            <a:pPr marL="120015" lvl="1" indent="-120015">
              <a:lnSpc>
                <a:spcPct val="106000"/>
              </a:lnSpc>
              <a:buSzPct val="100000"/>
              <a:buFont typeface="Arial" panose="020B0604020202020204" pitchFamily="34" charset="0"/>
              <a:buChar char="•"/>
            </a:pPr>
            <a:endParaRPr lang="en-US" sz="900">
              <a:cs typeface="Calibri"/>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2120802"/>
            <a:chOff x="2460636" y="108459"/>
            <a:chExt cx="4553443" cy="2827736"/>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0"/>
              <a:ext cx="4553443" cy="192971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03215"/>
              <a:ext cx="4542838" cy="2632980"/>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 receipt activity from source systems (CS) matches bank activity and journals in Finance (PS).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Account for Bank Transfer Activity as a journal entry.</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Balancing Bank Account liquidity with remittance needs for refunding activity.</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Maximize yield on operating cash surplus</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Provide accurate reporting to Investment Committee</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Identify leadership skills in staff and develop them</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Maintain strong positive culture </a:t>
              </a:r>
            </a:p>
            <a:p>
              <a:pPr marL="102870" lvl="1" indent="-102870">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929458"/>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2183720"/>
            <a:ext cx="3371794" cy="841861"/>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Work Continuity is dependent on stakeholder availability.</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Stringent segregation of duties.</a:t>
            </a:r>
          </a:p>
          <a:p>
            <a:pPr marL="102870" lvl="1" indent="-102870">
              <a:lnSpc>
                <a:spcPct val="106000"/>
              </a:lnSpc>
              <a:spcAft>
                <a:spcPts val="338"/>
              </a:spcAft>
              <a:buSzPct val="100000"/>
              <a:buFont typeface="Arial" panose="020B0604020202020204" pitchFamily="34" charset="0"/>
              <a:buChar char="•"/>
              <a:defRPr/>
            </a:pPr>
            <a:r>
              <a:rPr lang="en-US" sz="800">
                <a:latin typeface="Segoe UI" panose="020B0502040204020203" pitchFamily="34" charset="0"/>
              </a:rPr>
              <a:t>M</a:t>
            </a:r>
            <a:r>
              <a:rPr lang="en-US" sz="800">
                <a:effectLst/>
                <a:latin typeface="Segoe UI" panose="020B0502040204020203" pitchFamily="34" charset="0"/>
              </a:rPr>
              <a:t>anual spreadsheet exports outside of their legacy systems (using many different system outputs: Bursar Receipts, PS Journals, and Bank Statement Activity Exports).</a:t>
            </a:r>
            <a:endParaRPr lang="en-US" sz="75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2063576"/>
            <a:ext cx="3426131" cy="94853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504030" y="1942703"/>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2351912"/>
            <a:ext cx="3426131" cy="91058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8" y="2200717"/>
            <a:ext cx="3409960" cy="1083399"/>
            <a:chOff x="7283894" y="2464736"/>
            <a:chExt cx="4546614" cy="1473774"/>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1277086"/>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Reconciliation confirmation that department receipts from the Bursar Office match Bank Statements.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Secondary reconciliation confirmation that Peoplesoft Journal Entries match bank statements.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Internal and external audit requests (Bank Statement Reconciliations)</a:t>
              </a: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2" y="619972"/>
            <a:ext cx="3513168" cy="1270151"/>
            <a:chOff x="7290403" y="-4214311"/>
            <a:chExt cx="4684225" cy="1619292"/>
          </a:xfrm>
        </p:grpSpPr>
        <p:sp>
          <p:nvSpPr>
            <p:cNvPr id="32" name="TextBox 31">
              <a:extLst>
                <a:ext uri="{FF2B5EF4-FFF2-40B4-BE49-F238E27FC236}">
                  <a16:creationId xmlns:a16="http://schemas.microsoft.com/office/drawing/2014/main" id="{D3A7396A-B24A-465C-A028-F3EA251AE3F5}"/>
                </a:ext>
              </a:extLst>
            </p:cNvPr>
            <p:cNvSpPr txBox="1"/>
            <p:nvPr/>
          </p:nvSpPr>
          <p:spPr>
            <a:xfrm>
              <a:off x="7425712" y="-3959062"/>
              <a:ext cx="4548916" cy="1317531"/>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GL Manager, AR Manager</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Campus Departments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Cash Accountants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Other Entities: Hospital, Vet’s Home, SUNY Administration</a:t>
              </a:r>
            </a:p>
            <a:p>
              <a:pPr marL="102870" lvl="1" indent="-102870">
                <a:lnSpc>
                  <a:spcPct val="106000"/>
                </a:lnSpc>
                <a:spcAft>
                  <a:spcPts val="338"/>
                </a:spcAft>
                <a:buSzPct val="100000"/>
                <a:buFont typeface="Arial" panose="020B0604020202020204" pitchFamily="34" charset="0"/>
                <a:buChar char="•"/>
                <a:defRPr/>
              </a:pPr>
              <a:r>
                <a:rPr lang="en-US" sz="800">
                  <a:solidFill>
                    <a:schemeClr val="tx1"/>
                  </a:solidFill>
                </a:rPr>
                <a:t>Cash Accountant/Manager, SBF Team (Investment manager Cash/Treasury Management Manager), Advancement Team</a:t>
              </a:r>
            </a:p>
          </p:txBody>
        </p:sp>
        <p:sp>
          <p:nvSpPr>
            <p:cNvPr id="33" name="Rectangle 32">
              <a:extLst>
                <a:ext uri="{FF2B5EF4-FFF2-40B4-BE49-F238E27FC236}">
                  <a16:creationId xmlns:a16="http://schemas.microsoft.com/office/drawing/2014/main" id="{A7810E8D-3D7C-4677-A55E-A3914DE1F26F}"/>
                </a:ext>
              </a:extLst>
            </p:cNvPr>
            <p:cNvSpPr/>
            <p:nvPr/>
          </p:nvSpPr>
          <p:spPr>
            <a:xfrm>
              <a:off x="7290403" y="-4044109"/>
              <a:ext cx="4553444" cy="144909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7367512" y="-4214311"/>
              <a:ext cx="266562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3142" y="3333296"/>
            <a:ext cx="3415082" cy="1594303"/>
            <a:chOff x="2424524" y="4952554"/>
            <a:chExt cx="4553443" cy="1708147"/>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5237676"/>
              <a:ext cx="4291812" cy="1325748"/>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Bank Portals/Bank Statement Activity</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Student Systems – Campus Solutions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JP Morgan Access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SUNY Systems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Concourse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Sole Custody</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EDM system, JP Morgan Private Bank System, Schwab</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Raisers’ Edge</a:t>
              </a:r>
              <a:endParaRPr lang="en-US" sz="750" kern="0">
                <a:solidFill>
                  <a:schemeClr val="tx1"/>
                </a:solidFill>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5104411"/>
              <a:ext cx="4553443" cy="155629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025" y="4952554"/>
              <a:ext cx="2785367" cy="307774"/>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3183739"/>
            <a:ext cx="3415082" cy="162147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3067330"/>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3270718"/>
            <a:ext cx="3409960" cy="1699019"/>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Tie-out between Bursar department receipts, receipts in Campus Solutions, Journals in Peoplesoft, and Bank Statement Activity outputs (Cash Accountant).</a:t>
            </a:r>
          </a:p>
          <a:p>
            <a:pPr>
              <a:spcAft>
                <a:spcPts val="338"/>
              </a:spcAft>
              <a:defRPr/>
            </a:pP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responses from departments on discrepancy inquiries.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access and view Bank Statement Activity detail and Receipt and Journal Details in different systems.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Receipt Deposits</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DECF8BEE-10CC-4C06-5155-7CF29C3C8893}"/>
              </a:ext>
            </a:extLst>
          </p:cNvPr>
          <p:cNvPicPr>
            <a:picLocks noChangeAspect="1"/>
          </p:cNvPicPr>
          <p:nvPr/>
        </p:nvPicPr>
        <p:blipFill rotWithShape="1">
          <a:blip r:embed="rId4"/>
          <a:srcRect l="81624" t="-897" r="1142" b="74255"/>
          <a:stretch/>
        </p:blipFill>
        <p:spPr>
          <a:xfrm>
            <a:off x="274664" y="1050254"/>
            <a:ext cx="1244364" cy="845001"/>
          </a:xfrm>
          <a:prstGeom prst="rect">
            <a:avLst/>
          </a:prstGeom>
        </p:spPr>
      </p:pic>
    </p:spTree>
    <p:extLst>
      <p:ext uri="{BB962C8B-B14F-4D97-AF65-F5344CB8AC3E}">
        <p14:creationId xmlns:p14="http://schemas.microsoft.com/office/powerpoint/2010/main" val="18006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87;p34">
            <a:extLst>
              <a:ext uri="{FF2B5EF4-FFF2-40B4-BE49-F238E27FC236}">
                <a16:creationId xmlns:a16="http://schemas.microsoft.com/office/drawing/2014/main" id="{26708BE0-9098-660B-EFE8-21F27B09EC13}"/>
              </a:ext>
            </a:extLst>
          </p:cNvPr>
          <p:cNvPicPr preferRelativeResize="0"/>
          <p:nvPr/>
        </p:nvPicPr>
        <p:blipFill>
          <a:blip r:embed="rId3">
            <a:alphaModFix/>
          </a:blip>
          <a:stretch>
            <a:fillRect/>
          </a:stretch>
        </p:blipFill>
        <p:spPr>
          <a:xfrm>
            <a:off x="443355" y="185086"/>
            <a:ext cx="1709174" cy="249525"/>
          </a:xfrm>
          <a:prstGeom prst="rect">
            <a:avLst/>
          </a:prstGeom>
          <a:noFill/>
          <a:ln>
            <a:noFill/>
          </a:ln>
        </p:spPr>
      </p:pic>
      <p:sp>
        <p:nvSpPr>
          <p:cNvPr id="19" name="TextBox 18">
            <a:extLst>
              <a:ext uri="{FF2B5EF4-FFF2-40B4-BE49-F238E27FC236}">
                <a16:creationId xmlns:a16="http://schemas.microsoft.com/office/drawing/2014/main" id="{B11A69B4-E328-186E-0913-B9955C0957B4}"/>
              </a:ext>
            </a:extLst>
          </p:cNvPr>
          <p:cNvSpPr txBox="1"/>
          <p:nvPr/>
        </p:nvSpPr>
        <p:spPr>
          <a:xfrm>
            <a:off x="443355" y="703108"/>
            <a:ext cx="3761586" cy="2462213"/>
          </a:xfrm>
          <a:prstGeom prst="rect">
            <a:avLst/>
          </a:prstGeom>
          <a:noFill/>
        </p:spPr>
        <p:txBody>
          <a:bodyPr wrap="square">
            <a:spAutoFit/>
          </a:bodyPr>
          <a:lstStyle/>
          <a:p>
            <a:r>
              <a:rPr lang="en-US" sz="2000" b="1">
                <a:solidFill>
                  <a:schemeClr val="tx1"/>
                </a:solidFill>
                <a:latin typeface="Montserrat ExtraBold" panose="00000900000000000000" pitchFamily="2" charset="0"/>
                <a:ea typeface="Zilla Slab" pitchFamily="2" charset="0"/>
              </a:rPr>
              <a:t>Contents:</a:t>
            </a:r>
          </a:p>
          <a:p>
            <a:pPr marL="342900" indent="-342900">
              <a:buFontTx/>
              <a:buChar char="-"/>
            </a:pPr>
            <a:r>
              <a:rPr lang="en-US">
                <a:solidFill>
                  <a:schemeClr val="tx1"/>
                </a:solidFill>
                <a:latin typeface="Montserrat ExtraBold" panose="00000900000000000000" pitchFamily="2" charset="0"/>
                <a:ea typeface="Zilla Slab" pitchFamily="2" charset="0"/>
              </a:rPr>
              <a:t>Definition &amp; Purpose</a:t>
            </a:r>
          </a:p>
          <a:p>
            <a:pPr marL="342900" indent="-342900">
              <a:buFontTx/>
              <a:buChar char="-"/>
            </a:pPr>
            <a:r>
              <a:rPr lang="en-US">
                <a:solidFill>
                  <a:schemeClr val="tx1"/>
                </a:solidFill>
                <a:latin typeface="Montserrat ExtraBold" panose="00000900000000000000" pitchFamily="2" charset="0"/>
                <a:ea typeface="Zilla Slab" pitchFamily="2" charset="0"/>
              </a:rPr>
              <a:t>ERP Personas</a:t>
            </a:r>
          </a:p>
          <a:p>
            <a:pPr marL="342900" indent="-342900">
              <a:buFontTx/>
              <a:buChar char="-"/>
            </a:pPr>
            <a:r>
              <a:rPr lang="en-US">
                <a:solidFill>
                  <a:schemeClr val="tx1"/>
                </a:solidFill>
                <a:latin typeface="Montserrat ExtraBold" panose="00000900000000000000" pitchFamily="2" charset="0"/>
                <a:ea typeface="Zilla Slab" pitchFamily="2" charset="0"/>
              </a:rPr>
              <a:t>HCM Personas</a:t>
            </a:r>
          </a:p>
          <a:p>
            <a:pPr marL="342900" indent="-342900">
              <a:buFontTx/>
              <a:buChar char="-"/>
            </a:pPr>
            <a:r>
              <a:rPr lang="en-US">
                <a:solidFill>
                  <a:schemeClr val="tx1"/>
                </a:solidFill>
                <a:latin typeface="Montserrat ExtraBold" panose="00000900000000000000" pitchFamily="2" charset="0"/>
                <a:ea typeface="Zilla Slab" pitchFamily="2" charset="0"/>
              </a:rPr>
              <a:t>Tentative EPM Personas (DRAFT) – as of Dec 2024</a:t>
            </a:r>
          </a:p>
          <a:p>
            <a:pPr marL="342900" indent="-342900">
              <a:buFontTx/>
              <a:buChar char="-"/>
            </a:pPr>
            <a:endParaRPr lang="en-US" sz="2000" b="1">
              <a:solidFill>
                <a:schemeClr val="tx1"/>
              </a:solidFill>
              <a:latin typeface="Montserrat ExtraBold" panose="00000900000000000000" pitchFamily="2" charset="0"/>
              <a:ea typeface="Zilla Slab" pitchFamily="2" charset="0"/>
            </a:endParaRPr>
          </a:p>
          <a:p>
            <a:pPr marL="342900" indent="-342900">
              <a:spcBef>
                <a:spcPts val="600"/>
              </a:spcBef>
              <a:spcAft>
                <a:spcPts val="600"/>
              </a:spcAft>
              <a:buFont typeface="Arial" panose="020B0604020202020204" pitchFamily="34" charset="0"/>
              <a:buChar char="•"/>
            </a:pPr>
            <a:endParaRPr lang="en-US" b="1">
              <a:solidFill>
                <a:schemeClr val="tx1"/>
              </a:solidFill>
              <a:latin typeface="Montserrat ExtraLight" panose="020B0604020202020204" pitchFamily="2" charset="0"/>
              <a:ea typeface="Zilla Slab" pitchFamily="2" charset="0"/>
            </a:endParaRPr>
          </a:p>
          <a:p>
            <a:pPr marL="342900" indent="-342900">
              <a:buFont typeface="Arial" panose="020B0604020202020204" pitchFamily="34" charset="0"/>
              <a:buChar char="•"/>
            </a:pPr>
            <a:endParaRPr lang="en-US" sz="2000" b="1">
              <a:solidFill>
                <a:schemeClr val="tx1"/>
              </a:solidFill>
              <a:latin typeface="Montserrat ExtraBold" panose="00000900000000000000" pitchFamily="2" charset="0"/>
              <a:ea typeface="Zilla Slab" pitchFamily="2" charset="0"/>
            </a:endParaRPr>
          </a:p>
        </p:txBody>
      </p:sp>
      <p:pic>
        <p:nvPicPr>
          <p:cNvPr id="3" name="Picture 2">
            <a:extLst>
              <a:ext uri="{FF2B5EF4-FFF2-40B4-BE49-F238E27FC236}">
                <a16:creationId xmlns:a16="http://schemas.microsoft.com/office/drawing/2014/main" id="{7E5362D3-EF5E-D108-0F84-EF8E6822E5BD}"/>
              </a:ext>
            </a:extLst>
          </p:cNvPr>
          <p:cNvPicPr>
            <a:picLocks noChangeAspect="1"/>
          </p:cNvPicPr>
          <p:nvPr/>
        </p:nvPicPr>
        <p:blipFill rotWithShape="1">
          <a:blip r:embed="rId4"/>
          <a:srcRect l="5592" r="6324"/>
          <a:stretch/>
        </p:blipFill>
        <p:spPr>
          <a:xfrm>
            <a:off x="4204941" y="-38100"/>
            <a:ext cx="4932609" cy="51816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E1263DF6-B2CB-EFD2-6B19-111B8EE25CEC}"/>
              </a:ext>
            </a:extLst>
          </p:cNvPr>
          <p:cNvPicPr>
            <a:picLocks noChangeAspect="1"/>
          </p:cNvPicPr>
          <p:nvPr/>
        </p:nvPicPr>
        <p:blipFill>
          <a:blip r:embed="rId5"/>
          <a:stretch>
            <a:fillRect/>
          </a:stretch>
        </p:blipFill>
        <p:spPr>
          <a:xfrm>
            <a:off x="2355313" y="4595140"/>
            <a:ext cx="1374860" cy="453562"/>
          </a:xfrm>
          <a:prstGeom prst="rect">
            <a:avLst/>
          </a:prstGeom>
        </p:spPr>
      </p:pic>
    </p:spTree>
    <p:extLst>
      <p:ext uri="{BB962C8B-B14F-4D97-AF65-F5344CB8AC3E}">
        <p14:creationId xmlns:p14="http://schemas.microsoft.com/office/powerpoint/2010/main" val="2353379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22937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Payment Specialist</a:t>
            </a:r>
          </a:p>
        </p:txBody>
      </p:sp>
      <p:sp>
        <p:nvSpPr>
          <p:cNvPr id="14" name="Rectangle 13">
            <a:extLst>
              <a:ext uri="{FF2B5EF4-FFF2-40B4-BE49-F238E27FC236}">
                <a16:creationId xmlns:a16="http://schemas.microsoft.com/office/drawing/2014/main" id="{2F196CC5-404B-4472-8760-80FD4DFA6F62}"/>
              </a:ext>
            </a:extLst>
          </p:cNvPr>
          <p:cNvSpPr/>
          <p:nvPr/>
        </p:nvSpPr>
        <p:spPr>
          <a:xfrm>
            <a:off x="379368" y="1461145"/>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1062138"/>
            <a:chOff x="2460636" y="108459"/>
            <a:chExt cx="4553443" cy="1416183"/>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214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9" cy="1202075"/>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Perform payment processing for refunds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Address refund exceptions/errors and re-process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Validati</a:t>
              </a:r>
              <a:r>
                <a:rPr lang="en-US" sz="750">
                  <a:latin typeface="Verdana" panose="020B0604030504040204" pitchFamily="34" charset="0"/>
                  <a:ea typeface="Verdana" panose="020B0604030504040204" pitchFamily="34" charset="0"/>
                </a:rPr>
                <a:t>ng payment file</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Paying as quickly and accurately as possible</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929458"/>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325643" y="1622012"/>
            <a:ext cx="3588996" cy="117656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1522663"/>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1843914"/>
            <a:ext cx="3426131" cy="115537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55291" y="1729001"/>
            <a:ext cx="3409960" cy="1419923"/>
            <a:chOff x="7341018" y="2464736"/>
            <a:chExt cx="4546614" cy="1931557"/>
          </a:xfrm>
        </p:grpSpPr>
        <p:sp>
          <p:nvSpPr>
            <p:cNvPr id="36" name="TextBox 35">
              <a:extLst>
                <a:ext uri="{FF2B5EF4-FFF2-40B4-BE49-F238E27FC236}">
                  <a16:creationId xmlns:a16="http://schemas.microsoft.com/office/drawing/2014/main" id="{AC8CA89C-1725-4AC2-A6F2-F91EFB9BFE24}"/>
                </a:ext>
              </a:extLst>
            </p:cNvPr>
            <p:cNvSpPr txBox="1"/>
            <p:nvPr/>
          </p:nvSpPr>
          <p:spPr>
            <a:xfrm>
              <a:off x="7341018" y="2710211"/>
              <a:ext cx="4546614" cy="168608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Successful Refund Payment Activity</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Void and Re-issue checks.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Complete AP Activity for close.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Successful check run/transmission to Concourse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Recording Manual Payments (Wires) before close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Identifying check status in Oracle from AP Module</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314006" y="270426"/>
            <a:ext cx="3590776" cy="1320640"/>
            <a:chOff x="7217906" y="-4054853"/>
            <a:chExt cx="4570442" cy="1760853"/>
          </a:xfrm>
        </p:grpSpPr>
        <p:sp>
          <p:nvSpPr>
            <p:cNvPr id="32" name="TextBox 31">
              <a:extLst>
                <a:ext uri="{FF2B5EF4-FFF2-40B4-BE49-F238E27FC236}">
                  <a16:creationId xmlns:a16="http://schemas.microsoft.com/office/drawing/2014/main" id="{D3A7396A-B24A-465C-A028-F3EA251AE3F5}"/>
                </a:ext>
              </a:extLst>
            </p:cNvPr>
            <p:cNvSpPr txBox="1"/>
            <p:nvPr/>
          </p:nvSpPr>
          <p:spPr>
            <a:xfrm>
              <a:off x="7239431" y="-3862757"/>
              <a:ext cx="4548917" cy="1568757"/>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GL Manager, AR Manager, Cash Management, GL Accountants, Payables Manager, University Advancement</a:t>
              </a:r>
              <a:endParaRPr lang="en-US" sz="750" kern="0">
                <a:solidFill>
                  <a:schemeClr val="tx1"/>
                </a:solidFill>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solidFill>
                    <a:schemeClr val="tx1"/>
                  </a:solidFill>
                  <a:latin typeface="Verdana" panose="020B0604030504040204" pitchFamily="34" charset="0"/>
                  <a:ea typeface="Verdana" panose="020B0604030504040204" pitchFamily="34" charset="0"/>
                </a:rPr>
                <a:t>Campus Departments</a:t>
              </a:r>
            </a:p>
            <a:p>
              <a:pPr marL="102870" lvl="1" indent="-102870">
                <a:lnSpc>
                  <a:spcPct val="106000"/>
                </a:lnSpc>
                <a:spcAft>
                  <a:spcPts val="338"/>
                </a:spcAft>
                <a:buSzPct val="100000"/>
                <a:buFont typeface="Arial" panose="020B0604020202020204" pitchFamily="34" charset="0"/>
                <a:buChar char="•"/>
                <a:defRPr/>
              </a:pPr>
              <a:r>
                <a:rPr lang="en-US" sz="750" kern="0">
                  <a:solidFill>
                    <a:schemeClr val="tx1"/>
                  </a:solidFill>
                  <a:latin typeface="Verdana" panose="020B0604030504040204" pitchFamily="34" charset="0"/>
                  <a:ea typeface="Verdana" panose="020B0604030504040204" pitchFamily="34" charset="0"/>
                </a:rPr>
                <a:t>Students, Patients, Donors (Payees, for refunds)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SUNY Administration, SUNY HR, Bursar, Financial Aid</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Other entities: SBF, RF, Centers, LISVH, PK House, Southampton </a:t>
              </a: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err="1">
                  <a:latin typeface="Verdana" panose="020B0604030504040204" pitchFamily="34" charset="0"/>
                  <a:ea typeface="Verdana" panose="020B0604030504040204" pitchFamily="34" charset="0"/>
                </a:rPr>
                <a:t>DoIT</a:t>
              </a: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7217906" y="-3896393"/>
              <a:ext cx="4553443" cy="149836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7356560" y="-4054853"/>
              <a:ext cx="266562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021049"/>
            <a:ext cx="3415082" cy="1846717"/>
            <a:chOff x="2424524" y="4465270"/>
            <a:chExt cx="4553443" cy="1791780"/>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744412"/>
              <a:ext cx="4291812" cy="1512638"/>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Jaggaer/</a:t>
              </a:r>
              <a:r>
                <a:rPr lang="en-US" sz="750" err="1">
                  <a:latin typeface="Verdana" panose="020B0604030504040204" pitchFamily="34" charset="0"/>
                  <a:ea typeface="Verdana" panose="020B0604030504040204" pitchFamily="34" charset="0"/>
                </a:rPr>
                <a:t>WolfMART</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Bank portals – JP Morgan Concourse Integration</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JP Morgan Access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Campus Solutions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Oracle Cloud ERP system (AP Module)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Concur</a:t>
              </a:r>
              <a:endParaRPr lang="en-US" sz="750">
                <a:solidFill>
                  <a:schemeClr val="tx1"/>
                </a:solidFill>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Document Repository (currently On Base)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Team Dynamix (workflow tool, will not integrate with Oracle)</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591007"/>
              <a:ext cx="4553443" cy="160442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29528" y="4465270"/>
              <a:ext cx="2785367" cy="307774"/>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315787" y="2935221"/>
            <a:ext cx="3588995" cy="209752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389418" y="2826652"/>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345648" y="2976394"/>
            <a:ext cx="3409960" cy="2474552"/>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Refund imports to process successfully without errors/omissions.​​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Accounts payable reports and information from systems​.                                                         </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Run reports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Batch payments configured as templates.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Visibility to track AP Payments and push to JP Morgan Concourse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Efficient payment notifications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see payment/check status in AP Module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Being able to hold payments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Duplicate Vendor/Invoice checks</a:t>
            </a:r>
          </a:p>
          <a:p>
            <a:pPr marL="102870" lvl="1" indent="-102870">
              <a:lnSpc>
                <a:spcPct val="106000"/>
              </a:lnSpc>
              <a:spcAft>
                <a:spcPts val="338"/>
              </a:spcAft>
              <a:buSzPct val="100000"/>
              <a:buFont typeface="Arial" panose="020B0604020202020204" pitchFamily="34" charset="0"/>
              <a:buChar char="•"/>
              <a:defRPr/>
            </a:pPr>
            <a:r>
              <a:rPr lang="en-US" sz="750" err="1">
                <a:latin typeface="Verdana" panose="020B0604030504040204" pitchFamily="34" charset="0"/>
                <a:ea typeface="Verdana" panose="020B0604030504040204" pitchFamily="34" charset="0"/>
              </a:rPr>
              <a:t>Speedchart</a:t>
            </a:r>
            <a:r>
              <a:rPr lang="en-US" sz="750">
                <a:latin typeface="Verdana" panose="020B0604030504040204" pitchFamily="34" charset="0"/>
                <a:ea typeface="Verdana" panose="020B0604030504040204" pitchFamily="34" charset="0"/>
              </a:rPr>
              <a:t> Functionality and Control of </a:t>
            </a:r>
            <a:r>
              <a:rPr lang="en-US" sz="750" err="1">
                <a:latin typeface="Verdana" panose="020B0604030504040204" pitchFamily="34" charset="0"/>
                <a:ea typeface="Verdana" panose="020B0604030504040204" pitchFamily="34" charset="0"/>
              </a:rPr>
              <a:t>Speedchart</a:t>
            </a:r>
            <a:r>
              <a:rPr lang="en-US" sz="750">
                <a:latin typeface="Verdana" panose="020B0604030504040204" pitchFamily="34" charset="0"/>
                <a:ea typeface="Verdana" panose="020B0604030504040204" pitchFamily="34" charset="0"/>
              </a:rPr>
              <a:t> Functionality at SBF</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DECF8BEE-10CC-4C06-5155-7CF29C3C8893}"/>
              </a:ext>
            </a:extLst>
          </p:cNvPr>
          <p:cNvPicPr>
            <a:picLocks noChangeAspect="1"/>
          </p:cNvPicPr>
          <p:nvPr/>
        </p:nvPicPr>
        <p:blipFill rotWithShape="1">
          <a:blip r:embed="rId4"/>
          <a:srcRect l="81624" t="-897" r="1142" b="74255"/>
          <a:stretch/>
        </p:blipFill>
        <p:spPr>
          <a:xfrm>
            <a:off x="231581" y="608720"/>
            <a:ext cx="1244364" cy="845001"/>
          </a:xfrm>
          <a:prstGeom prst="rect">
            <a:avLst/>
          </a:prstGeom>
        </p:spPr>
      </p:pic>
      <p:sp>
        <p:nvSpPr>
          <p:cNvPr id="3" name="TextBox 2">
            <a:extLst>
              <a:ext uri="{FF2B5EF4-FFF2-40B4-BE49-F238E27FC236}">
                <a16:creationId xmlns:a16="http://schemas.microsoft.com/office/drawing/2014/main" id="{FF45FC57-5317-4D19-365F-3B99CC44FB6F}"/>
              </a:ext>
            </a:extLst>
          </p:cNvPr>
          <p:cNvSpPr txBox="1"/>
          <p:nvPr/>
        </p:nvSpPr>
        <p:spPr>
          <a:xfrm>
            <a:off x="5325643" y="1699614"/>
            <a:ext cx="3492498" cy="1091966"/>
          </a:xfrm>
          <a:prstGeom prst="rect">
            <a:avLst/>
          </a:prstGeom>
          <a:noFill/>
        </p:spPr>
        <p:txBody>
          <a:bodyPr wrap="square"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XML Refund Import errors, waiting for import errors to resolve and create payment request refund record.</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Duplicate student refund records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Preparing and approving payments for already approved invoices should contain very few steps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Approved payments need to have funds encumbered</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Can’t sweep unprocessed payments to next month very easily</a:t>
            </a:r>
          </a:p>
        </p:txBody>
      </p:sp>
      <p:sp>
        <p:nvSpPr>
          <p:cNvPr id="4" name="TextBox 3">
            <a:extLst>
              <a:ext uri="{FF2B5EF4-FFF2-40B4-BE49-F238E27FC236}">
                <a16:creationId xmlns:a16="http://schemas.microsoft.com/office/drawing/2014/main" id="{9DFDF1CD-ADB5-EB30-BA9F-5F255E2641D2}"/>
              </a:ext>
            </a:extLst>
          </p:cNvPr>
          <p:cNvSpPr txBox="1"/>
          <p:nvPr/>
        </p:nvSpPr>
        <p:spPr>
          <a:xfrm>
            <a:off x="229361" y="1676162"/>
            <a:ext cx="1465437" cy="2054409"/>
          </a:xfrm>
          <a:prstGeom prst="rect">
            <a:avLst/>
          </a:prstGeom>
          <a:noFill/>
        </p:spPr>
        <p:txBody>
          <a:bodyPr wrap="square" rtlCol="0">
            <a:spAutoFit/>
          </a:bodyPr>
          <a:lstStyle/>
          <a:p>
            <a:pPr algn="l" rtl="0" fontAlgn="base">
              <a:buFont typeface="Arial" panose="020B0604020202020204" pitchFamily="34" charset="0"/>
              <a:buChar char="•"/>
            </a:pPr>
            <a:r>
              <a:rPr lang="en-US" sz="750" b="0" i="0" u="none" strike="noStrike">
                <a:solidFill>
                  <a:srgbClr val="000000"/>
                </a:solidFill>
                <a:effectLst/>
                <a:latin typeface="Verdana" panose="020B0604030504040204" pitchFamily="34" charset="0"/>
                <a:ea typeface="Verdana" panose="020B0604030504040204" pitchFamily="34" charset="0"/>
              </a:rPr>
              <a:t> Experienced accounts payable specialists responsible for processing and issuing refund payments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Import Vendors to Payables records in ERP</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Responsible for voiding payments</a:t>
            </a:r>
          </a:p>
          <a:p>
            <a:pPr fontAlgn="base">
              <a:buFont typeface="Arial" panose="020B0604020202020204" pitchFamily="34" charset="0"/>
              <a:buChar char="•"/>
            </a:pPr>
            <a:r>
              <a:rPr lang="en-US" sz="750">
                <a:latin typeface="Verdana" panose="020B0604030504040204" pitchFamily="34" charset="0"/>
                <a:ea typeface="Verdana" panose="020B0604030504040204" pitchFamily="34" charset="0"/>
              </a:rPr>
              <a:t>Researching payment status for vendors/University Stakeholders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Create credit memos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Record manual payments (wires)</a:t>
            </a:r>
          </a:p>
          <a:p>
            <a:pPr algn="l" rtl="0" fontAlgn="base"/>
            <a:endParaRPr lang="en-US" sz="75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38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Payables Manager</a:t>
            </a:r>
          </a:p>
        </p:txBody>
      </p:sp>
      <p:sp>
        <p:nvSpPr>
          <p:cNvPr id="14" name="Rectangle 13">
            <a:extLst>
              <a:ext uri="{FF2B5EF4-FFF2-40B4-BE49-F238E27FC236}">
                <a16:creationId xmlns:a16="http://schemas.microsoft.com/office/drawing/2014/main" id="{2F196CC5-404B-4472-8760-80FD4DFA6F62}"/>
              </a:ext>
            </a:extLst>
          </p:cNvPr>
          <p:cNvSpPr/>
          <p:nvPr/>
        </p:nvSpPr>
        <p:spPr>
          <a:xfrm>
            <a:off x="235350" y="1986288"/>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1214808"/>
            <a:chOff x="2460636" y="108459"/>
            <a:chExt cx="4553443" cy="1619742"/>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214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9" cy="1405634"/>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Address refund exceptions/errors and re-process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Validati</a:t>
              </a:r>
              <a:r>
                <a:rPr lang="en-US" sz="750">
                  <a:latin typeface="Verdana" panose="020B0604030504040204" pitchFamily="34" charset="0"/>
                  <a:ea typeface="Verdana" panose="020B0604030504040204" pitchFamily="34" charset="0"/>
                </a:rPr>
                <a:t>ng payment file creation and acceptance by Concourse</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payment processing</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Timely period end close</a:t>
              </a:r>
            </a:p>
            <a:p>
              <a:pPr marL="102870" indent="-102870">
                <a:lnSpc>
                  <a:spcPct val="106000"/>
                </a:lnSpc>
                <a:spcAft>
                  <a:spcPts val="338"/>
                </a:spcAft>
                <a:buFont typeface="Arial" panose="020B0604020202020204" pitchFamily="34" charset="0"/>
                <a:buChar char="•"/>
                <a:defRPr/>
              </a:pPr>
              <a:r>
                <a:rPr lang="en-US" sz="750" b="0" i="0" u="none" strike="noStrike">
                  <a:solidFill>
                    <a:srgbClr val="000000"/>
                  </a:solidFill>
                  <a:effectLst/>
                  <a:latin typeface="Verdana" panose="020B0604030504040204" pitchFamily="34" charset="0"/>
                  <a:ea typeface="Verdana" panose="020B0604030504040204" pitchFamily="34" charset="0"/>
                </a:rPr>
                <a:t>Validate reconciliation of data between AP and GL</a:t>
              </a:r>
              <a:endParaRPr lang="en-US" sz="750" b="0" i="0">
                <a:solidFill>
                  <a:srgbClr val="000000"/>
                </a:solidFill>
                <a:effectLst/>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929458"/>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1873397"/>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1781553"/>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09" y="1843914"/>
            <a:ext cx="3426131" cy="110966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34027" y="1700653"/>
            <a:ext cx="3409960" cy="1527540"/>
            <a:chOff x="7312665" y="2464736"/>
            <a:chExt cx="4546614" cy="2077948"/>
          </a:xfrm>
        </p:grpSpPr>
        <p:sp>
          <p:nvSpPr>
            <p:cNvPr id="36" name="TextBox 35">
              <a:extLst>
                <a:ext uri="{FF2B5EF4-FFF2-40B4-BE49-F238E27FC236}">
                  <a16:creationId xmlns:a16="http://schemas.microsoft.com/office/drawing/2014/main" id="{AC8CA89C-1725-4AC2-A6F2-F91EFB9BFE24}"/>
                </a:ext>
              </a:extLst>
            </p:cNvPr>
            <p:cNvSpPr txBox="1"/>
            <p:nvPr/>
          </p:nvSpPr>
          <p:spPr>
            <a:xfrm>
              <a:off x="7312665" y="2701258"/>
              <a:ext cx="4546614" cy="1841426"/>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b="0" i="0" u="none" strike="noStrike">
                  <a:solidFill>
                    <a:srgbClr val="000000"/>
                  </a:solidFill>
                  <a:effectLst/>
                  <a:latin typeface="Verdana" panose="020B0604030504040204" pitchFamily="34" charset="0"/>
                  <a:ea typeface="Verdana" panose="020B0604030504040204" pitchFamily="34" charset="0"/>
                </a:rPr>
                <a:t>Period and Year-end closing processes performed efficiently​</a:t>
              </a:r>
              <a:r>
                <a:rPr lang="en-US" sz="750" b="0" i="0">
                  <a:solidFill>
                    <a:srgbClr val="000000"/>
                  </a:solidFill>
                  <a:effectLst/>
                  <a:latin typeface="Verdana" panose="020B0604030504040204" pitchFamily="34" charset="0"/>
                  <a:ea typeface="Verdana" panose="020B0604030504040204" pitchFamily="34" charset="0"/>
                </a:rPr>
                <a:t>​</a:t>
              </a:r>
            </a:p>
            <a:p>
              <a:pPr marL="102870" lvl="1" indent="-102870">
                <a:lnSpc>
                  <a:spcPct val="106000"/>
                </a:lnSpc>
                <a:spcAft>
                  <a:spcPts val="338"/>
                </a:spcAft>
                <a:buSzPct val="100000"/>
                <a:buFont typeface="Arial" panose="020B0604020202020204" pitchFamily="34" charset="0"/>
                <a:buChar char="•"/>
                <a:defRPr/>
              </a:pPr>
              <a:r>
                <a:rPr lang="en-US" sz="750" b="0" i="0" u="none" strike="noStrike">
                  <a:solidFill>
                    <a:srgbClr val="000000"/>
                  </a:solidFill>
                  <a:effectLst/>
                  <a:latin typeface="Verdana" panose="020B0604030504040204" pitchFamily="34" charset="0"/>
                  <a:ea typeface="Verdana" panose="020B0604030504040204" pitchFamily="34" charset="0"/>
                </a:rPr>
                <a:t>Prepare reports monthly/quarterly/annual​</a:t>
              </a:r>
              <a:r>
                <a:rPr lang="en-US" sz="750" b="0" i="0">
                  <a:solidFill>
                    <a:srgbClr val="000000"/>
                  </a:solidFill>
                  <a:effectLst/>
                  <a:latin typeface="Verdana" panose="020B0604030504040204" pitchFamily="34" charset="0"/>
                  <a:ea typeface="Verdana" panose="020B0604030504040204" pitchFamily="34" charset="0"/>
                </a:rPr>
                <a:t>​</a:t>
              </a:r>
            </a:p>
            <a:p>
              <a:pPr marL="102870" lvl="1" indent="-102870">
                <a:lnSpc>
                  <a:spcPct val="106000"/>
                </a:lnSpc>
                <a:spcAft>
                  <a:spcPts val="338"/>
                </a:spcAft>
                <a:buSzPct val="100000"/>
                <a:buFont typeface="Arial" panose="020B0604020202020204" pitchFamily="34" charset="0"/>
                <a:buChar char="•"/>
                <a:defRPr/>
              </a:pPr>
              <a:r>
                <a:rPr lang="en-US" sz="750" b="0" i="0" u="none" strike="noStrike">
                  <a:solidFill>
                    <a:srgbClr val="000000"/>
                  </a:solidFill>
                  <a:effectLst/>
                  <a:latin typeface="Verdana" panose="020B0604030504040204" pitchFamily="34" charset="0"/>
                  <a:ea typeface="Verdana" panose="020B0604030504040204" pitchFamily="34" charset="0"/>
                </a:rPr>
                <a:t>Checking overdue payments​</a:t>
              </a:r>
              <a:r>
                <a:rPr lang="en-US" sz="750" b="0" i="0">
                  <a:solidFill>
                    <a:srgbClr val="000000"/>
                  </a:solidFill>
                  <a:effectLst/>
                  <a:latin typeface="Verdana" panose="020B0604030504040204" pitchFamily="34" charset="0"/>
                  <a:ea typeface="Verdana" panose="020B0604030504040204" pitchFamily="34" charset="0"/>
                </a:rPr>
                <a:t>​</a:t>
              </a:r>
            </a:p>
            <a:p>
              <a:pPr marL="102870" lvl="1" indent="-102870">
                <a:lnSpc>
                  <a:spcPct val="106000"/>
                </a:lnSpc>
                <a:spcAft>
                  <a:spcPts val="338"/>
                </a:spcAft>
                <a:buSzPct val="100000"/>
                <a:buFont typeface="Arial" panose="020B0604020202020204" pitchFamily="34" charset="0"/>
                <a:buChar char="•"/>
                <a:defRPr/>
              </a:pPr>
              <a:r>
                <a:rPr lang="en-US" sz="750" b="0" i="0" u="none" strike="noStrike">
                  <a:solidFill>
                    <a:srgbClr val="000000"/>
                  </a:solidFill>
                  <a:effectLst/>
                  <a:latin typeface="Verdana" panose="020B0604030504040204" pitchFamily="34" charset="0"/>
                  <a:ea typeface="Verdana" panose="020B0604030504040204" pitchFamily="34" charset="0"/>
                </a:rPr>
                <a:t>Financial reconciliation (year end accruals…)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Improving KPI’s (number of payments processed, receipt to pay timeframe, etc.)</a:t>
              </a:r>
            </a:p>
            <a:p>
              <a:pPr marL="102870" lvl="1" indent="-102870">
                <a:lnSpc>
                  <a:spcPct val="106000"/>
                </a:lnSpc>
                <a:spcAft>
                  <a:spcPts val="338"/>
                </a:spcAft>
                <a:buSzPct val="100000"/>
                <a:buFont typeface="Arial" panose="020B0604020202020204" pitchFamily="34" charset="0"/>
                <a:buChar char="•"/>
                <a:defRPr/>
              </a:pPr>
              <a:endParaRPr lang="en-US" sz="750" b="0" i="0">
                <a:solidFill>
                  <a:srgbClr val="000000"/>
                </a:solidFill>
                <a:effectLst/>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376493" y="512353"/>
            <a:ext cx="3479008" cy="1375159"/>
            <a:chOff x="7245845" y="-3861253"/>
            <a:chExt cx="4638677" cy="1833544"/>
          </a:xfrm>
        </p:grpSpPr>
        <p:sp>
          <p:nvSpPr>
            <p:cNvPr id="32" name="TextBox 31">
              <a:extLst>
                <a:ext uri="{FF2B5EF4-FFF2-40B4-BE49-F238E27FC236}">
                  <a16:creationId xmlns:a16="http://schemas.microsoft.com/office/drawing/2014/main" id="{D3A7396A-B24A-465C-A028-F3EA251AE3F5}"/>
                </a:ext>
              </a:extLst>
            </p:cNvPr>
            <p:cNvSpPr txBox="1"/>
            <p:nvPr/>
          </p:nvSpPr>
          <p:spPr>
            <a:xfrm>
              <a:off x="7335606" y="-3647761"/>
              <a:ext cx="4548916" cy="1620052"/>
            </a:xfrm>
            <a:prstGeom prst="rect">
              <a:avLst/>
            </a:prstGeom>
            <a:noFill/>
            <a:ln>
              <a:noFill/>
            </a:ln>
          </p:spPr>
          <p:txBody>
            <a:bodyPr vert="horz" wrap="square" lIns="68562" tIns="68562" rIns="68562" bIns="68562"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GL Manager, AR Manager, Cash Management, GL Accountant</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Campus Departments (Bursar, Fin Aid), University Advancement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Payees (Students, Patients, Donors)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SUNY, SUNY HR, SBF, RF (Grants)</a:t>
              </a:r>
            </a:p>
            <a:p>
              <a:pPr marL="102870" lvl="1" indent="-102870">
                <a:lnSpc>
                  <a:spcPct val="106000"/>
                </a:lnSpc>
                <a:spcAft>
                  <a:spcPts val="338"/>
                </a:spcAft>
                <a:buSzPct val="100000"/>
                <a:buFont typeface="Arial" panose="020B0604020202020204" pitchFamily="34" charset="0"/>
                <a:buChar char="•"/>
                <a:defRPr/>
              </a:pPr>
              <a:r>
                <a:rPr lang="en-US" sz="750" kern="0" err="1">
                  <a:latin typeface="Verdana" panose="020B0604030504040204" pitchFamily="34" charset="0"/>
                  <a:ea typeface="Verdana" panose="020B0604030504040204" pitchFamily="34" charset="0"/>
                </a:rPr>
                <a:t>DoIT</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Other entities: Centers, LISVH, PK House, Southampton </a:t>
              </a: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7245845" y="-3634572"/>
              <a:ext cx="4553444" cy="137129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7367515" y="-3861253"/>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8456" y="3061631"/>
            <a:ext cx="3434084" cy="1833339"/>
            <a:chOff x="2424524" y="4133485"/>
            <a:chExt cx="4578779" cy="2066830"/>
          </a:xfrm>
        </p:grpSpPr>
        <p:sp>
          <p:nvSpPr>
            <p:cNvPr id="37" name="TextBox 36">
              <a:extLst>
                <a:ext uri="{FF2B5EF4-FFF2-40B4-BE49-F238E27FC236}">
                  <a16:creationId xmlns:a16="http://schemas.microsoft.com/office/drawing/2014/main" id="{26FD2350-DA87-470B-80EE-A3F710002F9A}"/>
                </a:ext>
              </a:extLst>
            </p:cNvPr>
            <p:cNvSpPr txBox="1"/>
            <p:nvPr/>
          </p:nvSpPr>
          <p:spPr>
            <a:xfrm>
              <a:off x="2508465" y="4406024"/>
              <a:ext cx="4494838" cy="1794291"/>
            </a:xfrm>
            <a:prstGeom prst="rect">
              <a:avLst/>
            </a:prstGeom>
            <a:noFill/>
          </p:spPr>
          <p:txBody>
            <a:bodyPr wrap="square" lIns="0" tIns="0" rIns="0" bIns="0" rtlCol="0">
              <a:spAutoFit/>
            </a:bodyPr>
            <a:lstStyle/>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Jaggaer/</a:t>
              </a:r>
              <a:r>
                <a:rPr lang="en-US" sz="750" err="1">
                  <a:latin typeface="Verdana" panose="020B0604030504040204" pitchFamily="34" charset="0"/>
                  <a:ea typeface="Verdana" panose="020B0604030504040204" pitchFamily="34" charset="0"/>
                </a:rPr>
                <a:t>WolfMART</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Bank portals – JP Morgan Concourse Integration</a:t>
              </a: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Campus Solutions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Oracle Cloud ERP system (AP Module)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JP Morgan Access</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Concur</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Document Repository (currently On Base)</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Team Dynamix (workflow tool, will not integrate with Oracle)</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325241"/>
              <a:ext cx="4553443" cy="179445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133485"/>
              <a:ext cx="2785367" cy="307773"/>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3062687"/>
            <a:ext cx="3415082" cy="177898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953578"/>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3156966"/>
            <a:ext cx="3409960" cy="1975826"/>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Ensures that proper accounting is created and posted to the GL​​</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Accounts payable reports and information from systems​.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Process adherence report and ensure financial closure</a:t>
            </a:r>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Consisten</a:t>
            </a:r>
            <a:r>
              <a:rPr lang="en-US" sz="750">
                <a:latin typeface="Verdana" panose="020B0604030504040204" pitchFamily="34" charset="0"/>
                <a:ea typeface="Verdana" panose="020B0604030504040204" pitchFamily="34" charset="0"/>
              </a:rPr>
              <a:t>t and timely payments and reporting</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Run Reports</a:t>
            </a:r>
          </a:p>
          <a:p>
            <a:pPr marL="102870" lvl="1" indent="-102870">
              <a:lnSpc>
                <a:spcPct val="106000"/>
              </a:lnSpc>
              <a:spcAft>
                <a:spcPts val="338"/>
              </a:spcAft>
              <a:buSzPct val="100000"/>
              <a:buFont typeface="Arial" panose="020B0604020202020204" pitchFamily="34" charset="0"/>
              <a:buChar char="•"/>
              <a:defRPr/>
            </a:pPr>
            <a:r>
              <a:rPr lang="en-US" sz="750" err="1">
                <a:solidFill>
                  <a:schemeClr val="tx1"/>
                </a:solidFill>
                <a:latin typeface="Verdana" panose="020B0604030504040204" pitchFamily="34" charset="0"/>
                <a:ea typeface="Verdana" panose="020B0604030504040204" pitchFamily="34" charset="0"/>
              </a:rPr>
              <a:t>Speedchart</a:t>
            </a:r>
            <a:r>
              <a:rPr lang="en-US" sz="750">
                <a:solidFill>
                  <a:schemeClr val="tx1"/>
                </a:solidFill>
                <a:latin typeface="Verdana" panose="020B0604030504040204" pitchFamily="34" charset="0"/>
                <a:ea typeface="Verdana" panose="020B0604030504040204" pitchFamily="34" charset="0"/>
              </a:rPr>
              <a:t> Functionality and Control of </a:t>
            </a:r>
            <a:r>
              <a:rPr lang="en-US" sz="750" err="1">
                <a:solidFill>
                  <a:schemeClr val="tx1"/>
                </a:solidFill>
                <a:latin typeface="Verdana" panose="020B0604030504040204" pitchFamily="34" charset="0"/>
                <a:ea typeface="Verdana" panose="020B0604030504040204" pitchFamily="34" charset="0"/>
              </a:rPr>
              <a:t>Speedchart</a:t>
            </a:r>
            <a:r>
              <a:rPr lang="en-US" sz="750">
                <a:solidFill>
                  <a:schemeClr val="tx1"/>
                </a:solidFill>
                <a:latin typeface="Verdana" panose="020B0604030504040204" pitchFamily="34" charset="0"/>
                <a:ea typeface="Verdana" panose="020B0604030504040204" pitchFamily="34" charset="0"/>
              </a:rPr>
              <a:t> Functionality at SBF</a:t>
            </a:r>
          </a:p>
          <a:p>
            <a:pPr marL="102870" lvl="1" indent="-102870">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DECF8BEE-10CC-4C06-5155-7CF29C3C8893}"/>
              </a:ext>
            </a:extLst>
          </p:cNvPr>
          <p:cNvPicPr>
            <a:picLocks noChangeAspect="1"/>
          </p:cNvPicPr>
          <p:nvPr/>
        </p:nvPicPr>
        <p:blipFill rotWithShape="1">
          <a:blip r:embed="rId3"/>
          <a:srcRect l="81624" t="-897" r="1142" b="74255"/>
          <a:stretch/>
        </p:blipFill>
        <p:spPr>
          <a:xfrm>
            <a:off x="274664" y="1050254"/>
            <a:ext cx="1244364" cy="845001"/>
          </a:xfrm>
          <a:prstGeom prst="rect">
            <a:avLst/>
          </a:prstGeom>
        </p:spPr>
      </p:pic>
      <p:sp>
        <p:nvSpPr>
          <p:cNvPr id="3" name="TextBox 2">
            <a:extLst>
              <a:ext uri="{FF2B5EF4-FFF2-40B4-BE49-F238E27FC236}">
                <a16:creationId xmlns:a16="http://schemas.microsoft.com/office/drawing/2014/main" id="{FF45FC57-5317-4D19-365F-3B99CC44FB6F}"/>
              </a:ext>
            </a:extLst>
          </p:cNvPr>
          <p:cNvSpPr txBox="1"/>
          <p:nvPr/>
        </p:nvSpPr>
        <p:spPr>
          <a:xfrm>
            <a:off x="5408370" y="1962769"/>
            <a:ext cx="3426131" cy="1356525"/>
          </a:xfrm>
          <a:prstGeom prst="rect">
            <a:avLst/>
          </a:prstGeom>
          <a:noFill/>
        </p:spPr>
        <p:txBody>
          <a:bodyPr wrap="square"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Outbound Integration with Concourse for payments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Inbound Integration with Campus Solutions for refund payment requests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Outbound integration to Campus Solutions with Check Numbers for refunds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Integrations with Jaggaer and Concur</a:t>
            </a:r>
          </a:p>
          <a:p>
            <a:pPr marL="102870" indent="-102870">
              <a:lnSpc>
                <a:spcPct val="106000"/>
              </a:lnSpc>
              <a:spcAft>
                <a:spcPts val="338"/>
              </a:spcAft>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endParaRPr lang="en-US"/>
          </a:p>
        </p:txBody>
      </p:sp>
      <p:sp>
        <p:nvSpPr>
          <p:cNvPr id="4" name="TextBox 3">
            <a:extLst>
              <a:ext uri="{FF2B5EF4-FFF2-40B4-BE49-F238E27FC236}">
                <a16:creationId xmlns:a16="http://schemas.microsoft.com/office/drawing/2014/main" id="{9DFDF1CD-ADB5-EB30-BA9F-5F255E2641D2}"/>
              </a:ext>
            </a:extLst>
          </p:cNvPr>
          <p:cNvSpPr txBox="1"/>
          <p:nvPr/>
        </p:nvSpPr>
        <p:spPr>
          <a:xfrm>
            <a:off x="190263" y="2192246"/>
            <a:ext cx="1498178" cy="2054409"/>
          </a:xfrm>
          <a:prstGeom prst="rect">
            <a:avLst/>
          </a:prstGeom>
          <a:noFill/>
        </p:spPr>
        <p:txBody>
          <a:bodyPr wrap="square" rtlCol="0">
            <a:spAutoFit/>
          </a:bodyPr>
          <a:lstStyle/>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Experienced accounts payable resources responsible for managing payables​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Responsible for approving payments, voids, credit memos, manual payments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Create invoices in Oracle</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Reconcile Subledger (AP Aging) to GL</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Review outstanding checks/unposted vouchers</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Review 1099/1042 Information</a:t>
            </a:r>
          </a:p>
          <a:p>
            <a:pPr algn="l" rtl="0" fontAlgn="base">
              <a:buFont typeface="Arial" panose="020B0604020202020204" pitchFamily="34" charset="0"/>
              <a:buChar char="•"/>
            </a:pPr>
            <a:r>
              <a:rPr lang="en-US" sz="750">
                <a:latin typeface="Verdana" panose="020B0604030504040204" pitchFamily="34" charset="0"/>
                <a:ea typeface="Verdana" panose="020B0604030504040204" pitchFamily="34" charset="0"/>
              </a:rPr>
              <a:t> Supplier Reconciliation/ Management</a:t>
            </a:r>
          </a:p>
          <a:p>
            <a:pPr algn="l" rtl="0" fontAlgn="base">
              <a:buFont typeface="Arial" panose="020B0604020202020204" pitchFamily="34" charset="0"/>
              <a:buChar char="•"/>
            </a:pPr>
            <a:endParaRPr lang="en-US" sz="75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680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E625B7-ECCE-46CB-872C-3720A6DD68EC}"/>
              </a:ext>
            </a:extLst>
          </p:cNvPr>
          <p:cNvSpPr>
            <a:spLocks noGrp="1"/>
          </p:cNvSpPr>
          <p:nvPr>
            <p:ph type="body" sz="quarter" idx="10"/>
          </p:nvPr>
        </p:nvSpPr>
        <p:spPr>
          <a:xfrm>
            <a:off x="584202" y="555185"/>
            <a:ext cx="7953374" cy="383260"/>
          </a:xfrm>
          <a:noFill/>
          <a:ln>
            <a:noFill/>
          </a:ln>
        </p:spPr>
        <p:txBody>
          <a:bodyPr spcFirstLastPara="1" wrap="square" lIns="0" tIns="0" rIns="0" bIns="0" anchor="t" anchorCtr="0">
            <a:normAutofit/>
          </a:bodyPr>
          <a:lstStyle/>
          <a:p>
            <a:pPr>
              <a:lnSpc>
                <a:spcPct val="80000"/>
              </a:lnSpc>
              <a:buClr>
                <a:srgbClr val="000000"/>
              </a:buClr>
              <a:buSzPts val="3000"/>
            </a:pPr>
            <a:r>
              <a:rPr lang="en-US" sz="3000" cap="none">
                <a:solidFill>
                  <a:srgbClr val="990000"/>
                </a:solidFill>
                <a:latin typeface="Montserrat ExtraBold"/>
              </a:rPr>
              <a:t>HCM Personas</a:t>
            </a:r>
          </a:p>
        </p:txBody>
      </p:sp>
      <p:sp>
        <p:nvSpPr>
          <p:cNvPr id="3" name="Text Placeholder 2">
            <a:extLst>
              <a:ext uri="{FF2B5EF4-FFF2-40B4-BE49-F238E27FC236}">
                <a16:creationId xmlns:a16="http://schemas.microsoft.com/office/drawing/2014/main" id="{EDD020C6-BE6D-4A69-954A-048CA4CFD036}"/>
              </a:ext>
            </a:extLst>
          </p:cNvPr>
          <p:cNvSpPr txBox="1">
            <a:spLocks/>
          </p:cNvSpPr>
          <p:nvPr/>
        </p:nvSpPr>
        <p:spPr>
          <a:xfrm>
            <a:off x="352425" y="1048107"/>
            <a:ext cx="8439150" cy="567941"/>
          </a:xfrm>
          <a:prstGeom prst="rect">
            <a:avLst/>
          </a:prstGeom>
        </p:spPr>
        <p:txBody>
          <a:bodyPr lIns="91440" tIns="45720" rIns="91440" bIns="45720" anchor="t"/>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378">
              <a:spcAft>
                <a:spcPts val="1000"/>
              </a:spcAft>
              <a:defRPr/>
            </a:pPr>
            <a:r>
              <a:rPr lang="en-US">
                <a:solidFill>
                  <a:srgbClr val="575757"/>
                </a:solidFill>
                <a:latin typeface="Verdana"/>
              </a:rPr>
              <a:t>Our Design Thinking scope included 4 standard personas that are assumed to be a starting point to tailor for SBU. During the Design phase, these 4 personas will be reviewed by SBU and tailored or substituted as required to reflect SBU’s workforce.</a:t>
            </a:r>
            <a:endParaRPr lang="en-US" sz="900">
              <a:solidFill>
                <a:prstClr val="black"/>
              </a:solidFill>
              <a:latin typeface="Verdana"/>
            </a:endParaRPr>
          </a:p>
        </p:txBody>
      </p:sp>
      <p:graphicFrame>
        <p:nvGraphicFramePr>
          <p:cNvPr id="4" name="Table 3">
            <a:extLst>
              <a:ext uri="{FF2B5EF4-FFF2-40B4-BE49-F238E27FC236}">
                <a16:creationId xmlns:a16="http://schemas.microsoft.com/office/drawing/2014/main" id="{EA4CECAF-4322-9A55-C189-54710A7EA381}"/>
              </a:ext>
            </a:extLst>
          </p:cNvPr>
          <p:cNvGraphicFramePr>
            <a:graphicFrameLocks noGrp="1"/>
          </p:cNvGraphicFramePr>
          <p:nvPr/>
        </p:nvGraphicFramePr>
        <p:xfrm>
          <a:off x="846666" y="1800254"/>
          <a:ext cx="6651413" cy="1854200"/>
        </p:xfrm>
        <a:graphic>
          <a:graphicData uri="http://schemas.openxmlformats.org/drawingml/2006/table">
            <a:tbl>
              <a:tblPr firstRow="1" bandRow="1">
                <a:tableStyleId>{21E4AEA4-8DFA-4A89-87EB-49C32662AFE0}</a:tableStyleId>
              </a:tblPr>
              <a:tblGrid>
                <a:gridCol w="6651413">
                  <a:extLst>
                    <a:ext uri="{9D8B030D-6E8A-4147-A177-3AD203B41FA5}">
                      <a16:colId xmlns:a16="http://schemas.microsoft.com/office/drawing/2014/main" val="3413171526"/>
                    </a:ext>
                  </a:extLst>
                </a:gridCol>
              </a:tblGrid>
              <a:tr h="370840">
                <a:tc>
                  <a:txBody>
                    <a:bodyPr/>
                    <a:lstStyle/>
                    <a:p>
                      <a:pPr algn="ctr"/>
                      <a:r>
                        <a:rPr lang="en-US"/>
                        <a:t>HCM Personas</a:t>
                      </a:r>
                    </a:p>
                  </a:txBody>
                  <a:tcPr>
                    <a:solidFill>
                      <a:srgbClr val="C00000"/>
                    </a:solidFill>
                  </a:tcPr>
                </a:tc>
                <a:extLst>
                  <a:ext uri="{0D108BD9-81ED-4DB2-BD59-A6C34878D82A}">
                    <a16:rowId xmlns:a16="http://schemas.microsoft.com/office/drawing/2014/main" val="251452858"/>
                  </a:ext>
                </a:extLst>
              </a:tr>
              <a:tr h="370840">
                <a:tc>
                  <a:txBody>
                    <a:bodyPr/>
                    <a:lstStyle/>
                    <a:p>
                      <a:r>
                        <a:rPr lang="en-US"/>
                        <a:t>Employee</a:t>
                      </a:r>
                    </a:p>
                  </a:txBody>
                  <a:tcPr/>
                </a:tc>
                <a:extLst>
                  <a:ext uri="{0D108BD9-81ED-4DB2-BD59-A6C34878D82A}">
                    <a16:rowId xmlns:a16="http://schemas.microsoft.com/office/drawing/2014/main" val="659383183"/>
                  </a:ext>
                </a:extLst>
              </a:tr>
              <a:tr h="370840">
                <a:tc>
                  <a:txBody>
                    <a:bodyPr/>
                    <a:lstStyle/>
                    <a:p>
                      <a:r>
                        <a:rPr lang="en-US"/>
                        <a:t>Manager</a:t>
                      </a:r>
                    </a:p>
                  </a:txBody>
                  <a:tcPr>
                    <a:solidFill>
                      <a:schemeClr val="bg1"/>
                    </a:solidFill>
                  </a:tcPr>
                </a:tc>
                <a:extLst>
                  <a:ext uri="{0D108BD9-81ED-4DB2-BD59-A6C34878D82A}">
                    <a16:rowId xmlns:a16="http://schemas.microsoft.com/office/drawing/2014/main" val="353856489"/>
                  </a:ext>
                </a:extLst>
              </a:tr>
              <a:tr h="370840">
                <a:tc>
                  <a:txBody>
                    <a:bodyPr/>
                    <a:lstStyle/>
                    <a:p>
                      <a:r>
                        <a:rPr lang="en-US"/>
                        <a:t>HR Administrator</a:t>
                      </a:r>
                    </a:p>
                  </a:txBody>
                  <a:tcPr/>
                </a:tc>
                <a:extLst>
                  <a:ext uri="{0D108BD9-81ED-4DB2-BD59-A6C34878D82A}">
                    <a16:rowId xmlns:a16="http://schemas.microsoft.com/office/drawing/2014/main" val="1885650059"/>
                  </a:ext>
                </a:extLst>
              </a:tr>
              <a:tr h="370840">
                <a:tc>
                  <a:txBody>
                    <a:bodyPr/>
                    <a:lstStyle/>
                    <a:p>
                      <a:r>
                        <a:rPr lang="en-US" err="1">
                          <a:solidFill>
                            <a:schemeClr val="tx1"/>
                          </a:solidFill>
                        </a:rPr>
                        <a:t>DoIT</a:t>
                      </a:r>
                      <a:r>
                        <a:rPr lang="en-US">
                          <a:solidFill>
                            <a:schemeClr val="tx1"/>
                          </a:solidFill>
                        </a:rPr>
                        <a:t>/HRIS</a:t>
                      </a:r>
                    </a:p>
                  </a:txBody>
                  <a:tcPr>
                    <a:solidFill>
                      <a:schemeClr val="bg1"/>
                    </a:solidFill>
                  </a:tcPr>
                </a:tc>
                <a:extLst>
                  <a:ext uri="{0D108BD9-81ED-4DB2-BD59-A6C34878D82A}">
                    <a16:rowId xmlns:a16="http://schemas.microsoft.com/office/drawing/2014/main" val="3046261932"/>
                  </a:ext>
                </a:extLst>
              </a:tr>
            </a:tbl>
          </a:graphicData>
        </a:graphic>
      </p:graphicFrame>
    </p:spTree>
    <p:extLst>
      <p:ext uri="{BB962C8B-B14F-4D97-AF65-F5344CB8AC3E}">
        <p14:creationId xmlns:p14="http://schemas.microsoft.com/office/powerpoint/2010/main" val="2373979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Employee</a:t>
            </a:r>
          </a:p>
        </p:txBody>
      </p:sp>
      <p:sp>
        <p:nvSpPr>
          <p:cNvPr id="14" name="Rectangle 13">
            <a:extLst>
              <a:ext uri="{FF2B5EF4-FFF2-40B4-BE49-F238E27FC236}">
                <a16:creationId xmlns:a16="http://schemas.microsoft.com/office/drawing/2014/main" id="{2F196CC5-404B-4472-8760-80FD4DFA6F62}"/>
              </a:ext>
            </a:extLst>
          </p:cNvPr>
          <p:cNvSpPr/>
          <p:nvPr/>
        </p:nvSpPr>
        <p:spPr>
          <a:xfrm>
            <a:off x="245138" y="2150571"/>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99109" y="2338809"/>
            <a:ext cx="1450408" cy="1432022"/>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View Personal and Employment information</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Complete required training for compliance</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Update personal records</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View pay slips</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Complete I-9 documentation </a:t>
            </a:r>
            <a:endParaRPr lang="en-US" sz="800" kern="0">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2770"/>
            <a:ext cx="3453174" cy="1323961"/>
            <a:chOff x="2460636" y="75230"/>
            <a:chExt cx="4604233" cy="1333495"/>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8493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522031" y="300779"/>
              <a:ext cx="4542838" cy="1107946"/>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Ownership of personal data</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Meeting compliance requirements and regulations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Use my time efficiently</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gauge my performance through organizational goals and objectives </a:t>
              </a: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75230"/>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05857"/>
            <a:ext cx="3371794" cy="523184"/>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Having to ask </a:t>
            </a:r>
            <a:r>
              <a:rPr lang="en-US" sz="750" err="1">
                <a:latin typeface="Verdana" panose="020B0604030504040204" pitchFamily="34" charset="0"/>
                <a:ea typeface="Verdana" panose="020B0604030504040204" pitchFamily="34" charset="0"/>
              </a:rPr>
              <a:t>DoIT</a:t>
            </a:r>
            <a:r>
              <a:rPr lang="en-US" sz="750">
                <a:latin typeface="Verdana" panose="020B0604030504040204" pitchFamily="34" charset="0"/>
                <a:ea typeface="Verdana" panose="020B0604030504040204" pitchFamily="34" charset="0"/>
              </a:rPr>
              <a:t> or Managers to change their personal data</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Manual paper forms (timekeeping, leave request, disjointed onboarding tasks) </a:t>
            </a: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64713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65489" y="1844869"/>
            <a:ext cx="3426131" cy="80403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76983" y="1730530"/>
            <a:ext cx="3409960" cy="941146"/>
            <a:chOff x="7236608" y="2726897"/>
            <a:chExt cx="4546614" cy="1280261"/>
          </a:xfrm>
        </p:grpSpPr>
        <p:sp>
          <p:nvSpPr>
            <p:cNvPr id="36" name="TextBox 35">
              <a:extLst>
                <a:ext uri="{FF2B5EF4-FFF2-40B4-BE49-F238E27FC236}">
                  <a16:creationId xmlns:a16="http://schemas.microsoft.com/office/drawing/2014/main" id="{AC8CA89C-1725-4AC2-A6F2-F91EFB9BFE24}"/>
                </a:ext>
              </a:extLst>
            </p:cNvPr>
            <p:cNvSpPr txBox="1"/>
            <p:nvPr/>
          </p:nvSpPr>
          <p:spPr>
            <a:xfrm>
              <a:off x="7236608" y="3010585"/>
              <a:ext cx="4546614" cy="996573"/>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Yearly performance review</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Efficient and seamless user experience when recording life events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Access and ability to check accuracy of pay slips</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39569" y="2726897"/>
              <a:ext cx="1764448"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1" y="1525061"/>
            <a:ext cx="3415082" cy="869626"/>
            <a:chOff x="2445904" y="672354"/>
            <a:chExt cx="4553444" cy="1159501"/>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3"/>
              <a:ext cx="4548916" cy="954058"/>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their Manager or Supervisor</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other employees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HR Administrators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 with </a:t>
              </a:r>
              <a:r>
                <a:rPr lang="en-US" sz="750" kern="0" err="1">
                  <a:latin typeface="Verdana" panose="020B0604030504040204" pitchFamily="34" charset="0"/>
                  <a:ea typeface="Verdana" panose="020B0604030504040204" pitchFamily="34" charset="0"/>
                </a:rPr>
                <a:t>DoIT</a:t>
              </a:r>
              <a:r>
                <a:rPr lang="en-US" sz="750" kern="0">
                  <a:latin typeface="Verdana" panose="020B0604030504040204" pitchFamily="34" charset="0"/>
                  <a:ea typeface="Verdana" panose="020B0604030504040204" pitchFamily="34" charset="0"/>
                </a:rPr>
                <a:t> for troubleshooting</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9"/>
              <a:ext cx="4553444" cy="98929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2778756"/>
            <a:ext cx="3415082" cy="1741974"/>
            <a:chOff x="2424524" y="4692992"/>
            <a:chExt cx="4553443" cy="945244"/>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899670"/>
              <a:ext cx="4291814" cy="459273"/>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Zooms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Kronos (Hospital)</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for reimbursement, and NYBEAS (Benefits), </a:t>
              </a:r>
              <a:r>
                <a:rPr lang="en-US" sz="750" kern="0" err="1">
                  <a:latin typeface="Verdana" panose="020B0604030504040204" pitchFamily="34" charset="0"/>
                  <a:ea typeface="Verdana" panose="020B0604030504040204" pitchFamily="34" charset="0"/>
                </a:rPr>
                <a:t>PayServ</a:t>
              </a:r>
              <a:r>
                <a:rPr lang="en-US" sz="750" kern="0">
                  <a:latin typeface="Verdana" panose="020B0604030504040204" pitchFamily="34" charset="0"/>
                  <a:ea typeface="Verdana" panose="020B0604030504040204" pitchFamily="34" charset="0"/>
                </a:rPr>
                <a:t> (payroll and pay slips)</a:t>
              </a:r>
            </a:p>
            <a:p>
              <a:pPr marL="102870" indent="-102870">
                <a:spcAft>
                  <a:spcPts val="338"/>
                </a:spcAft>
                <a:buFont typeface="Arial" panose="020B0604020202020204" pitchFamily="34" charset="0"/>
                <a:buChar char="•"/>
                <a:defRPr/>
              </a:pPr>
              <a:r>
                <a:rPr lang="en-US" sz="750" err="1">
                  <a:latin typeface="Verdana" panose="020B0604030504040204" pitchFamily="34" charset="0"/>
                  <a:ea typeface="Verdana" panose="020B0604030504040204" pitchFamily="34" charset="0"/>
                </a:rPr>
                <a:t>Healthstream</a:t>
              </a:r>
              <a:r>
                <a:rPr lang="en-US" sz="750">
                  <a:latin typeface="Verdana" panose="020B0604030504040204" pitchFamily="34" charset="0"/>
                  <a:ea typeface="Verdana" panose="020B0604030504040204" pitchFamily="34" charset="0"/>
                </a:rPr>
                <a:t> for Training (hospital)</a:t>
              </a:r>
            </a:p>
            <a:p>
              <a:pPr marL="102870" indent="-102870">
                <a:spcAft>
                  <a:spcPts val="338"/>
                </a:spcAft>
                <a:buFont typeface="Arial" panose="020B0604020202020204" pitchFamily="34" charset="0"/>
                <a:buChar char="•"/>
                <a:defRPr/>
              </a:pPr>
              <a:r>
                <a:rPr lang="en-US" sz="750" kern="0" err="1">
                  <a:latin typeface="Verdana" panose="020B0604030504040204" pitchFamily="34" charset="0"/>
                  <a:ea typeface="Verdana" panose="020B0604030504040204" pitchFamily="34" charset="0"/>
                </a:rPr>
                <a:t>Interfolio</a:t>
              </a:r>
              <a:r>
                <a:rPr lang="en-US" sz="750" kern="0">
                  <a:latin typeface="Verdana" panose="020B0604030504040204" pitchFamily="34" charset="0"/>
                  <a:ea typeface="Verdana" panose="020B0604030504040204" pitchFamily="34" charset="0"/>
                </a:rPr>
                <a:t> for Faculty recruiting (HRBPs)</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797660"/>
              <a:ext cx="4553443" cy="84057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692992"/>
              <a:ext cx="2785367" cy="165553"/>
            </a:xfrm>
            <a:prstGeom prst="rect">
              <a:avLst/>
            </a:prstGeom>
            <a:solidFill>
              <a:schemeClr val="bg1"/>
            </a:solidFill>
            <a:ln>
              <a:noFill/>
            </a:ln>
          </p:spPr>
          <p:txBody>
            <a:bodyPr wrap="square" lIns="34290" rIns="34290" anchor="ctr">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2796743"/>
            <a:ext cx="3415082" cy="1417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672026"/>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2842162"/>
            <a:ext cx="3409960" cy="1308142"/>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the new </a:t>
            </a:r>
            <a:r>
              <a:rPr lang="en-US" sz="750" kern="0" err="1">
                <a:latin typeface="Verdana" panose="020B0604030504040204" pitchFamily="34" charset="0"/>
                <a:ea typeface="Verdana" panose="020B0604030504040204" pitchFamily="34" charset="0"/>
              </a:rPr>
              <a:t>WolfieONE</a:t>
            </a:r>
            <a:r>
              <a:rPr lang="en-US" sz="750" kern="0">
                <a:latin typeface="Verdana" panose="020B0604030504040204" pitchFamily="34" charset="0"/>
                <a:ea typeface="Verdana" panose="020B0604030504040204" pitchFamily="34" charset="0"/>
              </a:rPr>
              <a:t> capabilities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Accomplish their job duties without friction from the system</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their required trainings and upcoming event-related journeys (such as open enrollment)</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with accurate pay data</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Cutting edge self-service </a:t>
            </a:r>
            <a:r>
              <a:rPr lang="en-US" sz="750">
                <a:latin typeface="Verdana" panose="020B0604030504040204" pitchFamily="34" charset="0"/>
                <a:ea typeface="Verdana" panose="020B0604030504040204" pitchFamily="34" charset="0"/>
              </a:rPr>
              <a:t>guidance</a:t>
            </a: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29C50F7F-3890-3126-D524-132925910D98}"/>
              </a:ext>
            </a:extLst>
          </p:cNvPr>
          <p:cNvPicPr>
            <a:picLocks noChangeAspect="1"/>
          </p:cNvPicPr>
          <p:nvPr/>
        </p:nvPicPr>
        <p:blipFill rotWithShape="1">
          <a:blip r:embed="rId3"/>
          <a:srcRect l="81624" t="-897" r="1142" b="74255"/>
          <a:stretch/>
        </p:blipFill>
        <p:spPr>
          <a:xfrm>
            <a:off x="228814" y="1170787"/>
            <a:ext cx="1244364" cy="845001"/>
          </a:xfrm>
          <a:prstGeom prst="rect">
            <a:avLst/>
          </a:prstGeom>
        </p:spPr>
      </p:pic>
    </p:spTree>
    <p:extLst>
      <p:ext uri="{BB962C8B-B14F-4D97-AF65-F5344CB8AC3E}">
        <p14:creationId xmlns:p14="http://schemas.microsoft.com/office/powerpoint/2010/main" val="6279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Manager </a:t>
            </a:r>
          </a:p>
        </p:txBody>
      </p:sp>
      <p:sp>
        <p:nvSpPr>
          <p:cNvPr id="14" name="Rectangle 13">
            <a:extLst>
              <a:ext uri="{FF2B5EF4-FFF2-40B4-BE49-F238E27FC236}">
                <a16:creationId xmlns:a16="http://schemas.microsoft.com/office/drawing/2014/main" id="{2F196CC5-404B-4472-8760-80FD4DFA6F62}"/>
              </a:ext>
            </a:extLst>
          </p:cNvPr>
          <p:cNvSpPr/>
          <p:nvPr/>
        </p:nvSpPr>
        <p:spPr>
          <a:xfrm>
            <a:off x="244991" y="2184436"/>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12507" y="2392993"/>
            <a:ext cx="1637995" cy="649116"/>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Manage a team</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Onboarding support</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Generate reports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Evaluate performance</a:t>
            </a:r>
          </a:p>
        </p:txBody>
      </p:sp>
      <p:sp>
        <p:nvSpPr>
          <p:cNvPr id="17" name="Rectangle 16">
            <a:extLst>
              <a:ext uri="{FF2B5EF4-FFF2-40B4-BE49-F238E27FC236}">
                <a16:creationId xmlns:a16="http://schemas.microsoft.com/office/drawing/2014/main" id="{C0C9CE12-BA5C-4073-B94C-A9A1697F3FCB}"/>
              </a:ext>
            </a:extLst>
          </p:cNvPr>
          <p:cNvSpPr/>
          <p:nvPr/>
        </p:nvSpPr>
        <p:spPr>
          <a:xfrm>
            <a:off x="1786409" y="721669"/>
            <a:ext cx="3415082" cy="91235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1832454" y="819809"/>
            <a:ext cx="3426131" cy="946377"/>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Meeting compliance requirements and regulations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Use my time efficiently</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have greater visibility into my direct and indirect reporting relationships to manage more efficiently and effectively (e.g. performance reviews, schedules, and leave requests)</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1844241" y="609322"/>
            <a:ext cx="1985755" cy="3055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732707"/>
            <a:ext cx="3408174" cy="907905"/>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Having to ask </a:t>
            </a:r>
            <a:r>
              <a:rPr lang="en-US" sz="750" err="1">
                <a:latin typeface="Verdana" panose="020B0604030504040204" pitchFamily="34" charset="0"/>
                <a:ea typeface="Verdana" panose="020B0604030504040204" pitchFamily="34" charset="0"/>
              </a:rPr>
              <a:t>DoIT</a:t>
            </a:r>
            <a:r>
              <a:rPr lang="en-US" sz="750">
                <a:latin typeface="Verdana" panose="020B0604030504040204" pitchFamily="34" charset="0"/>
                <a:ea typeface="Verdana" panose="020B0604030504040204" pitchFamily="34" charset="0"/>
              </a:rPr>
              <a:t> or HR Administrators to change reporting lines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Manual paper forms (timekeeping, leave request, disjointed onboarding tasks) </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Request reports to view open requisitions or vacancies within my department</a:t>
            </a: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670464"/>
            <a:ext cx="3426131" cy="96356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4" y="556693"/>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65489" y="1844868"/>
            <a:ext cx="3426131" cy="92297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73142" y="1684804"/>
            <a:ext cx="3409960" cy="1427867"/>
            <a:chOff x="7231487" y="2664701"/>
            <a:chExt cx="4546614" cy="1942360"/>
          </a:xfrm>
        </p:grpSpPr>
        <p:sp>
          <p:nvSpPr>
            <p:cNvPr id="36" name="TextBox 35">
              <a:extLst>
                <a:ext uri="{FF2B5EF4-FFF2-40B4-BE49-F238E27FC236}">
                  <a16:creationId xmlns:a16="http://schemas.microsoft.com/office/drawing/2014/main" id="{AC8CA89C-1725-4AC2-A6F2-F91EFB9BFE24}"/>
                </a:ext>
              </a:extLst>
            </p:cNvPr>
            <p:cNvSpPr txBox="1"/>
            <p:nvPr/>
          </p:nvSpPr>
          <p:spPr>
            <a:xfrm>
              <a:off x="7231487" y="2892459"/>
              <a:ext cx="4546614" cy="1714602"/>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Greater control of my direct/indirect reports for salary increases, creating requisitions, or providing performance feedback</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Having consistent touch points with my direct reports to </a:t>
              </a:r>
              <a:r>
                <a:rPr lang="en-US" sz="750">
                  <a:latin typeface="Verdana" panose="020B0604030504040204" pitchFamily="34" charset="0"/>
                  <a:ea typeface="Verdana" panose="020B0604030504040204" pitchFamily="34" charset="0"/>
                </a:rPr>
                <a:t>provide direct performance feedback</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Ability to address questions and concerns in real-time with my team</a:t>
              </a:r>
            </a:p>
            <a:p>
              <a:pPr marL="102870" indent="-102870">
                <a:lnSpc>
                  <a:spcPct val="106000"/>
                </a:lnSpc>
                <a:spcAft>
                  <a:spcPts val="338"/>
                </a:spcAft>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19250" y="2664701"/>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2" name="TextBox 31">
            <a:extLst>
              <a:ext uri="{FF2B5EF4-FFF2-40B4-BE49-F238E27FC236}">
                <a16:creationId xmlns:a16="http://schemas.microsoft.com/office/drawing/2014/main" id="{D3A7396A-B24A-465C-A028-F3EA251AE3F5}"/>
              </a:ext>
            </a:extLst>
          </p:cNvPr>
          <p:cNvSpPr txBox="1"/>
          <p:nvPr/>
        </p:nvSpPr>
        <p:spPr>
          <a:xfrm>
            <a:off x="5409911" y="1790392"/>
            <a:ext cx="3411686" cy="1023321"/>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Administrators &amp; Central HR (incl. Hospital HR)</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other </a:t>
            </a:r>
            <a:r>
              <a:rPr lang="en-US" sz="750">
                <a:latin typeface="Verdana" panose="020B0604030504040204" pitchFamily="34" charset="0"/>
                <a:ea typeface="Verdana" panose="020B0604030504040204" pitchFamily="34" charset="0"/>
              </a:rPr>
              <a:t>managers</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HRBPs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Recruiters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a:t>
            </a:r>
            <a:r>
              <a:rPr lang="en-US" sz="750" kern="0" err="1">
                <a:latin typeface="Verdana" panose="020B0604030504040204" pitchFamily="34" charset="0"/>
                <a:ea typeface="Verdana" panose="020B0604030504040204" pitchFamily="34" charset="0"/>
              </a:rPr>
              <a:t>DoIT</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their employees</a:t>
            </a:r>
          </a:p>
        </p:txBody>
      </p:sp>
      <p:sp>
        <p:nvSpPr>
          <p:cNvPr id="33" name="Rectangle 32">
            <a:extLst>
              <a:ext uri="{FF2B5EF4-FFF2-40B4-BE49-F238E27FC236}">
                <a16:creationId xmlns:a16="http://schemas.microsoft.com/office/drawing/2014/main" id="{A7810E8D-3D7C-4677-A55E-A3914DE1F26F}"/>
              </a:ext>
            </a:extLst>
          </p:cNvPr>
          <p:cNvSpPr/>
          <p:nvPr/>
        </p:nvSpPr>
        <p:spPr>
          <a:xfrm>
            <a:off x="5409911" y="1765338"/>
            <a:ext cx="3415082" cy="1023321"/>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5467744" y="1644996"/>
            <a:ext cx="1999217"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26FD2350-DA87-470B-80EE-A3F710002F9A}"/>
              </a:ext>
            </a:extLst>
          </p:cNvPr>
          <p:cNvSpPr txBox="1"/>
          <p:nvPr/>
        </p:nvSpPr>
        <p:spPr>
          <a:xfrm>
            <a:off x="1832241" y="3164638"/>
            <a:ext cx="3218860" cy="1308050"/>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Zooms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Kronos (Hospital)</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for reimbursement, and NYBEAS (Benefits), </a:t>
            </a:r>
            <a:r>
              <a:rPr lang="en-US" sz="750" kern="0" err="1">
                <a:latin typeface="Verdana" panose="020B0604030504040204" pitchFamily="34" charset="0"/>
                <a:ea typeface="Verdana" panose="020B0604030504040204" pitchFamily="34" charset="0"/>
              </a:rPr>
              <a:t>PayServ</a:t>
            </a:r>
            <a:r>
              <a:rPr lang="en-US" sz="750" kern="0">
                <a:latin typeface="Verdana" panose="020B0604030504040204" pitchFamily="34" charset="0"/>
                <a:ea typeface="Verdana" panose="020B0604030504040204" pitchFamily="34" charset="0"/>
              </a:rPr>
              <a:t> (payroll and pay slips)</a:t>
            </a:r>
          </a:p>
          <a:p>
            <a:pPr marL="102870" indent="-102870">
              <a:spcAft>
                <a:spcPts val="338"/>
              </a:spcAft>
              <a:buFont typeface="Arial" panose="020B0604020202020204" pitchFamily="34" charset="0"/>
              <a:buChar char="•"/>
              <a:defRPr/>
            </a:pPr>
            <a:r>
              <a:rPr lang="en-US" sz="750" err="1">
                <a:latin typeface="Verdana" panose="020B0604030504040204" pitchFamily="34" charset="0"/>
                <a:ea typeface="Verdana" panose="020B0604030504040204" pitchFamily="34" charset="0"/>
              </a:rPr>
              <a:t>WolfieONE</a:t>
            </a:r>
            <a:r>
              <a:rPr lang="en-US" sz="750">
                <a:latin typeface="Verdana" panose="020B0604030504040204" pitchFamily="34" charset="0"/>
                <a:ea typeface="Verdana" panose="020B0604030504040204" pitchFamily="34" charset="0"/>
              </a:rPr>
              <a:t> for workflow approvals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G</a:t>
            </a:r>
            <a:r>
              <a:rPr lang="en-US" sz="750" kern="0">
                <a:latin typeface="Verdana" panose="020B0604030504040204" pitchFamily="34" charset="0"/>
                <a:ea typeface="Verdana" panose="020B0604030504040204" pitchFamily="34" charset="0"/>
              </a:rPr>
              <a:t>oogle calendars for interview scheduling</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Truescreen</a:t>
            </a:r>
          </a:p>
          <a:p>
            <a:pPr marL="102870" indent="-102870">
              <a:spcAft>
                <a:spcPts val="338"/>
              </a:spcAft>
              <a:buFont typeface="Arial" panose="020B0604020202020204" pitchFamily="34" charset="0"/>
              <a:buChar char="•"/>
              <a:defRPr/>
            </a:pPr>
            <a:r>
              <a:rPr lang="en-US" sz="750" kern="0" err="1">
                <a:latin typeface="Verdana" panose="020B0604030504040204" pitchFamily="34" charset="0"/>
                <a:ea typeface="Verdana" panose="020B0604030504040204" pitchFamily="34" charset="0"/>
              </a:rPr>
              <a:t>Healthstream</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Reports to see all the data pertaining to employees in their area</a:t>
            </a: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1769814" y="2988049"/>
            <a:ext cx="3415082" cy="169210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0" name="Rectangle 29">
            <a:extLst>
              <a:ext uri="{FF2B5EF4-FFF2-40B4-BE49-F238E27FC236}">
                <a16:creationId xmlns:a16="http://schemas.microsoft.com/office/drawing/2014/main" id="{761BEC80-40B1-49CB-ACD5-93513CFB8D3D}"/>
              </a:ext>
            </a:extLst>
          </p:cNvPr>
          <p:cNvSpPr/>
          <p:nvPr/>
        </p:nvSpPr>
        <p:spPr>
          <a:xfrm>
            <a:off x="5421420" y="3104843"/>
            <a:ext cx="3415082" cy="175668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93884" y="2980126"/>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3201467"/>
            <a:ext cx="3409960" cy="1713638"/>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automation capabilities in </a:t>
            </a:r>
            <a:r>
              <a:rPr lang="en-US" sz="750" kern="0" err="1">
                <a:latin typeface="Verdana" panose="020B0604030504040204" pitchFamily="34" charset="0"/>
                <a:ea typeface="Verdana" panose="020B0604030504040204" pitchFamily="34" charset="0"/>
              </a:rPr>
              <a:t>WolfieONE</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Accomplish their job duties without friction from the system</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their teams</a:t>
            </a:r>
            <a:endParaRPr lang="en-US" sz="700"/>
          </a:p>
          <a:p>
            <a:pPr>
              <a:spcAft>
                <a:spcPts val="338"/>
              </a:spcAft>
              <a:defRPr/>
            </a:pPr>
            <a:r>
              <a:rPr lang="en-US" sz="700" i="1" u="sng"/>
              <a:t>Needs</a:t>
            </a:r>
            <a:r>
              <a:rPr lang="en-US" sz="700"/>
              <a:t>​</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create ad-hoc reports for view of my team’s schedules and time off or other work-related calendar events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Ab</a:t>
            </a:r>
            <a:r>
              <a:rPr lang="en-US" sz="750">
                <a:latin typeface="Verdana" panose="020B0604030504040204" pitchFamily="34" charset="0"/>
                <a:ea typeface="Verdana" panose="020B0604030504040204" pitchFamily="34" charset="0"/>
              </a:rPr>
              <a:t>ility to assign learning content for compliance training or focused job-related training</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Ability to reconcile and fill vacancies based on the approved department bud</a:t>
            </a:r>
            <a:r>
              <a:rPr lang="en-US" sz="750">
                <a:latin typeface="Verdana" panose="020B0604030504040204" pitchFamily="34" charset="0"/>
                <a:ea typeface="Verdana" panose="020B0604030504040204" pitchFamily="34" charset="0"/>
              </a:rPr>
              <a:t>get</a:t>
            </a: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8AB0284A-9749-0FA3-3E0D-7F5A9CDC99D0}"/>
              </a:ext>
            </a:extLst>
          </p:cNvPr>
          <p:cNvPicPr>
            <a:picLocks noChangeAspect="1"/>
          </p:cNvPicPr>
          <p:nvPr/>
        </p:nvPicPr>
        <p:blipFill rotWithShape="1">
          <a:blip r:embed="rId3"/>
          <a:srcRect l="40599" t="-897" r="42549" b="74255"/>
          <a:stretch/>
        </p:blipFill>
        <p:spPr>
          <a:xfrm>
            <a:off x="120073" y="985462"/>
            <a:ext cx="1321870" cy="917969"/>
          </a:xfrm>
          <a:prstGeom prst="rect">
            <a:avLst/>
          </a:prstGeom>
        </p:spPr>
      </p:pic>
      <p:sp>
        <p:nvSpPr>
          <p:cNvPr id="3" name="Rectangle 2">
            <a:extLst>
              <a:ext uri="{FF2B5EF4-FFF2-40B4-BE49-F238E27FC236}">
                <a16:creationId xmlns:a16="http://schemas.microsoft.com/office/drawing/2014/main" id="{A259A2F7-D588-DE60-D63E-0674A769A399}"/>
              </a:ext>
            </a:extLst>
          </p:cNvPr>
          <p:cNvSpPr/>
          <p:nvPr/>
        </p:nvSpPr>
        <p:spPr>
          <a:xfrm>
            <a:off x="1836925" y="2898434"/>
            <a:ext cx="243515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778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HR Administrator </a:t>
            </a:r>
            <a:endParaRPr lang="en-US" sz="1500">
              <a:solidFill>
                <a:prstClr val="black"/>
              </a:solidFill>
              <a:latin typeface="Verdana"/>
            </a:endParaRPr>
          </a:p>
        </p:txBody>
      </p:sp>
      <p:sp>
        <p:nvSpPr>
          <p:cNvPr id="14" name="Rectangle 13">
            <a:extLst>
              <a:ext uri="{FF2B5EF4-FFF2-40B4-BE49-F238E27FC236}">
                <a16:creationId xmlns:a16="http://schemas.microsoft.com/office/drawing/2014/main" id="{2F196CC5-404B-4472-8760-80FD4DFA6F62}"/>
              </a:ext>
            </a:extLst>
          </p:cNvPr>
          <p:cNvSpPr/>
          <p:nvPr/>
        </p:nvSpPr>
        <p:spPr>
          <a:xfrm>
            <a:off x="335687" y="1722377"/>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50384" y="1866125"/>
            <a:ext cx="1429941" cy="2997836"/>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Edit</a:t>
            </a:r>
            <a:r>
              <a:rPr lang="en-US" sz="800" kern="0">
                <a:latin typeface="Verdana" panose="020B0604030504040204" pitchFamily="34" charset="0"/>
                <a:ea typeface="Verdana" panose="020B0604030504040204" pitchFamily="34" charset="0"/>
                <a:cs typeface="Verdana" panose="020B0604030504040204" pitchFamily="34" charset="0"/>
              </a:rPr>
              <a:t> Personal and Employment information</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Manage both inbound and outbound files to boundary systems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Update </a:t>
            </a:r>
            <a:r>
              <a:rPr lang="en-US" sz="800">
                <a:latin typeface="Verdana" panose="020B0604030504040204" pitchFamily="34" charset="0"/>
                <a:ea typeface="Verdana" panose="020B0604030504040204" pitchFamily="34" charset="0"/>
                <a:cs typeface="Verdana" panose="020B0604030504040204" pitchFamily="34" charset="0"/>
              </a:rPr>
              <a:t>employee </a:t>
            </a:r>
            <a:r>
              <a:rPr lang="en-US" sz="800" kern="0">
                <a:latin typeface="Verdana" panose="020B0604030504040204" pitchFamily="34" charset="0"/>
                <a:ea typeface="Verdana" panose="020B0604030504040204" pitchFamily="34" charset="0"/>
                <a:cs typeface="Verdana" panose="020B0604030504040204" pitchFamily="34" charset="0"/>
              </a:rPr>
              <a:t>records (work data)</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Manage Contractual Increases and additional components of pay</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Manage affiliates and other non-State populations</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Track HCM trends and analytics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Facili</a:t>
            </a:r>
            <a:r>
              <a:rPr lang="en-US" sz="800">
                <a:latin typeface="Verdana" panose="020B0604030504040204" pitchFamily="34" charset="0"/>
                <a:ea typeface="Verdana" panose="020B0604030504040204" pitchFamily="34" charset="0"/>
                <a:cs typeface="Verdana" panose="020B0604030504040204" pitchFamily="34" charset="0"/>
              </a:rPr>
              <a:t>tate approvals for positions and confirm budgets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Generate </a:t>
            </a:r>
            <a:r>
              <a:rPr lang="en-US" sz="800">
                <a:latin typeface="Verdana" panose="020B0604030504040204" pitchFamily="34" charset="0"/>
                <a:ea typeface="Verdana" panose="020B0604030504040204" pitchFamily="34" charset="0"/>
                <a:cs typeface="Verdana" panose="020B0604030504040204" pitchFamily="34" charset="0"/>
              </a:rPr>
              <a:t>r</a:t>
            </a:r>
            <a:r>
              <a:rPr lang="en-US" sz="800" kern="0">
                <a:latin typeface="Verdana" panose="020B0604030504040204" pitchFamily="34" charset="0"/>
                <a:ea typeface="Verdana" panose="020B0604030504040204" pitchFamily="34" charset="0"/>
                <a:cs typeface="Verdana" panose="020B0604030504040204" pitchFamily="34" charset="0"/>
              </a:rPr>
              <a:t>eports</a:t>
            </a:r>
          </a:p>
          <a:p>
            <a:pPr marL="128588" lvl="1" indent="-128588" defTabSz="590611">
              <a:lnSpc>
                <a:spcPct val="106000"/>
              </a:lnSpc>
              <a:buClr>
                <a:schemeClr val="tx1"/>
              </a:buClr>
              <a:buSzPct val="100000"/>
              <a:buFont typeface="Wingdings" panose="05000000000000000000" pitchFamily="2" charset="2"/>
              <a:buChar char="§"/>
            </a:pPr>
            <a:endParaRPr lang="en-US" sz="800" kern="0">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2770"/>
            <a:ext cx="3453174" cy="1170313"/>
            <a:chOff x="2460636" y="75230"/>
            <a:chExt cx="4604233" cy="117874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8493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522031" y="300778"/>
              <a:ext cx="4542838" cy="953192"/>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Create an environment of confidence and inclusion</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Work smarter; not harder, and </a:t>
              </a:r>
              <a:r>
                <a:rPr lang="en-US" sz="750" kern="0">
                  <a:latin typeface="Verdana" panose="020B0604030504040204" pitchFamily="34" charset="0"/>
                  <a:ea typeface="Verdana" panose="020B0604030504040204" pitchFamily="34" charset="0"/>
                </a:rPr>
                <a:t>in an environment that sets me ups for success</a:t>
              </a:r>
              <a:endParaRPr lang="en-US" sz="75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streamline and automate day-to-day processes to focus on high and/or critical tasks internal and external to SBU</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75230"/>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09911" y="777348"/>
            <a:ext cx="3371794" cy="677072"/>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Too many manual processes and procedures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Bound to processes developed over years that are antiquated and cumbersome</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Reliance on other teams to provide data needed to do my job</a:t>
            </a: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74190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65489" y="1844868"/>
            <a:ext cx="3426131" cy="120508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91531" y="1754443"/>
            <a:ext cx="3409960" cy="1461046"/>
            <a:chOff x="7236015" y="2664701"/>
            <a:chExt cx="4546614" cy="1987494"/>
          </a:xfrm>
        </p:grpSpPr>
        <p:sp>
          <p:nvSpPr>
            <p:cNvPr id="36" name="TextBox 35">
              <a:extLst>
                <a:ext uri="{FF2B5EF4-FFF2-40B4-BE49-F238E27FC236}">
                  <a16:creationId xmlns:a16="http://schemas.microsoft.com/office/drawing/2014/main" id="{AC8CA89C-1725-4AC2-A6F2-F91EFB9BFE24}"/>
                </a:ext>
              </a:extLst>
            </p:cNvPr>
            <p:cNvSpPr txBox="1"/>
            <p:nvPr/>
          </p:nvSpPr>
          <p:spPr>
            <a:xfrm>
              <a:off x="7236015" y="2885260"/>
              <a:ext cx="4546614" cy="1766935"/>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Leveraging a system that is tailored to my specific job and responsibilities</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Working </a:t>
              </a:r>
              <a:r>
                <a:rPr lang="en-US" sz="750">
                  <a:latin typeface="Verdana" panose="020B0604030504040204" pitchFamily="34" charset="0"/>
                  <a:ea typeface="Verdana" panose="020B0604030504040204" pitchFamily="34" charset="0"/>
                </a:rPr>
                <a:t>Leveraging capabilities that help me streamline my workload and responsibilities</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Be easily integrated into approvals and policy enhancements</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Have required visibility into workforce data and metrics</a:t>
              </a:r>
            </a:p>
            <a:p>
              <a:pPr marL="102870" indent="-102870">
                <a:lnSpc>
                  <a:spcPct val="106000"/>
                </a:lnSpc>
                <a:spcAft>
                  <a:spcPts val="338"/>
                </a:spcAft>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19250" y="2664701"/>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1" y="1525061"/>
            <a:ext cx="3415082" cy="869626"/>
            <a:chOff x="2445904" y="672354"/>
            <a:chExt cx="4553444" cy="1159501"/>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3"/>
              <a:ext cx="4548916" cy="954058"/>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employees and managers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other HCM and 3</a:t>
              </a:r>
              <a:r>
                <a:rPr lang="en-US" sz="750" baseline="30000">
                  <a:latin typeface="Verdana" panose="020B0604030504040204" pitchFamily="34" charset="0"/>
                  <a:ea typeface="Verdana" panose="020B0604030504040204" pitchFamily="34" charset="0"/>
                </a:rPr>
                <a:t>rd</a:t>
              </a:r>
              <a:r>
                <a:rPr lang="en-US" sz="750">
                  <a:latin typeface="Verdana" panose="020B0604030504040204" pitchFamily="34" charset="0"/>
                  <a:ea typeface="Verdana" panose="020B0604030504040204" pitchFamily="34" charset="0"/>
                </a:rPr>
                <a:t> Party administrators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other SBU external organizations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 with </a:t>
              </a:r>
              <a:r>
                <a:rPr lang="en-US" sz="750" kern="0" err="1">
                  <a:latin typeface="Verdana" panose="020B0604030504040204" pitchFamily="34" charset="0"/>
                  <a:ea typeface="Verdana" panose="020B0604030504040204" pitchFamily="34" charset="0"/>
                </a:rPr>
                <a:t>DoIT</a:t>
              </a: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9"/>
              <a:ext cx="4553444" cy="98929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144399"/>
            <a:ext cx="3415082" cy="1217767"/>
            <a:chOff x="2424524" y="4996314"/>
            <a:chExt cx="4553443" cy="981006"/>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5380173"/>
              <a:ext cx="4291814" cy="433891"/>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Zooms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boundary and 3</a:t>
              </a:r>
              <a:r>
                <a:rPr lang="en-US" sz="750" kern="0" baseline="30000">
                  <a:latin typeface="Verdana" panose="020B0604030504040204" pitchFamily="34" charset="0"/>
                  <a:ea typeface="Verdana" panose="020B0604030504040204" pitchFamily="34" charset="0"/>
                </a:rPr>
                <a:t>rd</a:t>
              </a:r>
              <a:r>
                <a:rPr lang="en-US" sz="750" kern="0">
                  <a:latin typeface="Verdana" panose="020B0604030504040204" pitchFamily="34" charset="0"/>
                  <a:ea typeface="Verdana" panose="020B0604030504040204" pitchFamily="34" charset="0"/>
                </a:rPr>
                <a:t> Party systems (</a:t>
              </a:r>
              <a:r>
                <a:rPr lang="en-US" sz="750" kern="0" err="1">
                  <a:latin typeface="Verdana" panose="020B0604030504040204" pitchFamily="34" charset="0"/>
                  <a:ea typeface="Verdana" panose="020B0604030504040204" pitchFamily="34" charset="0"/>
                </a:rPr>
                <a:t>PayServ</a:t>
              </a:r>
              <a:r>
                <a:rPr lang="en-US" sz="750" kern="0">
                  <a:latin typeface="Verdana" panose="020B0604030504040204" pitchFamily="34" charset="0"/>
                  <a:ea typeface="Verdana" panose="020B0604030504040204" pitchFamily="34" charset="0"/>
                </a:rPr>
                <a:t>, NYBEAS, SUNY HR, etc.)</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5136744"/>
              <a:ext cx="4553443" cy="84057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996314"/>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2455661"/>
            <a:ext cx="3415082" cy="219616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338260"/>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32512" y="2501081"/>
            <a:ext cx="3409960" cy="2318419"/>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automation capabilities in </a:t>
            </a:r>
            <a:r>
              <a:rPr lang="en-US" sz="750" kern="0" err="1">
                <a:latin typeface="Verdana" panose="020B0604030504040204" pitchFamily="34" charset="0"/>
                <a:ea typeface="Verdana" panose="020B0604030504040204" pitchFamily="34" charset="0"/>
              </a:rPr>
              <a:t>WolfieONE</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Accomplish their job duties without friction from the system</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their required trainings</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do my job using </a:t>
            </a:r>
            <a:r>
              <a:rPr lang="en-US" sz="750" kern="0">
                <a:latin typeface="Verdana" panose="020B0604030504040204" pitchFamily="34" charset="0"/>
                <a:ea typeface="Verdana" panose="020B0604030504040204" pitchFamily="34" charset="0"/>
              </a:rPr>
              <a:t>automation capabilities that will reduce the amount of time it takes to complete a transaction</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have robust reports easily accessible to me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create ad-hoc reports that can be shared and distributed to other areas of the university</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Ability to have meaningful dashboards that provide useful metrics and analytics </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be part of workflow approvals that require my review in order to complete a transaction</a:t>
            </a: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512561E9-79EA-B241-B1CF-C1B4DFEB903C}"/>
              </a:ext>
            </a:extLst>
          </p:cNvPr>
          <p:cNvPicPr>
            <a:picLocks noChangeAspect="1"/>
          </p:cNvPicPr>
          <p:nvPr/>
        </p:nvPicPr>
        <p:blipFill rotWithShape="1">
          <a:blip r:embed="rId3"/>
          <a:srcRect l="81624" t="-897" r="1142" b="74255"/>
          <a:stretch/>
        </p:blipFill>
        <p:spPr>
          <a:xfrm>
            <a:off x="254728" y="866740"/>
            <a:ext cx="1244364" cy="845001"/>
          </a:xfrm>
          <a:prstGeom prst="rect">
            <a:avLst/>
          </a:prstGeom>
        </p:spPr>
      </p:pic>
    </p:spTree>
    <p:extLst>
      <p:ext uri="{BB962C8B-B14F-4D97-AF65-F5344CB8AC3E}">
        <p14:creationId xmlns:p14="http://schemas.microsoft.com/office/powerpoint/2010/main" val="276610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HCM Tech </a:t>
            </a:r>
            <a:r>
              <a:rPr lang="en-US" sz="1500">
                <a:solidFill>
                  <a:prstClr val="black"/>
                </a:solidFill>
                <a:latin typeface="Verdana"/>
              </a:rPr>
              <a:t>(HRIS/DoIT)</a:t>
            </a:r>
            <a:r>
              <a:rPr lang="en-US" sz="1500" b="1">
                <a:solidFill>
                  <a:prstClr val="black"/>
                </a:solidFill>
                <a:latin typeface="Verdana"/>
              </a:rPr>
              <a:t> </a:t>
            </a:r>
          </a:p>
        </p:txBody>
      </p:sp>
      <p:sp>
        <p:nvSpPr>
          <p:cNvPr id="14" name="Rectangle 13">
            <a:extLst>
              <a:ext uri="{FF2B5EF4-FFF2-40B4-BE49-F238E27FC236}">
                <a16:creationId xmlns:a16="http://schemas.microsoft.com/office/drawing/2014/main" id="{2F196CC5-404B-4472-8760-80FD4DFA6F62}"/>
              </a:ext>
            </a:extLst>
          </p:cNvPr>
          <p:cNvSpPr/>
          <p:nvPr/>
        </p:nvSpPr>
        <p:spPr>
          <a:xfrm>
            <a:off x="238949" y="1895565"/>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54600" y="2049286"/>
            <a:ext cx="1394493" cy="2214929"/>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Manage configurations of existin</a:t>
            </a:r>
            <a:r>
              <a:rPr lang="en-US" sz="800">
                <a:latin typeface="Verdana" panose="020B0604030504040204" pitchFamily="34" charset="0"/>
                <a:ea typeface="Verdana" panose="020B0604030504040204" pitchFamily="34" charset="0"/>
                <a:cs typeface="Verdana" panose="020B0604030504040204" pitchFamily="34" charset="0"/>
              </a:rPr>
              <a:t>g solution as well as new configurations on an as needed basis</a:t>
            </a:r>
            <a:endParaRPr lang="en-US" sz="800" kern="0">
              <a:latin typeface="Verdana" panose="020B0604030504040204" pitchFamily="34" charset="0"/>
              <a:ea typeface="Verdana" panose="020B0604030504040204" pitchFamily="34" charset="0"/>
              <a:cs typeface="Verdana" panose="020B0604030504040204" pitchFamily="34" charset="0"/>
            </a:endParaRP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Manage error handling and exceptions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Generate </a:t>
            </a:r>
            <a:r>
              <a:rPr lang="en-US" sz="800">
                <a:latin typeface="Verdana" panose="020B0604030504040204" pitchFamily="34" charset="0"/>
                <a:ea typeface="Verdana" panose="020B0604030504040204" pitchFamily="34" charset="0"/>
                <a:cs typeface="Verdana" panose="020B0604030504040204" pitchFamily="34" charset="0"/>
              </a:rPr>
              <a:t>r</a:t>
            </a:r>
            <a:r>
              <a:rPr lang="en-US" sz="800" kern="0">
                <a:latin typeface="Verdana" panose="020B0604030504040204" pitchFamily="34" charset="0"/>
                <a:ea typeface="Verdana" panose="020B0604030504040204" pitchFamily="34" charset="0"/>
                <a:cs typeface="Verdana" panose="020B0604030504040204" pitchFamily="34" charset="0"/>
              </a:rPr>
              <a:t>eports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Facilitate system access (user provisioning) and approval</a:t>
            </a:r>
            <a:r>
              <a:rPr lang="en-US" sz="800">
                <a:latin typeface="Verdana" panose="020B0604030504040204" pitchFamily="34" charset="0"/>
                <a:ea typeface="Verdana" panose="020B0604030504040204" pitchFamily="34" charset="0"/>
                <a:cs typeface="Verdana" panose="020B0604030504040204" pitchFamily="34" charset="0"/>
              </a:rPr>
              <a:t>s for various populations within the University</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2770"/>
            <a:ext cx="3415082" cy="1011257"/>
            <a:chOff x="2460636" y="75230"/>
            <a:chExt cx="4553443" cy="1018539"/>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8493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75230"/>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05857"/>
            <a:ext cx="3371794" cy="523184"/>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Having to escalate issues to HR Administrators or to Oracle for help</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Volume of requests for support </a:t>
            </a: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64713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65489" y="1844869"/>
            <a:ext cx="3426131" cy="80403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76983" y="1684804"/>
            <a:ext cx="3409960" cy="1109207"/>
            <a:chOff x="7236608" y="2664701"/>
            <a:chExt cx="4546614" cy="1508880"/>
          </a:xfrm>
        </p:grpSpPr>
        <p:sp>
          <p:nvSpPr>
            <p:cNvPr id="36" name="TextBox 35">
              <a:extLst>
                <a:ext uri="{FF2B5EF4-FFF2-40B4-BE49-F238E27FC236}">
                  <a16:creationId xmlns:a16="http://schemas.microsoft.com/office/drawing/2014/main" id="{AC8CA89C-1725-4AC2-A6F2-F91EFB9BFE24}"/>
                </a:ext>
              </a:extLst>
            </p:cNvPr>
            <p:cNvSpPr txBox="1"/>
            <p:nvPr/>
          </p:nvSpPr>
          <p:spPr>
            <a:xfrm>
              <a:off x="7236608" y="3010585"/>
              <a:ext cx="4546614" cy="1162996"/>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Configuring and maintain the system with limited disruption to the user community</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Be easily integrated into approvals and policy enhancements</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Have required visibility into workforce data and metrics</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19250" y="2664701"/>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1" y="1525062"/>
            <a:ext cx="3415082" cy="869627"/>
            <a:chOff x="2445904" y="672354"/>
            <a:chExt cx="4553444" cy="1159501"/>
          </a:xfrm>
        </p:grpSpPr>
        <p:sp>
          <p:nvSpPr>
            <p:cNvPr id="33" name="Rectangle 32">
              <a:extLst>
                <a:ext uri="{FF2B5EF4-FFF2-40B4-BE49-F238E27FC236}">
                  <a16:creationId xmlns:a16="http://schemas.microsoft.com/office/drawing/2014/main" id="{A7810E8D-3D7C-4677-A55E-A3914DE1F26F}"/>
                </a:ext>
              </a:extLst>
            </p:cNvPr>
            <p:cNvSpPr/>
            <p:nvPr/>
          </p:nvSpPr>
          <p:spPr>
            <a:xfrm>
              <a:off x="2445904" y="842559"/>
              <a:ext cx="4553444" cy="98929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2679602"/>
            <a:ext cx="3415082" cy="1261649"/>
            <a:chOff x="2424524" y="4621880"/>
            <a:chExt cx="4553443" cy="1016356"/>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937587"/>
              <a:ext cx="4291814" cy="402899"/>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Zooms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a:t>
              </a:r>
              <a:r>
                <a:rPr lang="en-US" sz="750">
                  <a:latin typeface="Verdana" panose="020B0604030504040204" pitchFamily="34" charset="0"/>
                  <a:ea typeface="Verdana" panose="020B0604030504040204" pitchFamily="34" charset="0"/>
                </a:rPr>
                <a:t>Oracle Risks and Controls (AAC) for granting the right level of access based on the employee’s role (user provisioning)</a:t>
              </a: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797660"/>
              <a:ext cx="4553443" cy="84057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621880"/>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2796743"/>
            <a:ext cx="3415082" cy="185838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672026"/>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2842162"/>
            <a:ext cx="3409960" cy="1675166"/>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configuration, integrations and approval workflows in </a:t>
            </a:r>
            <a:r>
              <a:rPr lang="en-US" sz="750" kern="0" err="1">
                <a:latin typeface="Verdana" panose="020B0604030504040204" pitchFamily="34" charset="0"/>
                <a:ea typeface="Verdana" panose="020B0604030504040204" pitchFamily="34" charset="0"/>
              </a:rPr>
              <a:t>WolfieONE</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Accomplish their job duties without friction from the system</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system configurations and document new configurations and changes</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Ability to have access to work areas that allow me to support, maintain, and update the system when necessary</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be part of workflow approvals that require my review in order to complete a transaction</a:t>
            </a:r>
          </a:p>
        </p:txBody>
      </p:sp>
      <p:pic>
        <p:nvPicPr>
          <p:cNvPr id="2" name="Picture 1">
            <a:extLst>
              <a:ext uri="{FF2B5EF4-FFF2-40B4-BE49-F238E27FC236}">
                <a16:creationId xmlns:a16="http://schemas.microsoft.com/office/drawing/2014/main" id="{9EEDCE80-2E33-F5DD-F91D-8141B685B20B}"/>
              </a:ext>
            </a:extLst>
          </p:cNvPr>
          <p:cNvPicPr>
            <a:picLocks noChangeAspect="1"/>
          </p:cNvPicPr>
          <p:nvPr/>
        </p:nvPicPr>
        <p:blipFill rotWithShape="1">
          <a:blip r:embed="rId3"/>
          <a:srcRect l="40599" t="-897" r="42549" b="74255"/>
          <a:stretch/>
        </p:blipFill>
        <p:spPr>
          <a:xfrm>
            <a:off x="120072" y="890986"/>
            <a:ext cx="1457917" cy="1012446"/>
          </a:xfrm>
          <a:prstGeom prst="rect">
            <a:avLst/>
          </a:prstGeom>
        </p:spPr>
      </p:pic>
      <p:sp>
        <p:nvSpPr>
          <p:cNvPr id="4" name="TextBox 3">
            <a:extLst>
              <a:ext uri="{FF2B5EF4-FFF2-40B4-BE49-F238E27FC236}">
                <a16:creationId xmlns:a16="http://schemas.microsoft.com/office/drawing/2014/main" id="{ACC21923-1671-88A6-815C-43CE5C0D529A}"/>
              </a:ext>
            </a:extLst>
          </p:cNvPr>
          <p:cNvSpPr txBox="1"/>
          <p:nvPr/>
        </p:nvSpPr>
        <p:spPr>
          <a:xfrm>
            <a:off x="1832455" y="846706"/>
            <a:ext cx="3407128" cy="946377"/>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Support and stabilize an environment for success</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Serve as a facilitator to fulfill University needs around resources and operations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Support day-to-day processes to allow HCM Administrators focus on their high priority tasks</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DE77AA83-C7B8-4EA7-BFB2-BB9BC0198399}"/>
              </a:ext>
            </a:extLst>
          </p:cNvPr>
          <p:cNvSpPr txBox="1"/>
          <p:nvPr/>
        </p:nvSpPr>
        <p:spPr>
          <a:xfrm>
            <a:off x="5409911" y="1672945"/>
            <a:ext cx="3411686" cy="715544"/>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employees and managers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other HCM and 3</a:t>
            </a:r>
            <a:r>
              <a:rPr lang="en-US" sz="750" baseline="30000">
                <a:latin typeface="Verdana" panose="020B0604030504040204" pitchFamily="34" charset="0"/>
                <a:ea typeface="Verdana" panose="020B0604030504040204" pitchFamily="34" charset="0"/>
              </a:rPr>
              <a:t>rd</a:t>
            </a:r>
            <a:r>
              <a:rPr lang="en-US" sz="750">
                <a:latin typeface="Verdana" panose="020B0604030504040204" pitchFamily="34" charset="0"/>
                <a:ea typeface="Verdana" panose="020B0604030504040204" pitchFamily="34" charset="0"/>
              </a:rPr>
              <a:t> Party administrators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other SBU external organizations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 with </a:t>
            </a:r>
            <a:r>
              <a:rPr lang="en-US" sz="750" kern="0" err="1">
                <a:latin typeface="Verdana" panose="020B0604030504040204" pitchFamily="34" charset="0"/>
                <a:ea typeface="Verdana" panose="020B0604030504040204" pitchFamily="34" charset="0"/>
              </a:rPr>
              <a:t>DoIT</a:t>
            </a:r>
            <a:endParaRPr lang="en-US" sz="750" ker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788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E625B7-ECCE-46CB-872C-3720A6DD68EC}"/>
              </a:ext>
            </a:extLst>
          </p:cNvPr>
          <p:cNvSpPr>
            <a:spLocks noGrp="1"/>
          </p:cNvSpPr>
          <p:nvPr>
            <p:ph type="body" sz="quarter" idx="10"/>
          </p:nvPr>
        </p:nvSpPr>
        <p:spPr>
          <a:xfrm>
            <a:off x="584202" y="555185"/>
            <a:ext cx="7953374" cy="383260"/>
          </a:xfrm>
          <a:noFill/>
          <a:ln>
            <a:noFill/>
          </a:ln>
        </p:spPr>
        <p:txBody>
          <a:bodyPr spcFirstLastPara="1" wrap="square" lIns="0" tIns="0" rIns="0" bIns="0" anchor="t" anchorCtr="0">
            <a:normAutofit/>
          </a:bodyPr>
          <a:lstStyle/>
          <a:p>
            <a:pPr>
              <a:lnSpc>
                <a:spcPct val="80000"/>
              </a:lnSpc>
              <a:buClr>
                <a:srgbClr val="000000"/>
              </a:buClr>
              <a:buSzPts val="3000"/>
            </a:pPr>
            <a:r>
              <a:rPr lang="en-US" sz="3000" cap="none">
                <a:solidFill>
                  <a:srgbClr val="990000"/>
                </a:solidFill>
                <a:latin typeface="Montserrat ExtraBold"/>
              </a:rPr>
              <a:t>EPM Personas DRAFT</a:t>
            </a:r>
          </a:p>
        </p:txBody>
      </p:sp>
      <p:sp>
        <p:nvSpPr>
          <p:cNvPr id="3" name="Text Placeholder 2">
            <a:extLst>
              <a:ext uri="{FF2B5EF4-FFF2-40B4-BE49-F238E27FC236}">
                <a16:creationId xmlns:a16="http://schemas.microsoft.com/office/drawing/2014/main" id="{EDD020C6-BE6D-4A69-954A-048CA4CFD036}"/>
              </a:ext>
            </a:extLst>
          </p:cNvPr>
          <p:cNvSpPr txBox="1">
            <a:spLocks/>
          </p:cNvSpPr>
          <p:nvPr/>
        </p:nvSpPr>
        <p:spPr>
          <a:xfrm>
            <a:off x="352425" y="1048107"/>
            <a:ext cx="8439150" cy="567941"/>
          </a:xfrm>
          <a:prstGeom prst="rect">
            <a:avLst/>
          </a:prstGeom>
        </p:spPr>
        <p:txBody>
          <a:bodyPr lIns="91440" tIns="45720" rIns="91440" bIns="45720" anchor="t"/>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378">
              <a:spcAft>
                <a:spcPts val="1000"/>
              </a:spcAft>
              <a:defRPr/>
            </a:pPr>
            <a:r>
              <a:rPr lang="en-US">
                <a:solidFill>
                  <a:srgbClr val="575757"/>
                </a:solidFill>
                <a:latin typeface="Verdana"/>
              </a:rPr>
              <a:t>The following are the proposed personas in EPM. This is a work in progress, and further decisions will be made as far as roles and responsibilities closer to the UAT (user acceptance testing) phase: </a:t>
            </a:r>
            <a:endParaRPr lang="en-US" sz="900">
              <a:solidFill>
                <a:prstClr val="black"/>
              </a:solidFill>
              <a:latin typeface="Verdana"/>
            </a:endParaRPr>
          </a:p>
        </p:txBody>
      </p:sp>
      <p:graphicFrame>
        <p:nvGraphicFramePr>
          <p:cNvPr id="4" name="Table 3">
            <a:extLst>
              <a:ext uri="{FF2B5EF4-FFF2-40B4-BE49-F238E27FC236}">
                <a16:creationId xmlns:a16="http://schemas.microsoft.com/office/drawing/2014/main" id="{EA4CECAF-4322-9A55-C189-54710A7EA381}"/>
              </a:ext>
            </a:extLst>
          </p:cNvPr>
          <p:cNvGraphicFramePr>
            <a:graphicFrameLocks noGrp="1"/>
          </p:cNvGraphicFramePr>
          <p:nvPr/>
        </p:nvGraphicFramePr>
        <p:xfrm>
          <a:off x="846666" y="2044093"/>
          <a:ext cx="7167781" cy="2225040"/>
        </p:xfrm>
        <a:graphic>
          <a:graphicData uri="http://schemas.openxmlformats.org/drawingml/2006/table">
            <a:tbl>
              <a:tblPr firstRow="1" bandRow="1">
                <a:tableStyleId>{21E4AEA4-8DFA-4A89-87EB-49C32662AFE0}</a:tableStyleId>
              </a:tblPr>
              <a:tblGrid>
                <a:gridCol w="7167781">
                  <a:extLst>
                    <a:ext uri="{9D8B030D-6E8A-4147-A177-3AD203B41FA5}">
                      <a16:colId xmlns:a16="http://schemas.microsoft.com/office/drawing/2014/main" val="3413171526"/>
                    </a:ext>
                  </a:extLst>
                </a:gridCol>
              </a:tblGrid>
              <a:tr h="370840">
                <a:tc>
                  <a:txBody>
                    <a:bodyPr/>
                    <a:lstStyle/>
                    <a:p>
                      <a:pPr algn="ctr"/>
                      <a:r>
                        <a:rPr lang="en-US"/>
                        <a:t>EPM Personas</a:t>
                      </a:r>
                    </a:p>
                  </a:txBody>
                  <a:tcPr>
                    <a:solidFill>
                      <a:srgbClr val="C00000"/>
                    </a:solidFill>
                  </a:tcPr>
                </a:tc>
                <a:extLst>
                  <a:ext uri="{0D108BD9-81ED-4DB2-BD59-A6C34878D82A}">
                    <a16:rowId xmlns:a16="http://schemas.microsoft.com/office/drawing/2014/main" val="251452858"/>
                  </a:ext>
                </a:extLst>
              </a:tr>
              <a:tr h="370840">
                <a:tc>
                  <a:txBody>
                    <a:bodyPr/>
                    <a:lstStyle/>
                    <a:p>
                      <a:r>
                        <a:rPr lang="en-US"/>
                        <a:t>System Administrator</a:t>
                      </a:r>
                    </a:p>
                  </a:txBody>
                  <a:tcPr/>
                </a:tc>
                <a:extLst>
                  <a:ext uri="{0D108BD9-81ED-4DB2-BD59-A6C34878D82A}">
                    <a16:rowId xmlns:a16="http://schemas.microsoft.com/office/drawing/2014/main" val="659383183"/>
                  </a:ext>
                </a:extLst>
              </a:tr>
              <a:tr h="370840">
                <a:tc>
                  <a:txBody>
                    <a:bodyPr/>
                    <a:lstStyle/>
                    <a:p>
                      <a:r>
                        <a:rPr lang="en-US"/>
                        <a:t>BFP&amp;A Team</a:t>
                      </a:r>
                    </a:p>
                  </a:txBody>
                  <a:tcPr>
                    <a:solidFill>
                      <a:schemeClr val="bg1"/>
                    </a:solidFill>
                  </a:tcPr>
                </a:tc>
                <a:extLst>
                  <a:ext uri="{0D108BD9-81ED-4DB2-BD59-A6C34878D82A}">
                    <a16:rowId xmlns:a16="http://schemas.microsoft.com/office/drawing/2014/main" val="353856489"/>
                  </a:ext>
                </a:extLst>
              </a:tr>
              <a:tr h="370840">
                <a:tc>
                  <a:txBody>
                    <a:bodyPr/>
                    <a:lstStyle/>
                    <a:p>
                      <a:r>
                        <a:rPr lang="en-US"/>
                        <a:t>VP Coordinator/Fund Managers/Deans/Finance Directors/Sponsored Grants (OGM)</a:t>
                      </a:r>
                    </a:p>
                  </a:txBody>
                  <a:tcPr/>
                </a:tc>
                <a:extLst>
                  <a:ext uri="{0D108BD9-81ED-4DB2-BD59-A6C34878D82A}">
                    <a16:rowId xmlns:a16="http://schemas.microsoft.com/office/drawing/2014/main" val="1885650059"/>
                  </a:ext>
                </a:extLst>
              </a:tr>
              <a:tr h="370840">
                <a:tc>
                  <a:txBody>
                    <a:bodyPr/>
                    <a:lstStyle/>
                    <a:p>
                      <a:pPr marR="0" algn="l" rtl="0" eaLnBrk="1" hangingPunct="1">
                        <a:lnSpc>
                          <a:spcPct val="100000"/>
                        </a:lnSpc>
                        <a:spcBef>
                          <a:spcPts val="0"/>
                        </a:spcBef>
                        <a:spcAft>
                          <a:spcPts val="0"/>
                        </a:spcAft>
                        <a:buClr>
                          <a:srgbClr val="000000"/>
                        </a:buClr>
                        <a:buFont typeface="Arial"/>
                      </a:pPr>
                      <a:r>
                        <a:rPr lang="en-US" sz="1400" b="0" i="0" u="none" strike="noStrike" cap="none">
                          <a:solidFill>
                            <a:schemeClr val="dk1"/>
                          </a:solidFill>
                          <a:latin typeface="+mn-lt"/>
                          <a:ea typeface="+mn-ea"/>
                          <a:cs typeface="+mn-cs"/>
                          <a:sym typeface="Arial"/>
                        </a:rPr>
                        <a:t>Departmental user</a:t>
                      </a:r>
                    </a:p>
                  </a:txBody>
                  <a:tcPr>
                    <a:solidFill>
                      <a:schemeClr val="bg1"/>
                    </a:solidFill>
                  </a:tcPr>
                </a:tc>
                <a:extLst>
                  <a:ext uri="{0D108BD9-81ED-4DB2-BD59-A6C34878D82A}">
                    <a16:rowId xmlns:a16="http://schemas.microsoft.com/office/drawing/2014/main" val="3046261932"/>
                  </a:ext>
                </a:extLst>
              </a:tr>
              <a:tr h="370840">
                <a:tc>
                  <a:txBody>
                    <a:bodyPr/>
                    <a:lstStyle/>
                    <a:p>
                      <a:pPr marR="0" algn="l" rtl="0" eaLnBrk="1" hangingPunct="1">
                        <a:lnSpc>
                          <a:spcPct val="100000"/>
                        </a:lnSpc>
                        <a:spcBef>
                          <a:spcPts val="0"/>
                        </a:spcBef>
                        <a:spcAft>
                          <a:spcPts val="0"/>
                        </a:spcAft>
                        <a:buClr>
                          <a:srgbClr val="000000"/>
                        </a:buClr>
                        <a:buFont typeface="Arial"/>
                      </a:pPr>
                      <a:r>
                        <a:rPr lang="en-US" sz="1400" b="0" i="0" u="none" strike="noStrike" cap="none">
                          <a:solidFill>
                            <a:schemeClr val="dk1"/>
                          </a:solidFill>
                          <a:latin typeface="+mn-lt"/>
                          <a:ea typeface="+mn-ea"/>
                          <a:cs typeface="+mn-cs"/>
                          <a:sym typeface="Arial"/>
                        </a:rPr>
                        <a:t>Report Viewer</a:t>
                      </a:r>
                    </a:p>
                  </a:txBody>
                  <a:tcPr>
                    <a:solidFill>
                      <a:srgbClr val="FFCCCC"/>
                    </a:solidFill>
                  </a:tcPr>
                </a:tc>
                <a:extLst>
                  <a:ext uri="{0D108BD9-81ED-4DB2-BD59-A6C34878D82A}">
                    <a16:rowId xmlns:a16="http://schemas.microsoft.com/office/drawing/2014/main" val="2914996074"/>
                  </a:ext>
                </a:extLst>
              </a:tr>
            </a:tbl>
          </a:graphicData>
        </a:graphic>
      </p:graphicFrame>
    </p:spTree>
    <p:extLst>
      <p:ext uri="{BB962C8B-B14F-4D97-AF65-F5344CB8AC3E}">
        <p14:creationId xmlns:p14="http://schemas.microsoft.com/office/powerpoint/2010/main" val="1052036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1"/>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r>
              <a:rPr lang="en-US" sz="1500" b="1">
                <a:latin typeface="Verdana"/>
              </a:rPr>
              <a:t>Proposed persona: Systems Admin &amp; DoIT/EAI Programmer</a:t>
            </a:r>
          </a:p>
          <a:p>
            <a:pPr defTabSz="914355">
              <a:defRPr/>
            </a:pPr>
            <a:endParaRPr lang="en-US" sz="1500" b="1">
              <a:latin typeface="Verdana"/>
            </a:endParaRPr>
          </a:p>
        </p:txBody>
      </p:sp>
      <p:sp>
        <p:nvSpPr>
          <p:cNvPr id="14" name="Rectangle 13">
            <a:extLst>
              <a:ext uri="{FF2B5EF4-FFF2-40B4-BE49-F238E27FC236}">
                <a16:creationId xmlns:a16="http://schemas.microsoft.com/office/drawing/2014/main" id="{2F196CC5-404B-4472-8760-80FD4DFA6F62}"/>
              </a:ext>
            </a:extLst>
          </p:cNvPr>
          <p:cNvSpPr/>
          <p:nvPr/>
        </p:nvSpPr>
        <p:spPr>
          <a:xfrm>
            <a:off x="243882" y="2005157"/>
            <a:ext cx="1270915" cy="230832"/>
          </a:xfrm>
          <a:prstGeom prst="rect">
            <a:avLst/>
          </a:prstGeom>
          <a:noFill/>
          <a:ln>
            <a:noFill/>
          </a:ln>
        </p:spPr>
        <p:txBody>
          <a:bodyPr wrap="square">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84323" y="2182682"/>
            <a:ext cx="1499897" cy="2771043"/>
          </a:xfrm>
          <a:prstGeom prst="rect">
            <a:avLst/>
          </a:prstGeom>
          <a:noFill/>
          <a:ln>
            <a:noFill/>
          </a:ln>
        </p:spPr>
        <p:txBody>
          <a:bodyPr vert="horz" wrap="square" lIns="68562" tIns="68562" rIns="68562" bIns="68562" rtlCol="0">
            <a:spAutoFit/>
          </a:bodyPr>
          <a:lstStyle/>
          <a:p>
            <a:pPr marL="120287" lvl="1" indent="-120287">
              <a:lnSpc>
                <a:spcPct val="106000"/>
              </a:lnSpc>
              <a:buSzPct val="100000"/>
              <a:buFont typeface="Arial" panose="020B0604020202020204" pitchFamily="34" charset="0"/>
              <a:buChar char="•"/>
            </a:pPr>
            <a:r>
              <a:rPr lang="en-US" sz="900"/>
              <a:t>Administer EPM Planning application</a:t>
            </a:r>
          </a:p>
          <a:p>
            <a:pPr marL="120287" lvl="1" indent="-120287">
              <a:lnSpc>
                <a:spcPct val="106000"/>
              </a:lnSpc>
              <a:buSzPct val="100000"/>
              <a:buFont typeface="Arial" panose="020B0604020202020204" pitchFamily="34" charset="0"/>
              <a:buChar char="•"/>
            </a:pPr>
            <a:r>
              <a:rPr lang="en-US" sz="900"/>
              <a:t>Update metadata in EPM Planning application</a:t>
            </a:r>
          </a:p>
          <a:p>
            <a:pPr marL="120287" lvl="1" indent="-120287">
              <a:lnSpc>
                <a:spcPct val="106000"/>
              </a:lnSpc>
              <a:buSzPct val="100000"/>
              <a:buFont typeface="Arial" panose="020B0604020202020204" pitchFamily="34" charset="0"/>
              <a:buChar char="•"/>
            </a:pPr>
            <a:r>
              <a:rPr lang="en-US" sz="900"/>
              <a:t>Loads GL Actuals and HCM Position information into EPM Planning application</a:t>
            </a:r>
          </a:p>
          <a:p>
            <a:pPr marL="120287" lvl="1" indent="-120287">
              <a:lnSpc>
                <a:spcPct val="106000"/>
              </a:lnSpc>
              <a:buSzPct val="100000"/>
              <a:buFont typeface="Arial" panose="020B0604020202020204" pitchFamily="34" charset="0"/>
              <a:buChar char="•"/>
            </a:pPr>
            <a:r>
              <a:rPr lang="en-US" sz="900"/>
              <a:t>Update EPM Planning artifacts (example Business rules, Reports, etc. as needed)</a:t>
            </a:r>
          </a:p>
          <a:p>
            <a:pPr marL="120287" lvl="1" indent="-120287">
              <a:lnSpc>
                <a:spcPct val="106000"/>
              </a:lnSpc>
              <a:buSzPct val="100000"/>
              <a:buFont typeface="Arial" panose="020B0604020202020204" pitchFamily="34" charset="0"/>
              <a:buChar char="•"/>
            </a:pPr>
            <a:r>
              <a:rPr lang="en-US" sz="900"/>
              <a:t>Resolves any issues related to data or metadata reconciliation</a:t>
            </a:r>
          </a:p>
          <a:p>
            <a:pPr lvl="1">
              <a:lnSpc>
                <a:spcPct val="106000"/>
              </a:lnSpc>
              <a:buSzPct val="100000"/>
            </a:pPr>
            <a:endParaRPr lang="en-US" sz="900"/>
          </a:p>
          <a:p>
            <a:pPr marL="120287" lvl="1" indent="-120287">
              <a:lnSpc>
                <a:spcPct val="106000"/>
              </a:lnSpc>
              <a:buSzPct val="100000"/>
              <a:buFont typeface="Arial" panose="020B0604020202020204" pitchFamily="34" charset="0"/>
              <a:buChar char="•"/>
            </a:pPr>
            <a:endParaRPr lang="en-US" sz="900"/>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10" y="629826"/>
            <a:ext cx="3415082" cy="1214808"/>
            <a:chOff x="2460636" y="108459"/>
            <a:chExt cx="4553443" cy="1619743"/>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21411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405635"/>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Timely submission of plan without any system issues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Metadata up to date and in sync with GL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Actuals up to date and in sync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artifacts up to date with any updates needed</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system working efficiently without any issues</a:t>
              </a:r>
            </a:p>
            <a:p>
              <a:pPr marL="102868" lvl="1" indent="-102868">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22434" y="161655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4681" y="2307507"/>
            <a:ext cx="3371794" cy="571787"/>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Chart of accounts alignment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Position information alignment with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 data reconciliation with GL</a:t>
            </a:r>
          </a:p>
        </p:txBody>
      </p:sp>
      <p:sp>
        <p:nvSpPr>
          <p:cNvPr id="28" name="Rectangle 27">
            <a:extLst>
              <a:ext uri="{FF2B5EF4-FFF2-40B4-BE49-F238E27FC236}">
                <a16:creationId xmlns:a16="http://schemas.microsoft.com/office/drawing/2014/main" id="{8023C920-F4A5-47ED-A739-D5F97E7B387A}"/>
              </a:ext>
            </a:extLst>
          </p:cNvPr>
          <p:cNvSpPr/>
          <p:nvPr/>
        </p:nvSpPr>
        <p:spPr>
          <a:xfrm>
            <a:off x="5414811" y="2223320"/>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72645" y="2131476"/>
            <a:ext cx="1578566"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10" y="1843914"/>
            <a:ext cx="3426131" cy="152078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9" y="1729001"/>
            <a:ext cx="3409960" cy="1565839"/>
            <a:chOff x="7283894" y="2464736"/>
            <a:chExt cx="4546614" cy="2130048"/>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1933360"/>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Submission of plan without any system issues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Update of COA and Workforce metadata in EPM Planning and Reporting cubes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COA and Workforce metadata in EPM Planning with GL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Actuals and Workforce data loaded into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artifacts updated to accommodate COA changes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Correctness of calculations in EPM Planning	 </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4811" y="614269"/>
            <a:ext cx="3415082" cy="1434703"/>
            <a:chOff x="2445904" y="672354"/>
            <a:chExt cx="4553444" cy="2385424"/>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937099"/>
              <a:ext cx="4548916" cy="1354338"/>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Department Users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BFP&amp;A Office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Report Viewers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VP Coordinators, Fund Managers, OGM (Sponsored Grants), Deans, Finance Directors</a:t>
              </a:r>
            </a:p>
            <a:p>
              <a:pPr marL="102868" lvl="1" indent="-102868">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221522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7" y="3452961"/>
            <a:ext cx="3445871" cy="1145110"/>
            <a:chOff x="2424524" y="4864235"/>
            <a:chExt cx="4553443" cy="1379174"/>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5181483"/>
              <a:ext cx="4291812" cy="909264"/>
            </a:xfrm>
            <a:prstGeom prst="rect">
              <a:avLst/>
            </a:prstGeom>
            <a:noFill/>
          </p:spPr>
          <p:txBody>
            <a:bodyPr wrap="square" lIns="0" tIns="0" rIns="0" bIns="0"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Financials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Workforce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Reporting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Smart View Ad-hoc</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Narrative Reporting</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5039994"/>
              <a:ext cx="4553443" cy="120341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864235"/>
              <a:ext cx="2785367" cy="278015"/>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6320" y="3428018"/>
            <a:ext cx="3415082" cy="120091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84154" y="3270049"/>
            <a:ext cx="1788782"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22896" y="3473436"/>
            <a:ext cx="3409960" cy="1298909"/>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00"/>
              <a:t>​</a:t>
            </a:r>
            <a:r>
              <a:rPr lang="en-US" sz="750">
                <a:latin typeface="Verdana" panose="020B0604030504040204" pitchFamily="34" charset="0"/>
                <a:ea typeface="Verdana" panose="020B0604030504040204" pitchFamily="34" charset="0"/>
              </a:rPr>
              <a:t>EPM Planning COA updated and in sync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Actuals and Workforce information loaded in EPM Planning and reconciled with ERP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Calculations working as expected in EPM Planning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and Narrative Reporting systems working efficiently without any issues</a:t>
            </a:r>
          </a:p>
          <a:p>
            <a:pPr lvl="1">
              <a:lnSpc>
                <a:spcPct val="106000"/>
              </a:lnSpc>
              <a:spcAft>
                <a:spcPts val="338"/>
              </a:spcAft>
              <a:buSzPct val="100000"/>
              <a:defRPr/>
            </a:pPr>
            <a:r>
              <a:rPr lang="en-US" sz="750">
                <a:latin typeface="Verdana" panose="020B0604030504040204" pitchFamily="34" charset="0"/>
                <a:ea typeface="Verdana" panose="020B0604030504040204" pitchFamily="34" charset="0"/>
              </a:rPr>
              <a:t> </a:t>
            </a:r>
          </a:p>
          <a:p>
            <a:pPr marL="102868" lvl="1" indent="-102868">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AD73749-7AD8-8230-7C60-2D9C62916D1B}"/>
              </a:ext>
            </a:extLst>
          </p:cNvPr>
          <p:cNvPicPr>
            <a:picLocks noChangeAspect="1"/>
          </p:cNvPicPr>
          <p:nvPr/>
        </p:nvPicPr>
        <p:blipFill>
          <a:blip r:embed="rId3"/>
          <a:stretch>
            <a:fillRect/>
          </a:stretch>
        </p:blipFill>
        <p:spPr>
          <a:xfrm>
            <a:off x="342522" y="808466"/>
            <a:ext cx="1295400" cy="1171575"/>
          </a:xfrm>
          <a:prstGeom prst="rect">
            <a:avLst/>
          </a:prstGeom>
        </p:spPr>
      </p:pic>
    </p:spTree>
    <p:extLst>
      <p:ext uri="{BB962C8B-B14F-4D97-AF65-F5344CB8AC3E}">
        <p14:creationId xmlns:p14="http://schemas.microsoft.com/office/powerpoint/2010/main" val="33877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1"/>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55">
              <a:defRPr/>
            </a:pPr>
            <a:r>
              <a:rPr lang="en-US" sz="1500" b="1">
                <a:latin typeface="Verdana"/>
              </a:rPr>
              <a:t>Proposed Persona: BFP&amp;A Office</a:t>
            </a:r>
          </a:p>
        </p:txBody>
      </p:sp>
      <p:sp>
        <p:nvSpPr>
          <p:cNvPr id="14" name="Rectangle 13">
            <a:extLst>
              <a:ext uri="{FF2B5EF4-FFF2-40B4-BE49-F238E27FC236}">
                <a16:creationId xmlns:a16="http://schemas.microsoft.com/office/drawing/2014/main" id="{2F196CC5-404B-4472-8760-80FD4DFA6F62}"/>
              </a:ext>
            </a:extLst>
          </p:cNvPr>
          <p:cNvSpPr/>
          <p:nvPr/>
        </p:nvSpPr>
        <p:spPr>
          <a:xfrm>
            <a:off x="255391" y="1882643"/>
            <a:ext cx="1270915" cy="230832"/>
          </a:xfrm>
          <a:prstGeom prst="rect">
            <a:avLst/>
          </a:prstGeom>
          <a:noFill/>
          <a:ln>
            <a:noFill/>
          </a:ln>
        </p:spPr>
        <p:txBody>
          <a:bodyPr wrap="square">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12255" y="2075296"/>
            <a:ext cx="1545859" cy="2624208"/>
          </a:xfrm>
          <a:prstGeom prst="rect">
            <a:avLst/>
          </a:prstGeom>
          <a:noFill/>
          <a:ln>
            <a:noFill/>
          </a:ln>
        </p:spPr>
        <p:txBody>
          <a:bodyPr vert="horz" wrap="square" lIns="68562" tIns="68562" rIns="68562" bIns="68562" rtlCol="0">
            <a:spAutoFit/>
          </a:bodyPr>
          <a:lstStyle/>
          <a:p>
            <a:pPr marL="120287" lvl="1" indent="-120287">
              <a:lnSpc>
                <a:spcPct val="106000"/>
              </a:lnSpc>
              <a:buSzPct val="100000"/>
              <a:buFont typeface="Arial" panose="020B0604020202020204" pitchFamily="34" charset="0"/>
              <a:buChar char="•"/>
            </a:pPr>
            <a:r>
              <a:rPr lang="en-US" sz="900"/>
              <a:t>Review financial plan for the University</a:t>
            </a:r>
          </a:p>
          <a:p>
            <a:pPr marL="120287" lvl="1" indent="-120287">
              <a:lnSpc>
                <a:spcPct val="106000"/>
              </a:lnSpc>
              <a:buSzPct val="100000"/>
              <a:buFont typeface="Arial" panose="020B0604020202020204" pitchFamily="34" charset="0"/>
              <a:buChar char="•"/>
            </a:pPr>
            <a:r>
              <a:rPr lang="en-US" sz="900"/>
              <a:t>Reviews Actuals and Position information loaded into EPM Planning </a:t>
            </a:r>
          </a:p>
          <a:p>
            <a:pPr marL="120287" lvl="1" indent="-120287">
              <a:lnSpc>
                <a:spcPct val="106000"/>
              </a:lnSpc>
              <a:buSzPct val="100000"/>
              <a:buFont typeface="Arial" panose="020B0604020202020204" pitchFamily="34" charset="0"/>
              <a:buChar char="•"/>
            </a:pPr>
            <a:r>
              <a:rPr lang="en-US" sz="900"/>
              <a:t>Review COA and workforce metadata loaded into EPM Planning</a:t>
            </a:r>
          </a:p>
          <a:p>
            <a:pPr marL="120287" lvl="1" indent="-120287">
              <a:lnSpc>
                <a:spcPct val="106000"/>
              </a:lnSpc>
              <a:buSzPct val="100000"/>
              <a:buFont typeface="Arial" panose="020B0604020202020204" pitchFamily="34" charset="0"/>
              <a:buChar char="•"/>
            </a:pPr>
            <a:r>
              <a:rPr lang="en-US" sz="900"/>
              <a:t>Reviews reports for financial unit </a:t>
            </a:r>
          </a:p>
          <a:p>
            <a:pPr marL="120287" lvl="1" indent="-120287">
              <a:lnSpc>
                <a:spcPct val="106000"/>
              </a:lnSpc>
              <a:buSzPct val="100000"/>
              <a:buFont typeface="Arial" panose="020B0604020202020204" pitchFamily="34" charset="0"/>
              <a:buChar char="•"/>
            </a:pPr>
            <a:r>
              <a:rPr lang="en-US" sz="900"/>
              <a:t>Check financial calculations in EPM Planning</a:t>
            </a:r>
          </a:p>
          <a:p>
            <a:pPr marL="120287" lvl="1" indent="-120287">
              <a:lnSpc>
                <a:spcPct val="106000"/>
              </a:lnSpc>
              <a:buSzPct val="100000"/>
              <a:buFont typeface="Arial" panose="020B0604020202020204" pitchFamily="34" charset="0"/>
              <a:buChar char="•"/>
            </a:pPr>
            <a:r>
              <a:rPr lang="en-US" sz="900"/>
              <a:t>Finalizes plan in EPM Planning</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10" y="629826"/>
            <a:ext cx="3415082" cy="1280603"/>
            <a:chOff x="2460636" y="108459"/>
            <a:chExt cx="4553443" cy="170747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1"/>
              <a:ext cx="4553443" cy="157154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303042"/>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Timely submission of plan for financial units/organization</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 actuals and position information are loaded into EPM Planning and reconcile with GL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common set of reports to validate calculations and consolidated data</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chart of accounts which are in sync with GL.</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22434" y="161655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4681" y="2249579"/>
            <a:ext cx="3371794" cy="571787"/>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Chart of accounts alignment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Position information alignment with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 data reconciliation with GL</a:t>
            </a:r>
          </a:p>
        </p:txBody>
      </p:sp>
      <p:sp>
        <p:nvSpPr>
          <p:cNvPr id="28" name="Rectangle 27">
            <a:extLst>
              <a:ext uri="{FF2B5EF4-FFF2-40B4-BE49-F238E27FC236}">
                <a16:creationId xmlns:a16="http://schemas.microsoft.com/office/drawing/2014/main" id="{8023C920-F4A5-47ED-A739-D5F97E7B387A}"/>
              </a:ext>
            </a:extLst>
          </p:cNvPr>
          <p:cNvSpPr/>
          <p:nvPr/>
        </p:nvSpPr>
        <p:spPr>
          <a:xfrm>
            <a:off x="5414811" y="2165392"/>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72645" y="2073548"/>
            <a:ext cx="1578566"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10" y="2113475"/>
            <a:ext cx="3426131" cy="125933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02581" y="2007291"/>
            <a:ext cx="3409960" cy="1309233"/>
            <a:chOff x="7283894" y="3005683"/>
            <a:chExt cx="4546614" cy="1780983"/>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3238485"/>
              <a:ext cx="4546614" cy="1548181"/>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Actuals and Position information loaded into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COA in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Update of COA and workforce metadata in EPM Planning Budget and Reporting cubes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reports in EPM Planning Financials Reporting cube </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Correctness of calculations in EPM Planning Financials 	 </a:t>
              </a:r>
            </a:p>
          </p:txBody>
        </p:sp>
        <p:sp>
          <p:nvSpPr>
            <p:cNvPr id="38" name="Rectangle 37">
              <a:extLst>
                <a:ext uri="{FF2B5EF4-FFF2-40B4-BE49-F238E27FC236}">
                  <a16:creationId xmlns:a16="http://schemas.microsoft.com/office/drawing/2014/main" id="{1C1B3714-BAB5-41B6-9CAB-484D08006E6C}"/>
                </a:ext>
              </a:extLst>
            </p:cNvPr>
            <p:cNvSpPr/>
            <p:nvPr/>
          </p:nvSpPr>
          <p:spPr>
            <a:xfrm>
              <a:off x="7400113" y="3005683"/>
              <a:ext cx="1855119" cy="314007"/>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7773" y="599657"/>
            <a:ext cx="3415082" cy="1367045"/>
            <a:chOff x="2445904" y="672354"/>
            <a:chExt cx="4553444" cy="2385424"/>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962609"/>
              <a:ext cx="4548916" cy="1772441"/>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System Administrator</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VP Coordinators, Fund Managers, OGM (Sponsored Grants), Deans, Finance Directors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Department Users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Report Viewers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Controller’s office and Accounting department </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221522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481927"/>
            <a:ext cx="3415082" cy="1274811"/>
            <a:chOff x="2424524" y="4550008"/>
            <a:chExt cx="4553443" cy="1301056"/>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830851"/>
              <a:ext cx="4291812" cy="1020213"/>
            </a:xfrm>
            <a:prstGeom prst="rect">
              <a:avLst/>
            </a:prstGeom>
            <a:noFill/>
          </p:spPr>
          <p:txBody>
            <a:bodyPr wrap="square" lIns="0" tIns="0" rIns="0" bIns="0"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Financials, Workforce Planning and Reporting cubes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Narrative Reporting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Smart View Ad-hoc</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E-mails with departments, with attached PowerPoints and spreadsheets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Zoom Meetings, Google chat</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741998"/>
              <a:ext cx="4553443" cy="110906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550008"/>
              <a:ext cx="2785367" cy="27801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6320" y="3336817"/>
            <a:ext cx="3415082" cy="141806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84154" y="3178848"/>
            <a:ext cx="1788782"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22896" y="3382236"/>
            <a:ext cx="3409960" cy="1406631"/>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 </a:t>
            </a:r>
            <a:r>
              <a:rPr lang="en-US" sz="700" i="1" u="sng"/>
              <a:t>&amp; Needs</a:t>
            </a:r>
          </a:p>
          <a:p>
            <a:pPr marL="102868" lvl="1" indent="-102868">
              <a:lnSpc>
                <a:spcPct val="106000"/>
              </a:lnSpc>
              <a:spcAft>
                <a:spcPts val="338"/>
              </a:spcAft>
              <a:buSzPct val="100000"/>
              <a:buFont typeface="Arial" panose="020B0604020202020204" pitchFamily="34" charset="0"/>
              <a:buChar char="•"/>
              <a:defRPr/>
            </a:pPr>
            <a:r>
              <a:rPr lang="en-US" sz="700"/>
              <a:t>​</a:t>
            </a:r>
            <a:r>
              <a:rPr lang="en-US" sz="750">
                <a:latin typeface="Verdana" panose="020B0604030504040204" pitchFamily="34" charset="0"/>
                <a:ea typeface="Verdana" panose="020B0604030504040204" pitchFamily="34" charset="0"/>
              </a:rPr>
              <a:t>Review plan data in EPM Planning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COA updated and in sync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Actuals and Workforce information loaded in EPM Planning and reconciled with ERP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Calculations working as expected in EPM Planning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Receive sufficient training on net new processes that result </a:t>
            </a:r>
            <a:r>
              <a:rPr lang="en-US" sz="750" err="1">
                <a:latin typeface="Verdana" panose="020B0604030504040204" pitchFamily="34" charset="0"/>
                <a:ea typeface="Verdana" panose="020B0604030504040204" pitchFamily="34" charset="0"/>
              </a:rPr>
              <a:t>fro</a:t>
            </a:r>
            <a:r>
              <a:rPr lang="en-US" sz="750">
                <a:latin typeface="Verdana" panose="020B0604030504040204" pitchFamily="34" charset="0"/>
                <a:ea typeface="Verdana" panose="020B0604030504040204" pitchFamily="34" charset="0"/>
              </a:rPr>
              <a:t> m the change impacts (such as budget adjustments and curation of data or access to ERP data).</a:t>
            </a:r>
          </a:p>
        </p:txBody>
      </p:sp>
      <p:pic>
        <p:nvPicPr>
          <p:cNvPr id="4" name="Picture 3">
            <a:extLst>
              <a:ext uri="{FF2B5EF4-FFF2-40B4-BE49-F238E27FC236}">
                <a16:creationId xmlns:a16="http://schemas.microsoft.com/office/drawing/2014/main" id="{2BA21BD9-E66C-8091-6A5A-A1E83E1FD0BB}"/>
              </a:ext>
            </a:extLst>
          </p:cNvPr>
          <p:cNvPicPr>
            <a:picLocks noChangeAspect="1"/>
          </p:cNvPicPr>
          <p:nvPr/>
        </p:nvPicPr>
        <p:blipFill>
          <a:blip r:embed="rId3"/>
          <a:stretch>
            <a:fillRect/>
          </a:stretch>
        </p:blipFill>
        <p:spPr>
          <a:xfrm>
            <a:off x="195541" y="629826"/>
            <a:ext cx="1524000" cy="1228725"/>
          </a:xfrm>
          <a:prstGeom prst="rect">
            <a:avLst/>
          </a:prstGeom>
        </p:spPr>
      </p:pic>
      <p:sp>
        <p:nvSpPr>
          <p:cNvPr id="2" name="TextBox 1">
            <a:extLst>
              <a:ext uri="{FF2B5EF4-FFF2-40B4-BE49-F238E27FC236}">
                <a16:creationId xmlns:a16="http://schemas.microsoft.com/office/drawing/2014/main" id="{034F15C3-F023-D679-F9B5-078FF239318C}"/>
              </a:ext>
            </a:extLst>
          </p:cNvPr>
          <p:cNvSpPr txBox="1"/>
          <p:nvPr/>
        </p:nvSpPr>
        <p:spPr>
          <a:xfrm>
            <a:off x="2301240" y="4754880"/>
            <a:ext cx="6019800" cy="307777"/>
          </a:xfrm>
          <a:prstGeom prst="rect">
            <a:avLst/>
          </a:prstGeom>
          <a:noFill/>
        </p:spPr>
        <p:txBody>
          <a:bodyPr wrap="square" rtlCol="0">
            <a:spAutoFit/>
          </a:bodyPr>
          <a:lstStyle/>
          <a:p>
            <a:r>
              <a:rPr lang="en-US" sz="1200" b="1">
                <a:highlight>
                  <a:srgbClr val="FFFF00"/>
                </a:highlight>
                <a:latin typeface="Montserrat" panose="00000500000000000000" pitchFamily="2" charset="0"/>
              </a:rPr>
              <a:t>*This is not an exhaustive list of duties for this persona</a:t>
            </a:r>
            <a:r>
              <a:rPr lang="en-US"/>
              <a:t>. </a:t>
            </a:r>
          </a:p>
        </p:txBody>
      </p:sp>
    </p:spTree>
    <p:extLst>
      <p:ext uri="{BB962C8B-B14F-4D97-AF65-F5344CB8AC3E}">
        <p14:creationId xmlns:p14="http://schemas.microsoft.com/office/powerpoint/2010/main" val="427786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E625B7-ECCE-46CB-872C-3720A6DD68EC}"/>
              </a:ext>
            </a:extLst>
          </p:cNvPr>
          <p:cNvSpPr>
            <a:spLocks noGrp="1"/>
          </p:cNvSpPr>
          <p:nvPr>
            <p:ph type="body" sz="quarter" idx="10"/>
          </p:nvPr>
        </p:nvSpPr>
        <p:spPr>
          <a:xfrm>
            <a:off x="584201" y="330215"/>
            <a:ext cx="8259651" cy="383260"/>
          </a:xfrm>
          <a:noFill/>
        </p:spPr>
        <p:txBody>
          <a:bodyPr lIns="0" tIns="0" rIns="0" bIns="0" anchor="t"/>
          <a:lstStyle/>
          <a:p>
            <a:pPr>
              <a:lnSpc>
                <a:spcPct val="80000"/>
              </a:lnSpc>
              <a:buClr>
                <a:srgbClr val="000000"/>
              </a:buClr>
              <a:buSzPts val="3000"/>
            </a:pPr>
            <a:r>
              <a:rPr lang="en-US" sz="2000" cap="none">
                <a:solidFill>
                  <a:srgbClr val="990000"/>
                </a:solidFill>
                <a:latin typeface="Montserrat ExtraBold"/>
              </a:rPr>
              <a:t>Personas: Understanding the Oracle Cloud experience</a:t>
            </a:r>
          </a:p>
        </p:txBody>
      </p:sp>
      <p:sp>
        <p:nvSpPr>
          <p:cNvPr id="49" name="Text Placeholder 2">
            <a:extLst>
              <a:ext uri="{FF2B5EF4-FFF2-40B4-BE49-F238E27FC236}">
                <a16:creationId xmlns:a16="http://schemas.microsoft.com/office/drawing/2014/main" id="{DE217D85-A005-4B7B-BC9C-DD6F6C0FFF60}"/>
              </a:ext>
            </a:extLst>
          </p:cNvPr>
          <p:cNvSpPr txBox="1">
            <a:spLocks/>
          </p:cNvSpPr>
          <p:nvPr/>
        </p:nvSpPr>
        <p:spPr>
          <a:xfrm>
            <a:off x="352425" y="637226"/>
            <a:ext cx="8439150" cy="567941"/>
          </a:xfrm>
          <a:prstGeom prst="rect">
            <a:avLst/>
          </a:prstGeom>
        </p:spPr>
        <p:txBody>
          <a:bodyPr/>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378">
              <a:spcAft>
                <a:spcPts val="1000"/>
              </a:spcAft>
              <a:defRPr/>
            </a:pPr>
            <a:r>
              <a:rPr lang="en-US">
                <a:solidFill>
                  <a:srgbClr val="575757"/>
                </a:solidFill>
                <a:latin typeface="Verdana"/>
              </a:rPr>
              <a:t>Designing with empathy requires us to connect with our organization and immerse ourselves in their behaviors, attitudes, and goals to design a holistic experience for them. Personas are NOT Oracle Custom Roles. Multiple roles can be assigned to a persona. It’s the custom roles that will define whether the access to the system is inquiry-only, transactional, or set-up level, which defines what the user can do with the data. </a:t>
            </a:r>
          </a:p>
          <a:p>
            <a:pPr defTabSz="914378">
              <a:spcAft>
                <a:spcPts val="1000"/>
              </a:spcAft>
              <a:defRPr/>
            </a:pPr>
            <a:endParaRPr lang="en-US" sz="900">
              <a:solidFill>
                <a:prstClr val="black"/>
              </a:solidFill>
              <a:latin typeface="Verdana"/>
            </a:endParaRPr>
          </a:p>
        </p:txBody>
      </p:sp>
      <p:sp>
        <p:nvSpPr>
          <p:cNvPr id="50" name="object 16">
            <a:extLst>
              <a:ext uri="{FF2B5EF4-FFF2-40B4-BE49-F238E27FC236}">
                <a16:creationId xmlns:a16="http://schemas.microsoft.com/office/drawing/2014/main" id="{13793008-3405-406C-B32C-CF386EE4611F}"/>
              </a:ext>
            </a:extLst>
          </p:cNvPr>
          <p:cNvSpPr txBox="1"/>
          <p:nvPr/>
        </p:nvSpPr>
        <p:spPr>
          <a:xfrm>
            <a:off x="1588815" y="1834888"/>
            <a:ext cx="5950007" cy="323165"/>
          </a:xfrm>
          <a:prstGeom prst="rect">
            <a:avLst/>
          </a:prstGeom>
        </p:spPr>
        <p:txBody>
          <a:bodyPr vert="horz" wrap="square" lIns="0" tIns="0" rIns="0" bIns="0" rtlCol="0">
            <a:spAutoFit/>
          </a:bodyPr>
          <a:lstStyle/>
          <a:p>
            <a:pPr marL="6302" marR="2521" algn="ctr">
              <a:defRPr/>
            </a:pPr>
            <a:r>
              <a:rPr lang="en-US" sz="1050" b="1" spc="13">
                <a:solidFill>
                  <a:prstClr val="black"/>
                </a:solidFill>
                <a:latin typeface="Arial" panose="020B0604020202020204" pitchFamily="34" charset="0"/>
                <a:cs typeface="Arial" panose="020B0604020202020204" pitchFamily="34" charset="0"/>
              </a:rPr>
              <a:t>/</a:t>
            </a:r>
            <a:r>
              <a:rPr lang="en-US" sz="1050" b="1" spc="13" err="1">
                <a:solidFill>
                  <a:prstClr val="black"/>
                </a:solidFill>
                <a:latin typeface="Arial" panose="020B0604020202020204" pitchFamily="34" charset="0"/>
                <a:cs typeface="Arial" panose="020B0604020202020204" pitchFamily="34" charset="0"/>
              </a:rPr>
              <a:t>per·so·na</a:t>
            </a:r>
            <a:r>
              <a:rPr lang="en-US" sz="1050" b="1" spc="13">
                <a:solidFill>
                  <a:prstClr val="black"/>
                </a:solidFill>
                <a:latin typeface="Arial" panose="020B0604020202020204" pitchFamily="34" charset="0"/>
                <a:cs typeface="Arial" panose="020B0604020202020204" pitchFamily="34" charset="0"/>
              </a:rPr>
              <a:t>/ </a:t>
            </a:r>
            <a:r>
              <a:rPr lang="en-US" sz="1050" spc="13">
                <a:solidFill>
                  <a:prstClr val="black"/>
                </a:solidFill>
                <a:latin typeface="Arial" panose="020B0604020202020204" pitchFamily="34" charset="0"/>
                <a:cs typeface="Arial" panose="020B0604020202020204" pitchFamily="34" charset="0"/>
              </a:rPr>
              <a:t>A fictional character designed to represent a segment of stak</a:t>
            </a:r>
            <a:r>
              <a:rPr lang="en-US" sz="1050">
                <a:solidFill>
                  <a:prstClr val="black"/>
                </a:solidFill>
                <a:latin typeface="Arial" panose="020B0604020202020204" pitchFamily="34" charset="0"/>
                <a:cs typeface="Arial" panose="020B0604020202020204" pitchFamily="34" charset="0"/>
              </a:rPr>
              <a:t>eholders </a:t>
            </a:r>
            <a:r>
              <a:rPr lang="en-US" sz="1050" spc="13">
                <a:solidFill>
                  <a:prstClr val="black"/>
                </a:solidFill>
                <a:latin typeface="Arial" panose="020B0604020202020204" pitchFamily="34" charset="0"/>
                <a:cs typeface="Arial" panose="020B0604020202020204" pitchFamily="34" charset="0"/>
              </a:rPr>
              <a:t>who might interact with a process, service or product in a similar way</a:t>
            </a:r>
          </a:p>
        </p:txBody>
      </p:sp>
      <p:sp>
        <p:nvSpPr>
          <p:cNvPr id="51" name="Freeform 5">
            <a:extLst>
              <a:ext uri="{FF2B5EF4-FFF2-40B4-BE49-F238E27FC236}">
                <a16:creationId xmlns:a16="http://schemas.microsoft.com/office/drawing/2014/main" id="{CE4F3EF7-1E3E-4A25-B38E-7F066D843067}"/>
              </a:ext>
            </a:extLst>
          </p:cNvPr>
          <p:cNvSpPr>
            <a:spLocks noEditPoints="1"/>
          </p:cNvSpPr>
          <p:nvPr/>
        </p:nvSpPr>
        <p:spPr bwMode="auto">
          <a:xfrm rot="20285269">
            <a:off x="1105504" y="1932240"/>
            <a:ext cx="483399" cy="261461"/>
          </a:xfrm>
          <a:custGeom>
            <a:avLst/>
            <a:gdLst>
              <a:gd name="T0" fmla="*/ 51 w 213"/>
              <a:gd name="T1" fmla="*/ 105 h 115"/>
              <a:gd name="T2" fmla="*/ 4 w 213"/>
              <a:gd name="T3" fmla="*/ 26 h 115"/>
              <a:gd name="T4" fmla="*/ 29 w 213"/>
              <a:gd name="T5" fmla="*/ 21 h 115"/>
              <a:gd name="T6" fmla="*/ 62 w 213"/>
              <a:gd name="T7" fmla="*/ 72 h 115"/>
              <a:gd name="T8" fmla="*/ 97 w 213"/>
              <a:gd name="T9" fmla="*/ 71 h 115"/>
              <a:gd name="T10" fmla="*/ 95 w 213"/>
              <a:gd name="T11" fmla="*/ 57 h 115"/>
              <a:gd name="T12" fmla="*/ 123 w 213"/>
              <a:gd name="T13" fmla="*/ 54 h 115"/>
              <a:gd name="T14" fmla="*/ 151 w 213"/>
              <a:gd name="T15" fmla="*/ 49 h 115"/>
              <a:gd name="T16" fmla="*/ 179 w 213"/>
              <a:gd name="T17" fmla="*/ 38 h 115"/>
              <a:gd name="T18" fmla="*/ 119 w 213"/>
              <a:gd name="T19" fmla="*/ 34 h 115"/>
              <a:gd name="T20" fmla="*/ 122 w 213"/>
              <a:gd name="T21" fmla="*/ 4 h 115"/>
              <a:gd name="T22" fmla="*/ 171 w 213"/>
              <a:gd name="T23" fmla="*/ 53 h 115"/>
              <a:gd name="T24" fmla="*/ 134 w 213"/>
              <a:gd name="T25" fmla="*/ 90 h 115"/>
              <a:gd name="T26" fmla="*/ 36 w 213"/>
              <a:gd name="T27" fmla="*/ 23 h 115"/>
              <a:gd name="T28" fmla="*/ 34 w 213"/>
              <a:gd name="T29" fmla="*/ 24 h 115"/>
              <a:gd name="T30" fmla="*/ 19 w 213"/>
              <a:gd name="T31" fmla="*/ 24 h 115"/>
              <a:gd name="T32" fmla="*/ 39 w 213"/>
              <a:gd name="T33" fmla="*/ 51 h 115"/>
              <a:gd name="T34" fmla="*/ 4 w 213"/>
              <a:gd name="T35" fmla="*/ 43 h 115"/>
              <a:gd name="T36" fmla="*/ 37 w 213"/>
              <a:gd name="T37" fmla="*/ 81 h 115"/>
              <a:gd name="T38" fmla="*/ 36 w 213"/>
              <a:gd name="T39" fmla="*/ 64 h 115"/>
              <a:gd name="T40" fmla="*/ 133 w 213"/>
              <a:gd name="T41" fmla="*/ 59 h 115"/>
              <a:gd name="T42" fmla="*/ 44 w 213"/>
              <a:gd name="T43" fmla="*/ 65 h 115"/>
              <a:gd name="T44" fmla="*/ 47 w 213"/>
              <a:gd name="T45" fmla="*/ 67 h 115"/>
              <a:gd name="T46" fmla="*/ 53 w 213"/>
              <a:gd name="T47" fmla="*/ 76 h 115"/>
              <a:gd name="T48" fmla="*/ 84 w 213"/>
              <a:gd name="T49" fmla="*/ 73 h 115"/>
              <a:gd name="T50" fmla="*/ 98 w 213"/>
              <a:gd name="T51" fmla="*/ 78 h 115"/>
              <a:gd name="T52" fmla="*/ 126 w 213"/>
              <a:gd name="T53" fmla="*/ 77 h 115"/>
              <a:gd name="T54" fmla="*/ 109 w 213"/>
              <a:gd name="T55" fmla="*/ 78 h 115"/>
              <a:gd name="T56" fmla="*/ 81 w 213"/>
              <a:gd name="T57" fmla="*/ 79 h 115"/>
              <a:gd name="T58" fmla="*/ 123 w 213"/>
              <a:gd name="T59" fmla="*/ 83 h 115"/>
              <a:gd name="T60" fmla="*/ 92 w 213"/>
              <a:gd name="T61" fmla="*/ 82 h 115"/>
              <a:gd name="T62" fmla="*/ 115 w 213"/>
              <a:gd name="T63" fmla="*/ 82 h 115"/>
              <a:gd name="T64" fmla="*/ 89 w 213"/>
              <a:gd name="T65" fmla="*/ 82 h 115"/>
              <a:gd name="T66" fmla="*/ 48 w 213"/>
              <a:gd name="T67" fmla="*/ 82 h 115"/>
              <a:gd name="T68" fmla="*/ 48 w 213"/>
              <a:gd name="T69" fmla="*/ 82 h 115"/>
              <a:gd name="T70" fmla="*/ 38 w 213"/>
              <a:gd name="T71" fmla="*/ 97 h 115"/>
              <a:gd name="T72" fmla="*/ 131 w 213"/>
              <a:gd name="T73" fmla="*/ 86 h 115"/>
              <a:gd name="T74" fmla="*/ 86 w 213"/>
              <a:gd name="T75" fmla="*/ 86 h 115"/>
              <a:gd name="T76" fmla="*/ 55 w 213"/>
              <a:gd name="T77" fmla="*/ 90 h 115"/>
              <a:gd name="T78" fmla="*/ 117 w 213"/>
              <a:gd name="T79" fmla="*/ 86 h 115"/>
              <a:gd name="T80" fmla="*/ 19 w 213"/>
              <a:gd name="T81" fmla="*/ 91 h 115"/>
              <a:gd name="T82" fmla="*/ 77 w 213"/>
              <a:gd name="T83" fmla="*/ 90 h 115"/>
              <a:gd name="T84" fmla="*/ 62 w 213"/>
              <a:gd name="T85" fmla="*/ 92 h 115"/>
              <a:gd name="T86" fmla="*/ 83 w 213"/>
              <a:gd name="T87" fmla="*/ 92 h 115"/>
              <a:gd name="T88" fmla="*/ 75 w 213"/>
              <a:gd name="T89" fmla="*/ 90 h 115"/>
              <a:gd name="T90" fmla="*/ 36 w 213"/>
              <a:gd name="T91" fmla="*/ 100 h 115"/>
              <a:gd name="T92" fmla="*/ 113 w 213"/>
              <a:gd name="T93" fmla="*/ 95 h 115"/>
              <a:gd name="T94" fmla="*/ 90 w 213"/>
              <a:gd name="T95" fmla="*/ 95 h 115"/>
              <a:gd name="T96" fmla="*/ 13 w 213"/>
              <a:gd name="T97" fmla="*/ 101 h 115"/>
              <a:gd name="T98" fmla="*/ 45 w 213"/>
              <a:gd name="T99" fmla="*/ 95 h 115"/>
              <a:gd name="T100" fmla="*/ 84 w 213"/>
              <a:gd name="T101" fmla="*/ 95 h 115"/>
              <a:gd name="T102" fmla="*/ 117 w 213"/>
              <a:gd name="T103" fmla="*/ 97 h 115"/>
              <a:gd name="T104" fmla="*/ 36 w 213"/>
              <a:gd name="T105" fmla="*/ 10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3" h="115">
                <a:moveTo>
                  <a:pt x="94" y="106"/>
                </a:moveTo>
                <a:cubicBezTo>
                  <a:pt x="93" y="106"/>
                  <a:pt x="94" y="107"/>
                  <a:pt x="94" y="108"/>
                </a:cubicBezTo>
                <a:cubicBezTo>
                  <a:pt x="87" y="108"/>
                  <a:pt x="82" y="103"/>
                  <a:pt x="75" y="105"/>
                </a:cubicBezTo>
                <a:cubicBezTo>
                  <a:pt x="76" y="103"/>
                  <a:pt x="74" y="103"/>
                  <a:pt x="74" y="102"/>
                </a:cubicBezTo>
                <a:cubicBezTo>
                  <a:pt x="64" y="104"/>
                  <a:pt x="60" y="96"/>
                  <a:pt x="50" y="99"/>
                </a:cubicBezTo>
                <a:cubicBezTo>
                  <a:pt x="50" y="102"/>
                  <a:pt x="51" y="103"/>
                  <a:pt x="51" y="105"/>
                </a:cubicBezTo>
                <a:cubicBezTo>
                  <a:pt x="49" y="107"/>
                  <a:pt x="45" y="107"/>
                  <a:pt x="44" y="109"/>
                </a:cubicBezTo>
                <a:cubicBezTo>
                  <a:pt x="32" y="104"/>
                  <a:pt x="19" y="108"/>
                  <a:pt x="8" y="106"/>
                </a:cubicBezTo>
                <a:cubicBezTo>
                  <a:pt x="9" y="93"/>
                  <a:pt x="3" y="81"/>
                  <a:pt x="5" y="65"/>
                </a:cubicBezTo>
                <a:cubicBezTo>
                  <a:pt x="5" y="64"/>
                  <a:pt x="4" y="66"/>
                  <a:pt x="3" y="65"/>
                </a:cubicBezTo>
                <a:cubicBezTo>
                  <a:pt x="6" y="54"/>
                  <a:pt x="0" y="42"/>
                  <a:pt x="2" y="29"/>
                </a:cubicBezTo>
                <a:cubicBezTo>
                  <a:pt x="5" y="31"/>
                  <a:pt x="3" y="27"/>
                  <a:pt x="4" y="26"/>
                </a:cubicBezTo>
                <a:cubicBezTo>
                  <a:pt x="9" y="28"/>
                  <a:pt x="3" y="36"/>
                  <a:pt x="6" y="38"/>
                </a:cubicBezTo>
                <a:cubicBezTo>
                  <a:pt x="10" y="37"/>
                  <a:pt x="6" y="32"/>
                  <a:pt x="9" y="29"/>
                </a:cubicBezTo>
                <a:cubicBezTo>
                  <a:pt x="8" y="27"/>
                  <a:pt x="5" y="26"/>
                  <a:pt x="5" y="23"/>
                </a:cubicBezTo>
                <a:cubicBezTo>
                  <a:pt x="11" y="22"/>
                  <a:pt x="18" y="21"/>
                  <a:pt x="25" y="22"/>
                </a:cubicBezTo>
                <a:cubicBezTo>
                  <a:pt x="28" y="22"/>
                  <a:pt x="27" y="18"/>
                  <a:pt x="30" y="18"/>
                </a:cubicBezTo>
                <a:cubicBezTo>
                  <a:pt x="31" y="20"/>
                  <a:pt x="29" y="20"/>
                  <a:pt x="29" y="21"/>
                </a:cubicBezTo>
                <a:cubicBezTo>
                  <a:pt x="34" y="20"/>
                  <a:pt x="38" y="21"/>
                  <a:pt x="43" y="19"/>
                </a:cubicBezTo>
                <a:cubicBezTo>
                  <a:pt x="46" y="27"/>
                  <a:pt x="43" y="37"/>
                  <a:pt x="44" y="48"/>
                </a:cubicBezTo>
                <a:cubicBezTo>
                  <a:pt x="45" y="50"/>
                  <a:pt x="46" y="47"/>
                  <a:pt x="47" y="48"/>
                </a:cubicBezTo>
                <a:cubicBezTo>
                  <a:pt x="50" y="53"/>
                  <a:pt x="46" y="57"/>
                  <a:pt x="47" y="64"/>
                </a:cubicBezTo>
                <a:cubicBezTo>
                  <a:pt x="53" y="68"/>
                  <a:pt x="59" y="72"/>
                  <a:pt x="66" y="70"/>
                </a:cubicBezTo>
                <a:cubicBezTo>
                  <a:pt x="66" y="71"/>
                  <a:pt x="63" y="71"/>
                  <a:pt x="62" y="72"/>
                </a:cubicBezTo>
                <a:cubicBezTo>
                  <a:pt x="63" y="76"/>
                  <a:pt x="69" y="75"/>
                  <a:pt x="73" y="74"/>
                </a:cubicBezTo>
                <a:cubicBezTo>
                  <a:pt x="68" y="68"/>
                  <a:pt x="59" y="68"/>
                  <a:pt x="55" y="61"/>
                </a:cubicBezTo>
                <a:cubicBezTo>
                  <a:pt x="63" y="65"/>
                  <a:pt x="69" y="69"/>
                  <a:pt x="77" y="74"/>
                </a:cubicBezTo>
                <a:cubicBezTo>
                  <a:pt x="80" y="73"/>
                  <a:pt x="82" y="71"/>
                  <a:pt x="85" y="71"/>
                </a:cubicBezTo>
                <a:cubicBezTo>
                  <a:pt x="81" y="67"/>
                  <a:pt x="75" y="65"/>
                  <a:pt x="70" y="61"/>
                </a:cubicBezTo>
                <a:cubicBezTo>
                  <a:pt x="79" y="61"/>
                  <a:pt x="88" y="76"/>
                  <a:pt x="97" y="71"/>
                </a:cubicBezTo>
                <a:cubicBezTo>
                  <a:pt x="93" y="68"/>
                  <a:pt x="87" y="67"/>
                  <a:pt x="85" y="62"/>
                </a:cubicBezTo>
                <a:cubicBezTo>
                  <a:pt x="94" y="67"/>
                  <a:pt x="103" y="72"/>
                  <a:pt x="111" y="77"/>
                </a:cubicBezTo>
                <a:cubicBezTo>
                  <a:pt x="114" y="76"/>
                  <a:pt x="115" y="75"/>
                  <a:pt x="114" y="72"/>
                </a:cubicBezTo>
                <a:cubicBezTo>
                  <a:pt x="116" y="72"/>
                  <a:pt x="116" y="71"/>
                  <a:pt x="118" y="72"/>
                </a:cubicBezTo>
                <a:cubicBezTo>
                  <a:pt x="115" y="69"/>
                  <a:pt x="110" y="67"/>
                  <a:pt x="106" y="65"/>
                </a:cubicBezTo>
                <a:cubicBezTo>
                  <a:pt x="102" y="63"/>
                  <a:pt x="97" y="61"/>
                  <a:pt x="95" y="57"/>
                </a:cubicBezTo>
                <a:cubicBezTo>
                  <a:pt x="109" y="61"/>
                  <a:pt x="117" y="76"/>
                  <a:pt x="135" y="71"/>
                </a:cubicBezTo>
                <a:cubicBezTo>
                  <a:pt x="126" y="62"/>
                  <a:pt x="110" y="61"/>
                  <a:pt x="102" y="51"/>
                </a:cubicBezTo>
                <a:cubicBezTo>
                  <a:pt x="107" y="53"/>
                  <a:pt x="112" y="57"/>
                  <a:pt x="119" y="60"/>
                </a:cubicBezTo>
                <a:cubicBezTo>
                  <a:pt x="127" y="64"/>
                  <a:pt x="136" y="72"/>
                  <a:pt x="143" y="65"/>
                </a:cubicBezTo>
                <a:cubicBezTo>
                  <a:pt x="133" y="61"/>
                  <a:pt x="123" y="57"/>
                  <a:pt x="114" y="51"/>
                </a:cubicBezTo>
                <a:cubicBezTo>
                  <a:pt x="118" y="49"/>
                  <a:pt x="119" y="53"/>
                  <a:pt x="123" y="54"/>
                </a:cubicBezTo>
                <a:cubicBezTo>
                  <a:pt x="130" y="55"/>
                  <a:pt x="138" y="50"/>
                  <a:pt x="143" y="52"/>
                </a:cubicBezTo>
                <a:cubicBezTo>
                  <a:pt x="143" y="47"/>
                  <a:pt x="138" y="52"/>
                  <a:pt x="136" y="51"/>
                </a:cubicBezTo>
                <a:cubicBezTo>
                  <a:pt x="136" y="49"/>
                  <a:pt x="138" y="50"/>
                  <a:pt x="139" y="49"/>
                </a:cubicBezTo>
                <a:cubicBezTo>
                  <a:pt x="134" y="46"/>
                  <a:pt x="128" y="46"/>
                  <a:pt x="124" y="43"/>
                </a:cubicBezTo>
                <a:cubicBezTo>
                  <a:pt x="135" y="45"/>
                  <a:pt x="140" y="50"/>
                  <a:pt x="152" y="46"/>
                </a:cubicBezTo>
                <a:cubicBezTo>
                  <a:pt x="154" y="47"/>
                  <a:pt x="152" y="48"/>
                  <a:pt x="151" y="49"/>
                </a:cubicBezTo>
                <a:cubicBezTo>
                  <a:pt x="155" y="49"/>
                  <a:pt x="157" y="48"/>
                  <a:pt x="162" y="47"/>
                </a:cubicBezTo>
                <a:cubicBezTo>
                  <a:pt x="155" y="44"/>
                  <a:pt x="145" y="44"/>
                  <a:pt x="139" y="41"/>
                </a:cubicBezTo>
                <a:cubicBezTo>
                  <a:pt x="151" y="40"/>
                  <a:pt x="165" y="51"/>
                  <a:pt x="177" y="45"/>
                </a:cubicBezTo>
                <a:cubicBezTo>
                  <a:pt x="171" y="42"/>
                  <a:pt x="164" y="43"/>
                  <a:pt x="158" y="41"/>
                </a:cubicBezTo>
                <a:cubicBezTo>
                  <a:pt x="168" y="39"/>
                  <a:pt x="183" y="47"/>
                  <a:pt x="194" y="45"/>
                </a:cubicBezTo>
                <a:cubicBezTo>
                  <a:pt x="189" y="42"/>
                  <a:pt x="183" y="41"/>
                  <a:pt x="179" y="38"/>
                </a:cubicBezTo>
                <a:cubicBezTo>
                  <a:pt x="184" y="37"/>
                  <a:pt x="190" y="45"/>
                  <a:pt x="197" y="41"/>
                </a:cubicBezTo>
                <a:cubicBezTo>
                  <a:pt x="195" y="39"/>
                  <a:pt x="193" y="38"/>
                  <a:pt x="190" y="37"/>
                </a:cubicBezTo>
                <a:cubicBezTo>
                  <a:pt x="196" y="37"/>
                  <a:pt x="206" y="43"/>
                  <a:pt x="210" y="36"/>
                </a:cubicBezTo>
                <a:cubicBezTo>
                  <a:pt x="194" y="22"/>
                  <a:pt x="166" y="27"/>
                  <a:pt x="142" y="30"/>
                </a:cubicBezTo>
                <a:cubicBezTo>
                  <a:pt x="136" y="31"/>
                  <a:pt x="130" y="33"/>
                  <a:pt x="127" y="37"/>
                </a:cubicBezTo>
                <a:cubicBezTo>
                  <a:pt x="125" y="33"/>
                  <a:pt x="122" y="38"/>
                  <a:pt x="119" y="34"/>
                </a:cubicBezTo>
                <a:cubicBezTo>
                  <a:pt x="124" y="30"/>
                  <a:pt x="135" y="31"/>
                  <a:pt x="136" y="23"/>
                </a:cubicBezTo>
                <a:cubicBezTo>
                  <a:pt x="136" y="16"/>
                  <a:pt x="124" y="7"/>
                  <a:pt x="115" y="7"/>
                </a:cubicBezTo>
                <a:cubicBezTo>
                  <a:pt x="111" y="7"/>
                  <a:pt x="105" y="8"/>
                  <a:pt x="101" y="9"/>
                </a:cubicBezTo>
                <a:cubicBezTo>
                  <a:pt x="81" y="13"/>
                  <a:pt x="59" y="26"/>
                  <a:pt x="45" y="32"/>
                </a:cubicBezTo>
                <a:cubicBezTo>
                  <a:pt x="45" y="25"/>
                  <a:pt x="53" y="26"/>
                  <a:pt x="55" y="22"/>
                </a:cubicBezTo>
                <a:cubicBezTo>
                  <a:pt x="74" y="18"/>
                  <a:pt x="100" y="0"/>
                  <a:pt x="122" y="4"/>
                </a:cubicBezTo>
                <a:cubicBezTo>
                  <a:pt x="129" y="5"/>
                  <a:pt x="134" y="13"/>
                  <a:pt x="139" y="19"/>
                </a:cubicBezTo>
                <a:cubicBezTo>
                  <a:pt x="139" y="22"/>
                  <a:pt x="138" y="26"/>
                  <a:pt x="137" y="28"/>
                </a:cubicBezTo>
                <a:cubicBezTo>
                  <a:pt x="152" y="28"/>
                  <a:pt x="169" y="23"/>
                  <a:pt x="184" y="23"/>
                </a:cubicBezTo>
                <a:cubicBezTo>
                  <a:pt x="194" y="23"/>
                  <a:pt x="202" y="28"/>
                  <a:pt x="211" y="28"/>
                </a:cubicBezTo>
                <a:cubicBezTo>
                  <a:pt x="213" y="33"/>
                  <a:pt x="213" y="34"/>
                  <a:pt x="213" y="39"/>
                </a:cubicBezTo>
                <a:cubicBezTo>
                  <a:pt x="204" y="49"/>
                  <a:pt x="184" y="52"/>
                  <a:pt x="171" y="53"/>
                </a:cubicBezTo>
                <a:cubicBezTo>
                  <a:pt x="165" y="53"/>
                  <a:pt x="159" y="53"/>
                  <a:pt x="156" y="55"/>
                </a:cubicBezTo>
                <a:cubicBezTo>
                  <a:pt x="152" y="53"/>
                  <a:pt x="149" y="55"/>
                  <a:pt x="145" y="55"/>
                </a:cubicBezTo>
                <a:cubicBezTo>
                  <a:pt x="149" y="56"/>
                  <a:pt x="146" y="65"/>
                  <a:pt x="149" y="65"/>
                </a:cubicBezTo>
                <a:cubicBezTo>
                  <a:pt x="144" y="68"/>
                  <a:pt x="143" y="71"/>
                  <a:pt x="136" y="73"/>
                </a:cubicBezTo>
                <a:cubicBezTo>
                  <a:pt x="144" y="78"/>
                  <a:pt x="138" y="89"/>
                  <a:pt x="135" y="91"/>
                </a:cubicBezTo>
                <a:cubicBezTo>
                  <a:pt x="135" y="91"/>
                  <a:pt x="134" y="91"/>
                  <a:pt x="134" y="90"/>
                </a:cubicBezTo>
                <a:cubicBezTo>
                  <a:pt x="133" y="93"/>
                  <a:pt x="134" y="95"/>
                  <a:pt x="134" y="98"/>
                </a:cubicBezTo>
                <a:cubicBezTo>
                  <a:pt x="131" y="115"/>
                  <a:pt x="108" y="106"/>
                  <a:pt x="94" y="106"/>
                </a:cubicBezTo>
                <a:close/>
                <a:moveTo>
                  <a:pt x="36" y="23"/>
                </a:moveTo>
                <a:cubicBezTo>
                  <a:pt x="30" y="43"/>
                  <a:pt x="20" y="63"/>
                  <a:pt x="17" y="84"/>
                </a:cubicBezTo>
                <a:cubicBezTo>
                  <a:pt x="25" y="65"/>
                  <a:pt x="36" y="45"/>
                  <a:pt x="40" y="23"/>
                </a:cubicBezTo>
                <a:cubicBezTo>
                  <a:pt x="39" y="23"/>
                  <a:pt x="38" y="23"/>
                  <a:pt x="36" y="23"/>
                </a:cubicBezTo>
                <a:close/>
                <a:moveTo>
                  <a:pt x="27" y="24"/>
                </a:moveTo>
                <a:cubicBezTo>
                  <a:pt x="20" y="42"/>
                  <a:pt x="16" y="55"/>
                  <a:pt x="9" y="74"/>
                </a:cubicBezTo>
                <a:cubicBezTo>
                  <a:pt x="10" y="78"/>
                  <a:pt x="10" y="84"/>
                  <a:pt x="13" y="86"/>
                </a:cubicBezTo>
                <a:cubicBezTo>
                  <a:pt x="13" y="84"/>
                  <a:pt x="14" y="81"/>
                  <a:pt x="13" y="80"/>
                </a:cubicBezTo>
                <a:cubicBezTo>
                  <a:pt x="14" y="80"/>
                  <a:pt x="15" y="80"/>
                  <a:pt x="16" y="78"/>
                </a:cubicBezTo>
                <a:cubicBezTo>
                  <a:pt x="21" y="59"/>
                  <a:pt x="28" y="42"/>
                  <a:pt x="34" y="24"/>
                </a:cubicBezTo>
                <a:cubicBezTo>
                  <a:pt x="30" y="24"/>
                  <a:pt x="31" y="24"/>
                  <a:pt x="27" y="24"/>
                </a:cubicBezTo>
                <a:close/>
                <a:moveTo>
                  <a:pt x="13" y="25"/>
                </a:moveTo>
                <a:cubicBezTo>
                  <a:pt x="11" y="33"/>
                  <a:pt x="4" y="42"/>
                  <a:pt x="9" y="52"/>
                </a:cubicBezTo>
                <a:cubicBezTo>
                  <a:pt x="11" y="43"/>
                  <a:pt x="14" y="34"/>
                  <a:pt x="17" y="25"/>
                </a:cubicBezTo>
                <a:cubicBezTo>
                  <a:pt x="15" y="24"/>
                  <a:pt x="15" y="25"/>
                  <a:pt x="13" y="25"/>
                </a:cubicBezTo>
                <a:close/>
                <a:moveTo>
                  <a:pt x="19" y="24"/>
                </a:moveTo>
                <a:cubicBezTo>
                  <a:pt x="15" y="39"/>
                  <a:pt x="7" y="52"/>
                  <a:pt x="9" y="69"/>
                </a:cubicBezTo>
                <a:cubicBezTo>
                  <a:pt x="14" y="55"/>
                  <a:pt x="20" y="39"/>
                  <a:pt x="25" y="24"/>
                </a:cubicBezTo>
                <a:cubicBezTo>
                  <a:pt x="23" y="24"/>
                  <a:pt x="21" y="24"/>
                  <a:pt x="19" y="24"/>
                </a:cubicBezTo>
                <a:close/>
                <a:moveTo>
                  <a:pt x="21" y="77"/>
                </a:moveTo>
                <a:cubicBezTo>
                  <a:pt x="25" y="81"/>
                  <a:pt x="22" y="84"/>
                  <a:pt x="25" y="90"/>
                </a:cubicBezTo>
                <a:cubicBezTo>
                  <a:pt x="29" y="77"/>
                  <a:pt x="36" y="65"/>
                  <a:pt x="39" y="51"/>
                </a:cubicBezTo>
                <a:cubicBezTo>
                  <a:pt x="40" y="49"/>
                  <a:pt x="42" y="53"/>
                  <a:pt x="42" y="50"/>
                </a:cubicBezTo>
                <a:cubicBezTo>
                  <a:pt x="41" y="43"/>
                  <a:pt x="43" y="33"/>
                  <a:pt x="41" y="27"/>
                </a:cubicBezTo>
                <a:cubicBezTo>
                  <a:pt x="36" y="45"/>
                  <a:pt x="29" y="61"/>
                  <a:pt x="21" y="77"/>
                </a:cubicBezTo>
                <a:close/>
                <a:moveTo>
                  <a:pt x="4" y="43"/>
                </a:moveTo>
                <a:cubicBezTo>
                  <a:pt x="2" y="42"/>
                  <a:pt x="4" y="34"/>
                  <a:pt x="2" y="35"/>
                </a:cubicBezTo>
                <a:cubicBezTo>
                  <a:pt x="3" y="38"/>
                  <a:pt x="1" y="43"/>
                  <a:pt x="4" y="43"/>
                </a:cubicBezTo>
                <a:close/>
                <a:moveTo>
                  <a:pt x="182" y="48"/>
                </a:moveTo>
                <a:cubicBezTo>
                  <a:pt x="184" y="48"/>
                  <a:pt x="186" y="48"/>
                  <a:pt x="188" y="47"/>
                </a:cubicBezTo>
                <a:cubicBezTo>
                  <a:pt x="185" y="47"/>
                  <a:pt x="183" y="46"/>
                  <a:pt x="182" y="48"/>
                </a:cubicBezTo>
                <a:close/>
                <a:moveTo>
                  <a:pt x="32" y="91"/>
                </a:moveTo>
                <a:cubicBezTo>
                  <a:pt x="37" y="88"/>
                  <a:pt x="33" y="80"/>
                  <a:pt x="36" y="77"/>
                </a:cubicBezTo>
                <a:cubicBezTo>
                  <a:pt x="36" y="78"/>
                  <a:pt x="36" y="80"/>
                  <a:pt x="37" y="81"/>
                </a:cubicBezTo>
                <a:cubicBezTo>
                  <a:pt x="39" y="75"/>
                  <a:pt x="43" y="67"/>
                  <a:pt x="41" y="62"/>
                </a:cubicBezTo>
                <a:cubicBezTo>
                  <a:pt x="42" y="63"/>
                  <a:pt x="44" y="63"/>
                  <a:pt x="45" y="63"/>
                </a:cubicBezTo>
                <a:cubicBezTo>
                  <a:pt x="45" y="60"/>
                  <a:pt x="45" y="55"/>
                  <a:pt x="45" y="50"/>
                </a:cubicBezTo>
                <a:cubicBezTo>
                  <a:pt x="43" y="49"/>
                  <a:pt x="44" y="55"/>
                  <a:pt x="43" y="55"/>
                </a:cubicBezTo>
                <a:cubicBezTo>
                  <a:pt x="42" y="56"/>
                  <a:pt x="42" y="53"/>
                  <a:pt x="41" y="53"/>
                </a:cubicBezTo>
                <a:cubicBezTo>
                  <a:pt x="40" y="57"/>
                  <a:pt x="38" y="63"/>
                  <a:pt x="36" y="64"/>
                </a:cubicBezTo>
                <a:cubicBezTo>
                  <a:pt x="34" y="72"/>
                  <a:pt x="29" y="81"/>
                  <a:pt x="32" y="91"/>
                </a:cubicBezTo>
                <a:close/>
                <a:moveTo>
                  <a:pt x="127" y="55"/>
                </a:moveTo>
                <a:cubicBezTo>
                  <a:pt x="127" y="58"/>
                  <a:pt x="129" y="57"/>
                  <a:pt x="130" y="58"/>
                </a:cubicBezTo>
                <a:cubicBezTo>
                  <a:pt x="132" y="57"/>
                  <a:pt x="130" y="57"/>
                  <a:pt x="130" y="55"/>
                </a:cubicBezTo>
                <a:cubicBezTo>
                  <a:pt x="128" y="55"/>
                  <a:pt x="129" y="54"/>
                  <a:pt x="127" y="55"/>
                </a:cubicBezTo>
                <a:close/>
                <a:moveTo>
                  <a:pt x="133" y="59"/>
                </a:moveTo>
                <a:cubicBezTo>
                  <a:pt x="137" y="61"/>
                  <a:pt x="140" y="63"/>
                  <a:pt x="145" y="63"/>
                </a:cubicBezTo>
                <a:cubicBezTo>
                  <a:pt x="147" y="57"/>
                  <a:pt x="136" y="54"/>
                  <a:pt x="133" y="59"/>
                </a:cubicBezTo>
                <a:close/>
                <a:moveTo>
                  <a:pt x="42" y="80"/>
                </a:moveTo>
                <a:cubicBezTo>
                  <a:pt x="42" y="78"/>
                  <a:pt x="42" y="75"/>
                  <a:pt x="43" y="74"/>
                </a:cubicBezTo>
                <a:cubicBezTo>
                  <a:pt x="44" y="74"/>
                  <a:pt x="43" y="75"/>
                  <a:pt x="45" y="75"/>
                </a:cubicBezTo>
                <a:cubicBezTo>
                  <a:pt x="44" y="70"/>
                  <a:pt x="47" y="67"/>
                  <a:pt x="44" y="65"/>
                </a:cubicBezTo>
                <a:cubicBezTo>
                  <a:pt x="43" y="70"/>
                  <a:pt x="38" y="77"/>
                  <a:pt x="42" y="80"/>
                </a:cubicBezTo>
                <a:close/>
                <a:moveTo>
                  <a:pt x="47" y="79"/>
                </a:moveTo>
                <a:cubicBezTo>
                  <a:pt x="48" y="80"/>
                  <a:pt x="50" y="79"/>
                  <a:pt x="51" y="78"/>
                </a:cubicBezTo>
                <a:cubicBezTo>
                  <a:pt x="49" y="78"/>
                  <a:pt x="49" y="76"/>
                  <a:pt x="49" y="74"/>
                </a:cubicBezTo>
                <a:cubicBezTo>
                  <a:pt x="52" y="76"/>
                  <a:pt x="54" y="72"/>
                  <a:pt x="58" y="72"/>
                </a:cubicBezTo>
                <a:cubicBezTo>
                  <a:pt x="55" y="69"/>
                  <a:pt x="51" y="69"/>
                  <a:pt x="47" y="67"/>
                </a:cubicBezTo>
                <a:cubicBezTo>
                  <a:pt x="47" y="71"/>
                  <a:pt x="47" y="75"/>
                  <a:pt x="47" y="79"/>
                </a:cubicBezTo>
                <a:close/>
                <a:moveTo>
                  <a:pt x="96" y="75"/>
                </a:moveTo>
                <a:cubicBezTo>
                  <a:pt x="99" y="76"/>
                  <a:pt x="103" y="78"/>
                  <a:pt x="105" y="74"/>
                </a:cubicBezTo>
                <a:cubicBezTo>
                  <a:pt x="102" y="74"/>
                  <a:pt x="101" y="72"/>
                  <a:pt x="98" y="72"/>
                </a:cubicBezTo>
                <a:cubicBezTo>
                  <a:pt x="99" y="74"/>
                  <a:pt x="95" y="72"/>
                  <a:pt x="96" y="75"/>
                </a:cubicBezTo>
                <a:close/>
                <a:moveTo>
                  <a:pt x="53" y="76"/>
                </a:moveTo>
                <a:cubicBezTo>
                  <a:pt x="56" y="76"/>
                  <a:pt x="58" y="74"/>
                  <a:pt x="60" y="76"/>
                </a:cubicBezTo>
                <a:cubicBezTo>
                  <a:pt x="60" y="78"/>
                  <a:pt x="56" y="76"/>
                  <a:pt x="56" y="78"/>
                </a:cubicBezTo>
                <a:cubicBezTo>
                  <a:pt x="59" y="79"/>
                  <a:pt x="63" y="77"/>
                  <a:pt x="66" y="76"/>
                </a:cubicBezTo>
                <a:cubicBezTo>
                  <a:pt x="62" y="73"/>
                  <a:pt x="57" y="72"/>
                  <a:pt x="53" y="76"/>
                </a:cubicBezTo>
                <a:close/>
                <a:moveTo>
                  <a:pt x="79" y="75"/>
                </a:moveTo>
                <a:cubicBezTo>
                  <a:pt x="81" y="75"/>
                  <a:pt x="83" y="74"/>
                  <a:pt x="84" y="73"/>
                </a:cubicBezTo>
                <a:cubicBezTo>
                  <a:pt x="82" y="73"/>
                  <a:pt x="80" y="74"/>
                  <a:pt x="79" y="75"/>
                </a:cubicBezTo>
                <a:close/>
                <a:moveTo>
                  <a:pt x="81" y="76"/>
                </a:moveTo>
                <a:cubicBezTo>
                  <a:pt x="85" y="78"/>
                  <a:pt x="90" y="76"/>
                  <a:pt x="92" y="73"/>
                </a:cubicBezTo>
                <a:cubicBezTo>
                  <a:pt x="87" y="73"/>
                  <a:pt x="85" y="74"/>
                  <a:pt x="81" y="76"/>
                </a:cubicBezTo>
                <a:close/>
                <a:moveTo>
                  <a:pt x="85" y="78"/>
                </a:moveTo>
                <a:cubicBezTo>
                  <a:pt x="88" y="83"/>
                  <a:pt x="94" y="80"/>
                  <a:pt x="98" y="78"/>
                </a:cubicBezTo>
                <a:cubicBezTo>
                  <a:pt x="96" y="72"/>
                  <a:pt x="90" y="76"/>
                  <a:pt x="85" y="78"/>
                </a:cubicBezTo>
                <a:close/>
                <a:moveTo>
                  <a:pt x="72" y="78"/>
                </a:moveTo>
                <a:cubicBezTo>
                  <a:pt x="74" y="78"/>
                  <a:pt x="76" y="77"/>
                  <a:pt x="78" y="76"/>
                </a:cubicBezTo>
                <a:cubicBezTo>
                  <a:pt x="77" y="75"/>
                  <a:pt x="72" y="76"/>
                  <a:pt x="72" y="78"/>
                </a:cubicBezTo>
                <a:close/>
                <a:moveTo>
                  <a:pt x="113" y="78"/>
                </a:moveTo>
                <a:cubicBezTo>
                  <a:pt x="118" y="82"/>
                  <a:pt x="122" y="76"/>
                  <a:pt x="126" y="77"/>
                </a:cubicBezTo>
                <a:cubicBezTo>
                  <a:pt x="124" y="79"/>
                  <a:pt x="120" y="78"/>
                  <a:pt x="119" y="81"/>
                </a:cubicBezTo>
                <a:cubicBezTo>
                  <a:pt x="123" y="83"/>
                  <a:pt x="125" y="78"/>
                  <a:pt x="128" y="76"/>
                </a:cubicBezTo>
                <a:cubicBezTo>
                  <a:pt x="125" y="75"/>
                  <a:pt x="121" y="75"/>
                  <a:pt x="115" y="75"/>
                </a:cubicBezTo>
                <a:cubicBezTo>
                  <a:pt x="117" y="78"/>
                  <a:pt x="112" y="76"/>
                  <a:pt x="113" y="78"/>
                </a:cubicBezTo>
                <a:close/>
                <a:moveTo>
                  <a:pt x="102" y="78"/>
                </a:moveTo>
                <a:cubicBezTo>
                  <a:pt x="104" y="80"/>
                  <a:pt x="107" y="80"/>
                  <a:pt x="109" y="78"/>
                </a:cubicBezTo>
                <a:cubicBezTo>
                  <a:pt x="107" y="75"/>
                  <a:pt x="104" y="76"/>
                  <a:pt x="102" y="78"/>
                </a:cubicBezTo>
                <a:close/>
                <a:moveTo>
                  <a:pt x="137" y="78"/>
                </a:moveTo>
                <a:cubicBezTo>
                  <a:pt x="136" y="77"/>
                  <a:pt x="132" y="75"/>
                  <a:pt x="131" y="76"/>
                </a:cubicBezTo>
                <a:cubicBezTo>
                  <a:pt x="133" y="77"/>
                  <a:pt x="136" y="80"/>
                  <a:pt x="137" y="78"/>
                </a:cubicBezTo>
                <a:close/>
                <a:moveTo>
                  <a:pt x="75" y="80"/>
                </a:moveTo>
                <a:cubicBezTo>
                  <a:pt x="77" y="81"/>
                  <a:pt x="79" y="79"/>
                  <a:pt x="81" y="79"/>
                </a:cubicBezTo>
                <a:cubicBezTo>
                  <a:pt x="81" y="75"/>
                  <a:pt x="75" y="77"/>
                  <a:pt x="75" y="80"/>
                </a:cubicBezTo>
                <a:close/>
                <a:moveTo>
                  <a:pt x="123" y="83"/>
                </a:moveTo>
                <a:cubicBezTo>
                  <a:pt x="126" y="83"/>
                  <a:pt x="127" y="85"/>
                  <a:pt x="130" y="85"/>
                </a:cubicBezTo>
                <a:cubicBezTo>
                  <a:pt x="131" y="83"/>
                  <a:pt x="135" y="83"/>
                  <a:pt x="136" y="80"/>
                </a:cubicBezTo>
                <a:cubicBezTo>
                  <a:pt x="134" y="79"/>
                  <a:pt x="132" y="78"/>
                  <a:pt x="128" y="77"/>
                </a:cubicBezTo>
                <a:cubicBezTo>
                  <a:pt x="128" y="80"/>
                  <a:pt x="124" y="81"/>
                  <a:pt x="123" y="83"/>
                </a:cubicBezTo>
                <a:close/>
                <a:moveTo>
                  <a:pt x="62" y="80"/>
                </a:moveTo>
                <a:cubicBezTo>
                  <a:pt x="63" y="84"/>
                  <a:pt x="69" y="80"/>
                  <a:pt x="70" y="78"/>
                </a:cubicBezTo>
                <a:cubicBezTo>
                  <a:pt x="67" y="78"/>
                  <a:pt x="66" y="81"/>
                  <a:pt x="62" y="80"/>
                </a:cubicBezTo>
                <a:close/>
                <a:moveTo>
                  <a:pt x="92" y="82"/>
                </a:moveTo>
                <a:cubicBezTo>
                  <a:pt x="96" y="86"/>
                  <a:pt x="99" y="81"/>
                  <a:pt x="103" y="81"/>
                </a:cubicBezTo>
                <a:cubicBezTo>
                  <a:pt x="101" y="76"/>
                  <a:pt x="95" y="81"/>
                  <a:pt x="92" y="82"/>
                </a:cubicBezTo>
                <a:close/>
                <a:moveTo>
                  <a:pt x="115" y="82"/>
                </a:moveTo>
                <a:cubicBezTo>
                  <a:pt x="114" y="82"/>
                  <a:pt x="112" y="82"/>
                  <a:pt x="112" y="84"/>
                </a:cubicBezTo>
                <a:cubicBezTo>
                  <a:pt x="114" y="86"/>
                  <a:pt x="118" y="84"/>
                  <a:pt x="120" y="82"/>
                </a:cubicBezTo>
                <a:cubicBezTo>
                  <a:pt x="116" y="81"/>
                  <a:pt x="114" y="80"/>
                  <a:pt x="111" y="78"/>
                </a:cubicBezTo>
                <a:cubicBezTo>
                  <a:pt x="110" y="80"/>
                  <a:pt x="107" y="79"/>
                  <a:pt x="107" y="81"/>
                </a:cubicBezTo>
                <a:cubicBezTo>
                  <a:pt x="109" y="83"/>
                  <a:pt x="113" y="81"/>
                  <a:pt x="115" y="82"/>
                </a:cubicBezTo>
                <a:close/>
                <a:moveTo>
                  <a:pt x="24" y="96"/>
                </a:moveTo>
                <a:cubicBezTo>
                  <a:pt x="22" y="90"/>
                  <a:pt x="23" y="84"/>
                  <a:pt x="21" y="79"/>
                </a:cubicBezTo>
                <a:cubicBezTo>
                  <a:pt x="19" y="85"/>
                  <a:pt x="21" y="92"/>
                  <a:pt x="24" y="96"/>
                </a:cubicBezTo>
                <a:close/>
                <a:moveTo>
                  <a:pt x="79" y="82"/>
                </a:moveTo>
                <a:cubicBezTo>
                  <a:pt x="81" y="82"/>
                  <a:pt x="82" y="84"/>
                  <a:pt x="84" y="84"/>
                </a:cubicBezTo>
                <a:cubicBezTo>
                  <a:pt x="85" y="83"/>
                  <a:pt x="89" y="84"/>
                  <a:pt x="89" y="82"/>
                </a:cubicBezTo>
                <a:cubicBezTo>
                  <a:pt x="86" y="79"/>
                  <a:pt x="81" y="78"/>
                  <a:pt x="79" y="82"/>
                </a:cubicBezTo>
                <a:close/>
                <a:moveTo>
                  <a:pt x="66" y="84"/>
                </a:moveTo>
                <a:cubicBezTo>
                  <a:pt x="68" y="83"/>
                  <a:pt x="68" y="86"/>
                  <a:pt x="70" y="85"/>
                </a:cubicBezTo>
                <a:cubicBezTo>
                  <a:pt x="72" y="84"/>
                  <a:pt x="74" y="83"/>
                  <a:pt x="75" y="81"/>
                </a:cubicBezTo>
                <a:cubicBezTo>
                  <a:pt x="73" y="78"/>
                  <a:pt x="67" y="81"/>
                  <a:pt x="66" y="84"/>
                </a:cubicBezTo>
                <a:close/>
                <a:moveTo>
                  <a:pt x="48" y="82"/>
                </a:moveTo>
                <a:cubicBezTo>
                  <a:pt x="48" y="83"/>
                  <a:pt x="48" y="85"/>
                  <a:pt x="48" y="86"/>
                </a:cubicBezTo>
                <a:cubicBezTo>
                  <a:pt x="50" y="86"/>
                  <a:pt x="51" y="88"/>
                  <a:pt x="53" y="88"/>
                </a:cubicBezTo>
                <a:cubicBezTo>
                  <a:pt x="56" y="85"/>
                  <a:pt x="59" y="86"/>
                  <a:pt x="62" y="82"/>
                </a:cubicBezTo>
                <a:cubicBezTo>
                  <a:pt x="58" y="80"/>
                  <a:pt x="55" y="86"/>
                  <a:pt x="51" y="84"/>
                </a:cubicBezTo>
                <a:cubicBezTo>
                  <a:pt x="53" y="82"/>
                  <a:pt x="56" y="82"/>
                  <a:pt x="58" y="80"/>
                </a:cubicBezTo>
                <a:cubicBezTo>
                  <a:pt x="54" y="81"/>
                  <a:pt x="52" y="81"/>
                  <a:pt x="48" y="82"/>
                </a:cubicBezTo>
                <a:close/>
                <a:moveTo>
                  <a:pt x="97" y="84"/>
                </a:moveTo>
                <a:cubicBezTo>
                  <a:pt x="99" y="89"/>
                  <a:pt x="106" y="85"/>
                  <a:pt x="108" y="82"/>
                </a:cubicBezTo>
                <a:cubicBezTo>
                  <a:pt x="104" y="80"/>
                  <a:pt x="101" y="83"/>
                  <a:pt x="97" y="84"/>
                </a:cubicBezTo>
                <a:close/>
                <a:moveTo>
                  <a:pt x="38" y="97"/>
                </a:moveTo>
                <a:cubicBezTo>
                  <a:pt x="38" y="92"/>
                  <a:pt x="38" y="86"/>
                  <a:pt x="38" y="82"/>
                </a:cubicBezTo>
                <a:cubicBezTo>
                  <a:pt x="36" y="85"/>
                  <a:pt x="36" y="93"/>
                  <a:pt x="38" y="97"/>
                </a:cubicBezTo>
                <a:close/>
                <a:moveTo>
                  <a:pt x="71" y="85"/>
                </a:moveTo>
                <a:cubicBezTo>
                  <a:pt x="73" y="90"/>
                  <a:pt x="78" y="87"/>
                  <a:pt x="82" y="86"/>
                </a:cubicBezTo>
                <a:cubicBezTo>
                  <a:pt x="80" y="80"/>
                  <a:pt x="74" y="83"/>
                  <a:pt x="71" y="85"/>
                </a:cubicBezTo>
                <a:close/>
                <a:moveTo>
                  <a:pt x="131" y="86"/>
                </a:moveTo>
                <a:cubicBezTo>
                  <a:pt x="133" y="87"/>
                  <a:pt x="138" y="85"/>
                  <a:pt x="136" y="82"/>
                </a:cubicBezTo>
                <a:cubicBezTo>
                  <a:pt x="135" y="84"/>
                  <a:pt x="130" y="85"/>
                  <a:pt x="131" y="86"/>
                </a:cubicBezTo>
                <a:close/>
                <a:moveTo>
                  <a:pt x="29" y="100"/>
                </a:moveTo>
                <a:cubicBezTo>
                  <a:pt x="30" y="95"/>
                  <a:pt x="28" y="90"/>
                  <a:pt x="30" y="88"/>
                </a:cubicBezTo>
                <a:cubicBezTo>
                  <a:pt x="29" y="89"/>
                  <a:pt x="30" y="91"/>
                  <a:pt x="30" y="90"/>
                </a:cubicBezTo>
                <a:cubicBezTo>
                  <a:pt x="31" y="87"/>
                  <a:pt x="31" y="85"/>
                  <a:pt x="29" y="83"/>
                </a:cubicBezTo>
                <a:cubicBezTo>
                  <a:pt x="27" y="89"/>
                  <a:pt x="23" y="96"/>
                  <a:pt x="29" y="100"/>
                </a:cubicBezTo>
                <a:close/>
                <a:moveTo>
                  <a:pt x="86" y="86"/>
                </a:moveTo>
                <a:cubicBezTo>
                  <a:pt x="89" y="88"/>
                  <a:pt x="92" y="87"/>
                  <a:pt x="94" y="84"/>
                </a:cubicBezTo>
                <a:cubicBezTo>
                  <a:pt x="92" y="82"/>
                  <a:pt x="87" y="83"/>
                  <a:pt x="86" y="86"/>
                </a:cubicBezTo>
                <a:close/>
                <a:moveTo>
                  <a:pt x="43" y="90"/>
                </a:moveTo>
                <a:cubicBezTo>
                  <a:pt x="46" y="90"/>
                  <a:pt x="46" y="86"/>
                  <a:pt x="45" y="84"/>
                </a:cubicBezTo>
                <a:cubicBezTo>
                  <a:pt x="44" y="86"/>
                  <a:pt x="43" y="88"/>
                  <a:pt x="43" y="90"/>
                </a:cubicBezTo>
                <a:close/>
                <a:moveTo>
                  <a:pt x="55" y="90"/>
                </a:moveTo>
                <a:cubicBezTo>
                  <a:pt x="59" y="91"/>
                  <a:pt x="65" y="88"/>
                  <a:pt x="68" y="86"/>
                </a:cubicBezTo>
                <a:cubicBezTo>
                  <a:pt x="66" y="85"/>
                  <a:pt x="66" y="84"/>
                  <a:pt x="64" y="84"/>
                </a:cubicBezTo>
                <a:cubicBezTo>
                  <a:pt x="63" y="88"/>
                  <a:pt x="58" y="88"/>
                  <a:pt x="55" y="90"/>
                </a:cubicBezTo>
                <a:close/>
                <a:moveTo>
                  <a:pt x="117" y="86"/>
                </a:moveTo>
                <a:cubicBezTo>
                  <a:pt x="121" y="87"/>
                  <a:pt x="122" y="87"/>
                  <a:pt x="126" y="86"/>
                </a:cubicBezTo>
                <a:cubicBezTo>
                  <a:pt x="125" y="82"/>
                  <a:pt x="119" y="84"/>
                  <a:pt x="117" y="86"/>
                </a:cubicBezTo>
                <a:close/>
                <a:moveTo>
                  <a:pt x="102" y="88"/>
                </a:moveTo>
                <a:cubicBezTo>
                  <a:pt x="104" y="88"/>
                  <a:pt x="104" y="90"/>
                  <a:pt x="107" y="90"/>
                </a:cubicBezTo>
                <a:cubicBezTo>
                  <a:pt x="108" y="88"/>
                  <a:pt x="111" y="87"/>
                  <a:pt x="113" y="86"/>
                </a:cubicBezTo>
                <a:cubicBezTo>
                  <a:pt x="109" y="83"/>
                  <a:pt x="104" y="86"/>
                  <a:pt x="102" y="88"/>
                </a:cubicBezTo>
                <a:close/>
                <a:moveTo>
                  <a:pt x="17" y="91"/>
                </a:moveTo>
                <a:cubicBezTo>
                  <a:pt x="18" y="91"/>
                  <a:pt x="18" y="91"/>
                  <a:pt x="19" y="91"/>
                </a:cubicBezTo>
                <a:cubicBezTo>
                  <a:pt x="19" y="89"/>
                  <a:pt x="19" y="88"/>
                  <a:pt x="19" y="86"/>
                </a:cubicBezTo>
                <a:cubicBezTo>
                  <a:pt x="16" y="85"/>
                  <a:pt x="18" y="89"/>
                  <a:pt x="17" y="91"/>
                </a:cubicBezTo>
                <a:close/>
                <a:moveTo>
                  <a:pt x="77" y="90"/>
                </a:moveTo>
                <a:cubicBezTo>
                  <a:pt x="79" y="90"/>
                  <a:pt x="79" y="92"/>
                  <a:pt x="81" y="91"/>
                </a:cubicBezTo>
                <a:cubicBezTo>
                  <a:pt x="83" y="90"/>
                  <a:pt x="85" y="89"/>
                  <a:pt x="87" y="88"/>
                </a:cubicBezTo>
                <a:cubicBezTo>
                  <a:pt x="86" y="84"/>
                  <a:pt x="79" y="88"/>
                  <a:pt x="77" y="90"/>
                </a:cubicBezTo>
                <a:close/>
                <a:moveTo>
                  <a:pt x="91" y="88"/>
                </a:moveTo>
                <a:cubicBezTo>
                  <a:pt x="94" y="90"/>
                  <a:pt x="96" y="90"/>
                  <a:pt x="98" y="88"/>
                </a:cubicBezTo>
                <a:cubicBezTo>
                  <a:pt x="98" y="85"/>
                  <a:pt x="92" y="85"/>
                  <a:pt x="91" y="88"/>
                </a:cubicBezTo>
                <a:close/>
                <a:moveTo>
                  <a:pt x="62" y="92"/>
                </a:moveTo>
                <a:cubicBezTo>
                  <a:pt x="67" y="92"/>
                  <a:pt x="69" y="90"/>
                  <a:pt x="74" y="90"/>
                </a:cubicBezTo>
                <a:cubicBezTo>
                  <a:pt x="72" y="85"/>
                  <a:pt x="62" y="87"/>
                  <a:pt x="62" y="92"/>
                </a:cubicBezTo>
                <a:close/>
                <a:moveTo>
                  <a:pt x="133" y="89"/>
                </a:moveTo>
                <a:cubicBezTo>
                  <a:pt x="133" y="87"/>
                  <a:pt x="130" y="86"/>
                  <a:pt x="129" y="88"/>
                </a:cubicBezTo>
                <a:cubicBezTo>
                  <a:pt x="131" y="87"/>
                  <a:pt x="131" y="90"/>
                  <a:pt x="133" y="89"/>
                </a:cubicBezTo>
                <a:close/>
                <a:moveTo>
                  <a:pt x="83" y="92"/>
                </a:moveTo>
                <a:cubicBezTo>
                  <a:pt x="86" y="95"/>
                  <a:pt x="92" y="92"/>
                  <a:pt x="93" y="90"/>
                </a:cubicBezTo>
                <a:cubicBezTo>
                  <a:pt x="89" y="88"/>
                  <a:pt x="85" y="89"/>
                  <a:pt x="83" y="92"/>
                </a:cubicBezTo>
                <a:close/>
                <a:moveTo>
                  <a:pt x="97" y="90"/>
                </a:moveTo>
                <a:cubicBezTo>
                  <a:pt x="98" y="93"/>
                  <a:pt x="103" y="93"/>
                  <a:pt x="104" y="90"/>
                </a:cubicBezTo>
                <a:cubicBezTo>
                  <a:pt x="102" y="89"/>
                  <a:pt x="100" y="89"/>
                  <a:pt x="97" y="90"/>
                </a:cubicBezTo>
                <a:close/>
                <a:moveTo>
                  <a:pt x="69" y="95"/>
                </a:moveTo>
                <a:cubicBezTo>
                  <a:pt x="73" y="95"/>
                  <a:pt x="75" y="93"/>
                  <a:pt x="79" y="92"/>
                </a:cubicBezTo>
                <a:cubicBezTo>
                  <a:pt x="78" y="90"/>
                  <a:pt x="76" y="90"/>
                  <a:pt x="75" y="90"/>
                </a:cubicBezTo>
                <a:cubicBezTo>
                  <a:pt x="73" y="92"/>
                  <a:pt x="71" y="94"/>
                  <a:pt x="69" y="95"/>
                </a:cubicBezTo>
                <a:close/>
                <a:moveTo>
                  <a:pt x="107" y="91"/>
                </a:moveTo>
                <a:cubicBezTo>
                  <a:pt x="110" y="91"/>
                  <a:pt x="113" y="92"/>
                  <a:pt x="114" y="90"/>
                </a:cubicBezTo>
                <a:cubicBezTo>
                  <a:pt x="112" y="91"/>
                  <a:pt x="109" y="88"/>
                  <a:pt x="107" y="91"/>
                </a:cubicBezTo>
                <a:close/>
                <a:moveTo>
                  <a:pt x="33" y="96"/>
                </a:moveTo>
                <a:cubicBezTo>
                  <a:pt x="36" y="93"/>
                  <a:pt x="32" y="103"/>
                  <a:pt x="36" y="100"/>
                </a:cubicBezTo>
                <a:cubicBezTo>
                  <a:pt x="35" y="98"/>
                  <a:pt x="36" y="93"/>
                  <a:pt x="34" y="90"/>
                </a:cubicBezTo>
                <a:cubicBezTo>
                  <a:pt x="34" y="92"/>
                  <a:pt x="32" y="95"/>
                  <a:pt x="33" y="96"/>
                </a:cubicBezTo>
                <a:close/>
                <a:moveTo>
                  <a:pt x="130" y="97"/>
                </a:moveTo>
                <a:cubicBezTo>
                  <a:pt x="128" y="100"/>
                  <a:pt x="123" y="100"/>
                  <a:pt x="120" y="103"/>
                </a:cubicBezTo>
                <a:cubicBezTo>
                  <a:pt x="125" y="104"/>
                  <a:pt x="131" y="103"/>
                  <a:pt x="131" y="95"/>
                </a:cubicBezTo>
                <a:cubicBezTo>
                  <a:pt x="126" y="92"/>
                  <a:pt x="118" y="88"/>
                  <a:pt x="113" y="95"/>
                </a:cubicBezTo>
                <a:cubicBezTo>
                  <a:pt x="118" y="97"/>
                  <a:pt x="121" y="94"/>
                  <a:pt x="124" y="97"/>
                </a:cubicBezTo>
                <a:cubicBezTo>
                  <a:pt x="125" y="94"/>
                  <a:pt x="128" y="93"/>
                  <a:pt x="130" y="97"/>
                </a:cubicBezTo>
                <a:close/>
                <a:moveTo>
                  <a:pt x="49" y="92"/>
                </a:moveTo>
                <a:cubicBezTo>
                  <a:pt x="52" y="93"/>
                  <a:pt x="53" y="93"/>
                  <a:pt x="54" y="91"/>
                </a:cubicBezTo>
                <a:cubicBezTo>
                  <a:pt x="52" y="91"/>
                  <a:pt x="50" y="91"/>
                  <a:pt x="49" y="92"/>
                </a:cubicBezTo>
                <a:close/>
                <a:moveTo>
                  <a:pt x="90" y="95"/>
                </a:moveTo>
                <a:cubicBezTo>
                  <a:pt x="92" y="97"/>
                  <a:pt x="97" y="96"/>
                  <a:pt x="98" y="93"/>
                </a:cubicBezTo>
                <a:cubicBezTo>
                  <a:pt x="96" y="91"/>
                  <a:pt x="91" y="92"/>
                  <a:pt x="90" y="95"/>
                </a:cubicBezTo>
                <a:close/>
                <a:moveTo>
                  <a:pt x="11" y="95"/>
                </a:moveTo>
                <a:cubicBezTo>
                  <a:pt x="11" y="95"/>
                  <a:pt x="11" y="94"/>
                  <a:pt x="11" y="94"/>
                </a:cubicBezTo>
                <a:cubicBezTo>
                  <a:pt x="11" y="97"/>
                  <a:pt x="11" y="96"/>
                  <a:pt x="11" y="99"/>
                </a:cubicBezTo>
                <a:cubicBezTo>
                  <a:pt x="12" y="99"/>
                  <a:pt x="12" y="101"/>
                  <a:pt x="13" y="101"/>
                </a:cubicBezTo>
                <a:cubicBezTo>
                  <a:pt x="14" y="98"/>
                  <a:pt x="12" y="98"/>
                  <a:pt x="12" y="95"/>
                </a:cubicBezTo>
                <a:cubicBezTo>
                  <a:pt x="12" y="95"/>
                  <a:pt x="13" y="95"/>
                  <a:pt x="12" y="95"/>
                </a:cubicBezTo>
                <a:cubicBezTo>
                  <a:pt x="12" y="95"/>
                  <a:pt x="12" y="95"/>
                  <a:pt x="11" y="95"/>
                </a:cubicBezTo>
                <a:close/>
                <a:moveTo>
                  <a:pt x="43" y="106"/>
                </a:moveTo>
                <a:cubicBezTo>
                  <a:pt x="46" y="107"/>
                  <a:pt x="46" y="105"/>
                  <a:pt x="47" y="104"/>
                </a:cubicBezTo>
                <a:cubicBezTo>
                  <a:pt x="46" y="102"/>
                  <a:pt x="48" y="95"/>
                  <a:pt x="45" y="95"/>
                </a:cubicBezTo>
                <a:cubicBezTo>
                  <a:pt x="46" y="99"/>
                  <a:pt x="46" y="103"/>
                  <a:pt x="43" y="106"/>
                </a:cubicBezTo>
                <a:close/>
                <a:moveTo>
                  <a:pt x="73" y="97"/>
                </a:moveTo>
                <a:cubicBezTo>
                  <a:pt x="76" y="97"/>
                  <a:pt x="78" y="95"/>
                  <a:pt x="79" y="95"/>
                </a:cubicBezTo>
                <a:cubicBezTo>
                  <a:pt x="76" y="94"/>
                  <a:pt x="75" y="95"/>
                  <a:pt x="73" y="97"/>
                </a:cubicBezTo>
                <a:close/>
                <a:moveTo>
                  <a:pt x="80" y="97"/>
                </a:moveTo>
                <a:cubicBezTo>
                  <a:pt x="83" y="98"/>
                  <a:pt x="83" y="96"/>
                  <a:pt x="84" y="95"/>
                </a:cubicBezTo>
                <a:cubicBezTo>
                  <a:pt x="82" y="95"/>
                  <a:pt x="80" y="95"/>
                  <a:pt x="80" y="97"/>
                </a:cubicBezTo>
                <a:close/>
                <a:moveTo>
                  <a:pt x="93" y="98"/>
                </a:moveTo>
                <a:cubicBezTo>
                  <a:pt x="95" y="98"/>
                  <a:pt x="96" y="97"/>
                  <a:pt x="98" y="97"/>
                </a:cubicBezTo>
                <a:cubicBezTo>
                  <a:pt x="97" y="96"/>
                  <a:pt x="100" y="95"/>
                  <a:pt x="98" y="95"/>
                </a:cubicBezTo>
                <a:cubicBezTo>
                  <a:pt x="97" y="96"/>
                  <a:pt x="94" y="96"/>
                  <a:pt x="93" y="98"/>
                </a:cubicBezTo>
                <a:close/>
                <a:moveTo>
                  <a:pt x="117" y="97"/>
                </a:moveTo>
                <a:cubicBezTo>
                  <a:pt x="115" y="97"/>
                  <a:pt x="113" y="95"/>
                  <a:pt x="111" y="95"/>
                </a:cubicBezTo>
                <a:cubicBezTo>
                  <a:pt x="107" y="98"/>
                  <a:pt x="116" y="100"/>
                  <a:pt x="117" y="97"/>
                </a:cubicBezTo>
                <a:close/>
                <a:moveTo>
                  <a:pt x="36" y="101"/>
                </a:moveTo>
                <a:cubicBezTo>
                  <a:pt x="37" y="102"/>
                  <a:pt x="39" y="102"/>
                  <a:pt x="41" y="102"/>
                </a:cubicBezTo>
                <a:cubicBezTo>
                  <a:pt x="40" y="100"/>
                  <a:pt x="42" y="99"/>
                  <a:pt x="40" y="98"/>
                </a:cubicBezTo>
                <a:cubicBezTo>
                  <a:pt x="39" y="101"/>
                  <a:pt x="38" y="101"/>
                  <a:pt x="36" y="101"/>
                </a:cubicBezTo>
                <a:close/>
                <a:moveTo>
                  <a:pt x="102" y="103"/>
                </a:moveTo>
                <a:cubicBezTo>
                  <a:pt x="105" y="101"/>
                  <a:pt x="110" y="102"/>
                  <a:pt x="112" y="99"/>
                </a:cubicBezTo>
                <a:cubicBezTo>
                  <a:pt x="109" y="96"/>
                  <a:pt x="102" y="100"/>
                  <a:pt x="102" y="103"/>
                </a:cubicBezTo>
                <a:close/>
              </a:path>
            </a:pathLst>
          </a:custGeom>
          <a:solidFill>
            <a:srgbClr val="203864"/>
          </a:solidFill>
          <a:ln>
            <a:solidFill>
              <a:srgbClr val="012169"/>
            </a:solidFill>
          </a:ln>
        </p:spPr>
        <p:txBody>
          <a:bodyPr vert="horz" wrap="square" lIns="51422" tIns="25711" rIns="51422" bIns="25711" numCol="1" anchor="t" anchorCtr="0" compatLnSpc="1">
            <a:prstTxWarp prst="textNoShape">
              <a:avLst/>
            </a:prstTxWarp>
          </a:bodyPr>
          <a:lstStyle/>
          <a:p>
            <a:pPr>
              <a:defRPr/>
            </a:pPr>
            <a:endParaRPr lang="en-US" sz="1013" kern="0">
              <a:solidFill>
                <a:prstClr val="black"/>
              </a:solidFill>
              <a:latin typeface="Arial" panose="020B0604020202020204" pitchFamily="34" charset="0"/>
              <a:cs typeface="Arial" panose="020B0604020202020204" pitchFamily="34" charset="0"/>
            </a:endParaRPr>
          </a:p>
        </p:txBody>
      </p:sp>
      <p:sp>
        <p:nvSpPr>
          <p:cNvPr id="52" name="Rounded Rectangle 14">
            <a:extLst>
              <a:ext uri="{FF2B5EF4-FFF2-40B4-BE49-F238E27FC236}">
                <a16:creationId xmlns:a16="http://schemas.microsoft.com/office/drawing/2014/main" id="{4F828B4B-2494-4CAD-8EBF-EFCF0BDD18A3}"/>
              </a:ext>
            </a:extLst>
          </p:cNvPr>
          <p:cNvSpPr/>
          <p:nvPr/>
        </p:nvSpPr>
        <p:spPr>
          <a:xfrm>
            <a:off x="913778" y="2366947"/>
            <a:ext cx="1753380" cy="337248"/>
          </a:xfrm>
          <a:prstGeom prst="roundRect">
            <a:avLst/>
          </a:prstGeom>
          <a:solidFill>
            <a:srgbClr val="7F7F7F"/>
          </a:solidFill>
          <a:ln w="28575" cap="flat" cmpd="sng" algn="ctr">
            <a:noFill/>
            <a:prstDash val="solid"/>
          </a:ln>
          <a:effectLst/>
        </p:spPr>
        <p:txBody>
          <a:bodyPr rtlCol="0" anchor="ctr"/>
          <a:lstStyle/>
          <a:p>
            <a:pPr algn="ctr">
              <a:defRPr/>
            </a:pPr>
            <a:endParaRPr lang="en-US" sz="1349" kern="0">
              <a:solidFill>
                <a:prstClr val="white"/>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015FAF59-1C40-4A9E-9F9F-1D3082099A91}"/>
              </a:ext>
            </a:extLst>
          </p:cNvPr>
          <p:cNvSpPr/>
          <p:nvPr/>
        </p:nvSpPr>
        <p:spPr>
          <a:xfrm>
            <a:off x="702634" y="2753687"/>
            <a:ext cx="2210012" cy="1223412"/>
          </a:xfrm>
          <a:prstGeom prst="rect">
            <a:avLst/>
          </a:prstGeom>
        </p:spPr>
        <p:txBody>
          <a:bodyPr wrap="square">
            <a:spAutoFit/>
          </a:bodyPr>
          <a:lstStyle/>
          <a:p>
            <a:pPr marL="214313" indent="-214313" defTabSz="342797">
              <a:buFont typeface="Arial" panose="020B0604020202020204" pitchFamily="34" charset="0"/>
              <a:buChar char="•"/>
              <a:defRPr/>
            </a:pPr>
            <a:r>
              <a:rPr lang="en-US" sz="1050">
                <a:solidFill>
                  <a:prstClr val="black"/>
                </a:solidFill>
                <a:latin typeface="Arial" panose="020B0604020202020204" pitchFamily="34" charset="0"/>
                <a:cs typeface="Arial" panose="020B0604020202020204" pitchFamily="34" charset="0"/>
              </a:rPr>
              <a:t>Fictitious characters created to describe different types of roles and their key needs</a:t>
            </a:r>
          </a:p>
          <a:p>
            <a:pPr marL="214313" indent="-214313" defTabSz="342797">
              <a:buFont typeface="Arial" panose="020B0604020202020204" pitchFamily="34" charset="0"/>
              <a:buChar char="•"/>
              <a:defRPr/>
            </a:pPr>
            <a:endParaRPr lang="en-US" sz="1050">
              <a:solidFill>
                <a:prstClr val="black"/>
              </a:solidFill>
              <a:latin typeface="Arial" panose="020B0604020202020204" pitchFamily="34" charset="0"/>
              <a:cs typeface="Arial" panose="020B0604020202020204" pitchFamily="34" charset="0"/>
            </a:endParaRPr>
          </a:p>
          <a:p>
            <a:pPr marL="214313" indent="-214313" defTabSz="342797">
              <a:buFont typeface="Arial" panose="020B0604020202020204" pitchFamily="34" charset="0"/>
              <a:buChar char="•"/>
              <a:defRPr/>
            </a:pPr>
            <a:r>
              <a:rPr lang="en-US" sz="1050">
                <a:solidFill>
                  <a:prstClr val="black"/>
                </a:solidFill>
                <a:latin typeface="Arial" panose="020B0604020202020204" pitchFamily="34" charset="0"/>
                <a:cs typeface="Arial" panose="020B0604020202020204" pitchFamily="34" charset="0"/>
              </a:rPr>
              <a:t>Developed drawing upon relevant understanding and interactions at work </a:t>
            </a:r>
          </a:p>
        </p:txBody>
      </p:sp>
      <p:sp>
        <p:nvSpPr>
          <p:cNvPr id="54" name="TextBox 53">
            <a:extLst>
              <a:ext uri="{FF2B5EF4-FFF2-40B4-BE49-F238E27FC236}">
                <a16:creationId xmlns:a16="http://schemas.microsoft.com/office/drawing/2014/main" id="{397A7C96-907B-4E79-B5DF-607346580563}"/>
              </a:ext>
            </a:extLst>
          </p:cNvPr>
          <p:cNvSpPr txBox="1"/>
          <p:nvPr/>
        </p:nvSpPr>
        <p:spPr>
          <a:xfrm>
            <a:off x="1026597" y="2408647"/>
            <a:ext cx="1562086" cy="276999"/>
          </a:xfrm>
          <a:prstGeom prst="rect">
            <a:avLst/>
          </a:prstGeom>
          <a:noFill/>
        </p:spPr>
        <p:txBody>
          <a:bodyPr wrap="square" rtlCol="0">
            <a:spAutoFit/>
          </a:bodyPr>
          <a:lstStyle/>
          <a:p>
            <a:pPr algn="ctr">
              <a:defRPr/>
            </a:pPr>
            <a:r>
              <a:rPr lang="en-US" sz="1200" b="1">
                <a:solidFill>
                  <a:prstClr val="white"/>
                </a:solidFill>
                <a:latin typeface="Arial" panose="020B0604020202020204" pitchFamily="34" charset="0"/>
                <a:cs typeface="Arial" panose="020B0604020202020204" pitchFamily="34" charset="0"/>
              </a:rPr>
              <a:t>They are…</a:t>
            </a:r>
          </a:p>
        </p:txBody>
      </p:sp>
      <p:sp>
        <p:nvSpPr>
          <p:cNvPr id="55" name="Double Bracket 54">
            <a:extLst>
              <a:ext uri="{FF2B5EF4-FFF2-40B4-BE49-F238E27FC236}">
                <a16:creationId xmlns:a16="http://schemas.microsoft.com/office/drawing/2014/main" id="{7D43B0A7-BF92-42F5-97B2-A3E0B184771E}"/>
              </a:ext>
            </a:extLst>
          </p:cNvPr>
          <p:cNvSpPr/>
          <p:nvPr/>
        </p:nvSpPr>
        <p:spPr>
          <a:xfrm>
            <a:off x="3445867" y="2577652"/>
            <a:ext cx="2266300" cy="1972723"/>
          </a:xfrm>
          <a:prstGeom prst="bracketPair">
            <a:avLst>
              <a:gd name="adj" fmla="val 17686"/>
            </a:avLst>
          </a:prstGeom>
          <a:noFill/>
          <a:ln w="28575" cap="flat" cmpd="sng" algn="ctr">
            <a:solidFill>
              <a:srgbClr val="008CD2"/>
            </a:solidFill>
            <a:prstDash val="solid"/>
          </a:ln>
          <a:effectLst/>
        </p:spPr>
        <p:txBody>
          <a:bodyPr rtlCol="0" anchor="ctr"/>
          <a:lstStyle/>
          <a:p>
            <a:pPr algn="ctr">
              <a:defRPr/>
            </a:pPr>
            <a:endParaRPr lang="en-US" sz="1349" kern="0">
              <a:solidFill>
                <a:prstClr val="black"/>
              </a:solidFill>
              <a:latin typeface="Arial" panose="020B0604020202020204" pitchFamily="34" charset="0"/>
              <a:cs typeface="Arial" panose="020B0604020202020204" pitchFamily="34" charset="0"/>
            </a:endParaRPr>
          </a:p>
        </p:txBody>
      </p:sp>
      <p:sp>
        <p:nvSpPr>
          <p:cNvPr id="56" name="Rounded Rectangle 18">
            <a:extLst>
              <a:ext uri="{FF2B5EF4-FFF2-40B4-BE49-F238E27FC236}">
                <a16:creationId xmlns:a16="http://schemas.microsoft.com/office/drawing/2014/main" id="{A7BDB0DC-47AA-4729-B591-754BBF3559E4}"/>
              </a:ext>
            </a:extLst>
          </p:cNvPr>
          <p:cNvSpPr/>
          <p:nvPr/>
        </p:nvSpPr>
        <p:spPr>
          <a:xfrm>
            <a:off x="3713299" y="2366948"/>
            <a:ext cx="1753380" cy="337248"/>
          </a:xfrm>
          <a:prstGeom prst="roundRect">
            <a:avLst/>
          </a:prstGeom>
          <a:solidFill>
            <a:srgbClr val="C00000"/>
          </a:solidFill>
          <a:ln w="28575" cap="flat" cmpd="sng" algn="ctr">
            <a:noFill/>
            <a:prstDash val="solid"/>
          </a:ln>
          <a:effectLst/>
        </p:spPr>
        <p:txBody>
          <a:bodyPr rtlCol="0" anchor="ctr"/>
          <a:lstStyle/>
          <a:p>
            <a:pPr algn="ctr">
              <a:defRPr/>
            </a:pPr>
            <a:endParaRPr lang="en-US" sz="1349" kern="0">
              <a:solidFill>
                <a:prstClr val="white"/>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C73E0547-2D6A-46B4-971A-11620F900575}"/>
              </a:ext>
            </a:extLst>
          </p:cNvPr>
          <p:cNvSpPr/>
          <p:nvPr/>
        </p:nvSpPr>
        <p:spPr>
          <a:xfrm>
            <a:off x="3502155" y="2753688"/>
            <a:ext cx="2210012" cy="1223412"/>
          </a:xfrm>
          <a:prstGeom prst="rect">
            <a:avLst/>
          </a:prstGeom>
        </p:spPr>
        <p:txBody>
          <a:bodyPr wrap="square">
            <a:spAutoFit/>
          </a:bodyPr>
          <a:lstStyle/>
          <a:p>
            <a:pPr marL="137119" indent="-137119" defTabSz="342797">
              <a:buFont typeface="Arial" panose="020B0604020202020204" pitchFamily="34" charset="0"/>
              <a:buChar char="•"/>
              <a:defRPr/>
            </a:pPr>
            <a:r>
              <a:rPr lang="en-US" sz="1050">
                <a:solidFill>
                  <a:prstClr val="black"/>
                </a:solidFill>
                <a:latin typeface="Arial" panose="020B0604020202020204" pitchFamily="34" charset="0"/>
                <a:cs typeface="Arial" panose="020B0604020202020204" pitchFamily="34" charset="0"/>
              </a:rPr>
              <a:t>Representative of individual needs for all stakeholders within their group</a:t>
            </a:r>
          </a:p>
          <a:p>
            <a:pPr marL="137119" indent="-137119" defTabSz="342797">
              <a:buFont typeface="Arial" panose="020B0604020202020204" pitchFamily="34" charset="0"/>
              <a:buChar char="•"/>
              <a:defRPr/>
            </a:pPr>
            <a:endParaRPr lang="en-US" sz="1050">
              <a:solidFill>
                <a:prstClr val="black"/>
              </a:solidFill>
              <a:latin typeface="Arial" panose="020B0604020202020204" pitchFamily="34" charset="0"/>
              <a:cs typeface="Arial" panose="020B0604020202020204" pitchFamily="34" charset="0"/>
            </a:endParaRPr>
          </a:p>
          <a:p>
            <a:pPr marL="137119" indent="-137119" defTabSz="342797">
              <a:buFont typeface="Arial" panose="020B0604020202020204" pitchFamily="34" charset="0"/>
              <a:buChar char="•"/>
              <a:defRPr/>
            </a:pPr>
            <a:r>
              <a:rPr lang="en-US" sz="1050">
                <a:solidFill>
                  <a:prstClr val="black"/>
                </a:solidFill>
                <a:latin typeface="Arial" panose="020B0604020202020204" pitchFamily="34" charset="0"/>
                <a:cs typeface="Arial" panose="020B0604020202020204" pitchFamily="34" charset="0"/>
              </a:rPr>
              <a:t>Representative of all types of Finance interactions within the organization </a:t>
            </a:r>
          </a:p>
        </p:txBody>
      </p:sp>
      <p:sp>
        <p:nvSpPr>
          <p:cNvPr id="58" name="TextBox 57">
            <a:extLst>
              <a:ext uri="{FF2B5EF4-FFF2-40B4-BE49-F238E27FC236}">
                <a16:creationId xmlns:a16="http://schemas.microsoft.com/office/drawing/2014/main" id="{C8405A2A-74E1-402C-8AE0-680932E83C56}"/>
              </a:ext>
            </a:extLst>
          </p:cNvPr>
          <p:cNvSpPr txBox="1"/>
          <p:nvPr/>
        </p:nvSpPr>
        <p:spPr>
          <a:xfrm>
            <a:off x="3826118" y="2408648"/>
            <a:ext cx="1562086" cy="276999"/>
          </a:xfrm>
          <a:prstGeom prst="rect">
            <a:avLst/>
          </a:prstGeom>
          <a:noFill/>
        </p:spPr>
        <p:txBody>
          <a:bodyPr wrap="square" rtlCol="0">
            <a:spAutoFit/>
          </a:bodyPr>
          <a:lstStyle/>
          <a:p>
            <a:pPr algn="ctr">
              <a:defRPr/>
            </a:pPr>
            <a:r>
              <a:rPr lang="en-US" sz="1200" b="1">
                <a:solidFill>
                  <a:prstClr val="white"/>
                </a:solidFill>
                <a:latin typeface="Arial" panose="020B0604020202020204" pitchFamily="34" charset="0"/>
                <a:cs typeface="Arial" panose="020B0604020202020204" pitchFamily="34" charset="0"/>
              </a:rPr>
              <a:t>They are NOT…</a:t>
            </a:r>
          </a:p>
        </p:txBody>
      </p:sp>
      <p:sp>
        <p:nvSpPr>
          <p:cNvPr id="59" name="Double Bracket 58">
            <a:extLst>
              <a:ext uri="{FF2B5EF4-FFF2-40B4-BE49-F238E27FC236}">
                <a16:creationId xmlns:a16="http://schemas.microsoft.com/office/drawing/2014/main" id="{0C261B5E-D858-4F18-971C-336652E2CB8C}"/>
              </a:ext>
            </a:extLst>
          </p:cNvPr>
          <p:cNvSpPr/>
          <p:nvPr/>
        </p:nvSpPr>
        <p:spPr>
          <a:xfrm>
            <a:off x="6245388" y="2577650"/>
            <a:ext cx="2266300" cy="1972724"/>
          </a:xfrm>
          <a:prstGeom prst="bracketPair">
            <a:avLst>
              <a:gd name="adj" fmla="val 17686"/>
            </a:avLst>
          </a:prstGeom>
          <a:noFill/>
          <a:ln w="28575" cap="flat" cmpd="sng" algn="ctr">
            <a:solidFill>
              <a:srgbClr val="008CD2"/>
            </a:solidFill>
            <a:prstDash val="solid"/>
          </a:ln>
          <a:effectLst/>
        </p:spPr>
        <p:txBody>
          <a:bodyPr rtlCol="0" anchor="ctr"/>
          <a:lstStyle/>
          <a:p>
            <a:pPr algn="ctr">
              <a:defRPr/>
            </a:pPr>
            <a:endParaRPr lang="en-US" sz="1349" kern="0">
              <a:solidFill>
                <a:prstClr val="black"/>
              </a:solidFill>
              <a:latin typeface="Arial" panose="020B0604020202020204" pitchFamily="34" charset="0"/>
              <a:cs typeface="Arial" panose="020B0604020202020204" pitchFamily="34" charset="0"/>
            </a:endParaRPr>
          </a:p>
        </p:txBody>
      </p:sp>
      <p:sp>
        <p:nvSpPr>
          <p:cNvPr id="60" name="Rounded Rectangle 23">
            <a:extLst>
              <a:ext uri="{FF2B5EF4-FFF2-40B4-BE49-F238E27FC236}">
                <a16:creationId xmlns:a16="http://schemas.microsoft.com/office/drawing/2014/main" id="{E3D77EFA-041C-418F-8DDE-6357CFBC5E54}"/>
              </a:ext>
            </a:extLst>
          </p:cNvPr>
          <p:cNvSpPr/>
          <p:nvPr/>
        </p:nvSpPr>
        <p:spPr>
          <a:xfrm>
            <a:off x="6512819" y="2366947"/>
            <a:ext cx="1753380" cy="337248"/>
          </a:xfrm>
          <a:prstGeom prst="roundRect">
            <a:avLst/>
          </a:prstGeom>
          <a:solidFill>
            <a:srgbClr val="E73309"/>
          </a:solidFill>
          <a:ln w="28575" cap="flat" cmpd="sng" algn="ctr">
            <a:noFill/>
            <a:prstDash val="solid"/>
          </a:ln>
          <a:effectLst/>
        </p:spPr>
        <p:txBody>
          <a:bodyPr rtlCol="0" anchor="ctr"/>
          <a:lstStyle/>
          <a:p>
            <a:pPr algn="ctr">
              <a:defRPr/>
            </a:pPr>
            <a:endParaRPr lang="en-US" sz="1349" kern="0">
              <a:solidFill>
                <a:prstClr val="white"/>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FCD428EC-E398-4EB1-9489-EBA554C8BCBF}"/>
              </a:ext>
            </a:extLst>
          </p:cNvPr>
          <p:cNvSpPr/>
          <p:nvPr/>
        </p:nvSpPr>
        <p:spPr>
          <a:xfrm>
            <a:off x="6301675" y="2753688"/>
            <a:ext cx="2210012" cy="1708160"/>
          </a:xfrm>
          <a:prstGeom prst="rect">
            <a:avLst/>
          </a:prstGeom>
        </p:spPr>
        <p:txBody>
          <a:bodyPr wrap="square">
            <a:spAutoFit/>
          </a:bodyPr>
          <a:lstStyle/>
          <a:p>
            <a:pPr marL="137119" indent="-137119" defTabSz="342797">
              <a:buFont typeface="Arial" panose="020B0604020202020204" pitchFamily="34" charset="0"/>
              <a:buChar char="•"/>
              <a:defRPr/>
            </a:pPr>
            <a:r>
              <a:rPr lang="en-US" sz="1050">
                <a:solidFill>
                  <a:prstClr val="black"/>
                </a:solidFill>
                <a:latin typeface="Arial" panose="020B0604020202020204" pitchFamily="34" charset="0"/>
                <a:cs typeface="Arial" panose="020B0604020202020204" pitchFamily="34" charset="0"/>
              </a:rPr>
              <a:t>Help us to </a:t>
            </a:r>
            <a:r>
              <a:rPr lang="en-US" sz="1050" b="1">
                <a:solidFill>
                  <a:prstClr val="black"/>
                </a:solidFill>
                <a:latin typeface="Arial" panose="020B0604020202020204" pitchFamily="34" charset="0"/>
                <a:cs typeface="Arial" panose="020B0604020202020204" pitchFamily="34" charset="0"/>
              </a:rPr>
              <a:t>design</a:t>
            </a:r>
            <a:r>
              <a:rPr lang="en-US" sz="1050">
                <a:solidFill>
                  <a:prstClr val="black"/>
                </a:solidFill>
                <a:latin typeface="Arial" panose="020B0604020202020204" pitchFamily="34" charset="0"/>
                <a:cs typeface="Arial" panose="020B0604020202020204" pitchFamily="34" charset="0"/>
              </a:rPr>
              <a:t> with our user roles to perform activities</a:t>
            </a:r>
          </a:p>
          <a:p>
            <a:pPr marL="137119" indent="-137119" defTabSz="342797">
              <a:buFont typeface="Arial" panose="020B0604020202020204" pitchFamily="34" charset="0"/>
              <a:buChar char="•"/>
              <a:defRPr/>
            </a:pPr>
            <a:endParaRPr lang="en-US" sz="1050">
              <a:solidFill>
                <a:prstClr val="black"/>
              </a:solidFill>
              <a:latin typeface="Arial" panose="020B0604020202020204" pitchFamily="34" charset="0"/>
              <a:cs typeface="Arial" panose="020B0604020202020204" pitchFamily="34" charset="0"/>
            </a:endParaRPr>
          </a:p>
          <a:p>
            <a:pPr marL="137119" indent="-137119" defTabSz="342797">
              <a:buFont typeface="Arial" panose="020B0604020202020204" pitchFamily="34" charset="0"/>
              <a:buChar char="•"/>
              <a:defRPr/>
            </a:pPr>
            <a:r>
              <a:rPr lang="en-US" sz="1050" b="1">
                <a:solidFill>
                  <a:prstClr val="black"/>
                </a:solidFill>
                <a:latin typeface="Arial" panose="020B0604020202020204" pitchFamily="34" charset="0"/>
                <a:cs typeface="Arial" panose="020B0604020202020204" pitchFamily="34" charset="0"/>
              </a:rPr>
              <a:t>Guide future decisions </a:t>
            </a:r>
            <a:r>
              <a:rPr lang="en-US" sz="1050">
                <a:solidFill>
                  <a:prstClr val="black"/>
                </a:solidFill>
                <a:latin typeface="Arial" panose="020B0604020202020204" pitchFamily="34" charset="0"/>
                <a:cs typeface="Arial" panose="020B0604020202020204" pitchFamily="34" charset="0"/>
              </a:rPr>
              <a:t>around process and technology design</a:t>
            </a:r>
          </a:p>
          <a:p>
            <a:pPr marL="137119" indent="-137119" defTabSz="342797">
              <a:buFont typeface="Arial" panose="020B0604020202020204" pitchFamily="34" charset="0"/>
              <a:buChar char="•"/>
              <a:defRPr/>
            </a:pPr>
            <a:endParaRPr lang="en-US" sz="1050">
              <a:solidFill>
                <a:prstClr val="black"/>
              </a:solidFill>
              <a:latin typeface="Arial" panose="020B0604020202020204" pitchFamily="34" charset="0"/>
              <a:cs typeface="Arial" panose="020B0604020202020204" pitchFamily="34" charset="0"/>
            </a:endParaRPr>
          </a:p>
          <a:p>
            <a:pPr marL="137119" indent="-137119" defTabSz="342797">
              <a:buFont typeface="Arial" panose="020B0604020202020204" pitchFamily="34" charset="0"/>
              <a:buChar char="•"/>
              <a:defRPr/>
            </a:pPr>
            <a:r>
              <a:rPr lang="en-US" sz="1050" b="1">
                <a:solidFill>
                  <a:prstClr val="black"/>
                </a:solidFill>
                <a:latin typeface="Arial" panose="020B0604020202020204" pitchFamily="34" charset="0"/>
                <a:cs typeface="Arial" panose="020B0604020202020204" pitchFamily="34" charset="0"/>
              </a:rPr>
              <a:t>Facilitate communication </a:t>
            </a:r>
            <a:r>
              <a:rPr lang="en-US" sz="1050">
                <a:solidFill>
                  <a:prstClr val="black"/>
                </a:solidFill>
                <a:latin typeface="Arial" panose="020B0604020202020204" pitchFamily="34" charset="0"/>
                <a:cs typeface="Arial" panose="020B0604020202020204" pitchFamily="34" charset="0"/>
              </a:rPr>
              <a:t>and</a:t>
            </a:r>
            <a:r>
              <a:rPr lang="en-US" sz="1050" b="1">
                <a:solidFill>
                  <a:prstClr val="black"/>
                </a:solidFill>
                <a:latin typeface="Arial" panose="020B0604020202020204" pitchFamily="34" charset="0"/>
                <a:cs typeface="Arial" panose="020B0604020202020204" pitchFamily="34" charset="0"/>
              </a:rPr>
              <a:t> manage </a:t>
            </a:r>
            <a:r>
              <a:rPr lang="en-US" sz="1050">
                <a:solidFill>
                  <a:prstClr val="black"/>
                </a:solidFill>
                <a:latin typeface="Arial" panose="020B0604020202020204" pitchFamily="34" charset="0"/>
                <a:cs typeface="Arial" panose="020B0604020202020204" pitchFamily="34" charset="0"/>
              </a:rPr>
              <a:t>stakeholder and system-wide</a:t>
            </a:r>
            <a:r>
              <a:rPr lang="en-US" sz="1050" b="1">
                <a:solidFill>
                  <a:prstClr val="black"/>
                </a:solidFill>
                <a:latin typeface="Arial" panose="020B0604020202020204" pitchFamily="34" charset="0"/>
                <a:cs typeface="Arial" panose="020B0604020202020204" pitchFamily="34" charset="0"/>
              </a:rPr>
              <a:t> buy-in</a:t>
            </a:r>
          </a:p>
        </p:txBody>
      </p:sp>
      <p:sp>
        <p:nvSpPr>
          <p:cNvPr id="62" name="TextBox 61">
            <a:extLst>
              <a:ext uri="{FF2B5EF4-FFF2-40B4-BE49-F238E27FC236}">
                <a16:creationId xmlns:a16="http://schemas.microsoft.com/office/drawing/2014/main" id="{C3FEAF87-2607-4870-862F-5A452EFC23FA}"/>
              </a:ext>
            </a:extLst>
          </p:cNvPr>
          <p:cNvSpPr txBox="1"/>
          <p:nvPr/>
        </p:nvSpPr>
        <p:spPr>
          <a:xfrm>
            <a:off x="6625638" y="2408647"/>
            <a:ext cx="1562086" cy="276999"/>
          </a:xfrm>
          <a:prstGeom prst="rect">
            <a:avLst/>
          </a:prstGeom>
          <a:noFill/>
        </p:spPr>
        <p:txBody>
          <a:bodyPr wrap="square" rtlCol="0">
            <a:spAutoFit/>
          </a:bodyPr>
          <a:lstStyle/>
          <a:p>
            <a:pPr algn="ctr">
              <a:defRPr/>
            </a:pPr>
            <a:r>
              <a:rPr lang="en-US" sz="1200" b="1">
                <a:solidFill>
                  <a:prstClr val="white"/>
                </a:solidFill>
                <a:latin typeface="Arial" panose="020B0604020202020204" pitchFamily="34" charset="0"/>
                <a:cs typeface="Arial" panose="020B0604020202020204" pitchFamily="34" charset="0"/>
              </a:rPr>
              <a:t>They will…</a:t>
            </a:r>
          </a:p>
        </p:txBody>
      </p:sp>
    </p:spTree>
    <p:extLst>
      <p:ext uri="{BB962C8B-B14F-4D97-AF65-F5344CB8AC3E}">
        <p14:creationId xmlns:p14="http://schemas.microsoft.com/office/powerpoint/2010/main" val="2089596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132258"/>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55">
              <a:defRPr/>
            </a:pPr>
            <a:r>
              <a:rPr lang="en-US" sz="1500" b="1">
                <a:latin typeface="Verdana"/>
              </a:rPr>
              <a:t>Proposed Persona: </a:t>
            </a:r>
            <a:r>
              <a:rPr lang="en-US" sz="1500" b="1" kern="0">
                <a:latin typeface="Verdana" panose="020B0604030504040204" pitchFamily="34" charset="0"/>
                <a:ea typeface="Verdana" panose="020B0604030504040204" pitchFamily="34" charset="0"/>
              </a:rPr>
              <a:t>VP Coordinators, Fund Managers, Budget Officers</a:t>
            </a:r>
          </a:p>
        </p:txBody>
      </p:sp>
      <p:sp>
        <p:nvSpPr>
          <p:cNvPr id="14" name="Rectangle 13">
            <a:extLst>
              <a:ext uri="{FF2B5EF4-FFF2-40B4-BE49-F238E27FC236}">
                <a16:creationId xmlns:a16="http://schemas.microsoft.com/office/drawing/2014/main" id="{2F196CC5-404B-4472-8760-80FD4DFA6F62}"/>
              </a:ext>
            </a:extLst>
          </p:cNvPr>
          <p:cNvSpPr/>
          <p:nvPr/>
        </p:nvSpPr>
        <p:spPr>
          <a:xfrm>
            <a:off x="201003" y="1951626"/>
            <a:ext cx="1270915" cy="230832"/>
          </a:xfrm>
          <a:prstGeom prst="rect">
            <a:avLst/>
          </a:prstGeom>
          <a:noFill/>
          <a:ln>
            <a:noFill/>
          </a:ln>
        </p:spPr>
        <p:txBody>
          <a:bodyPr wrap="square">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94657" y="2125471"/>
            <a:ext cx="1457918" cy="2477373"/>
          </a:xfrm>
          <a:prstGeom prst="rect">
            <a:avLst/>
          </a:prstGeom>
          <a:noFill/>
          <a:ln>
            <a:noFill/>
          </a:ln>
        </p:spPr>
        <p:txBody>
          <a:bodyPr vert="horz" wrap="square" lIns="68562" tIns="68562" rIns="68562" bIns="68562" rtlCol="0">
            <a:spAutoFit/>
          </a:bodyPr>
          <a:lstStyle/>
          <a:p>
            <a:pPr marL="120287" lvl="1" indent="-120287">
              <a:lnSpc>
                <a:spcPct val="106000"/>
              </a:lnSpc>
              <a:buSzPct val="100000"/>
              <a:buFont typeface="Arial" panose="020B0604020202020204" pitchFamily="34" charset="0"/>
              <a:buChar char="•"/>
            </a:pPr>
            <a:r>
              <a:rPr lang="en-US" sz="900"/>
              <a:t>Enter/Review financial plan and budgets for VP Areas, Funds</a:t>
            </a:r>
          </a:p>
          <a:p>
            <a:pPr marL="120287" lvl="1" indent="-120287">
              <a:lnSpc>
                <a:spcPct val="106000"/>
              </a:lnSpc>
              <a:buSzPct val="100000"/>
              <a:buFont typeface="Arial" panose="020B0604020202020204" pitchFamily="34" charset="0"/>
              <a:buChar char="•"/>
            </a:pPr>
            <a:r>
              <a:rPr lang="en-US" sz="900"/>
              <a:t>Reviews Actuals and Position information loaded into EPM Planning </a:t>
            </a:r>
          </a:p>
          <a:p>
            <a:pPr marL="120287" lvl="1" indent="-120287">
              <a:lnSpc>
                <a:spcPct val="106000"/>
              </a:lnSpc>
              <a:buSzPct val="100000"/>
              <a:buFont typeface="Arial" panose="020B0604020202020204" pitchFamily="34" charset="0"/>
              <a:buChar char="•"/>
            </a:pPr>
            <a:r>
              <a:rPr lang="en-US" sz="900"/>
              <a:t>Review COA and workforce metadata loaded into EPM Planning</a:t>
            </a:r>
          </a:p>
          <a:p>
            <a:pPr marL="120287" lvl="1" indent="-120287">
              <a:lnSpc>
                <a:spcPct val="106000"/>
              </a:lnSpc>
              <a:buSzPct val="100000"/>
              <a:buFont typeface="Arial" panose="020B0604020202020204" pitchFamily="34" charset="0"/>
              <a:buChar char="•"/>
            </a:pPr>
            <a:r>
              <a:rPr lang="en-US" sz="900"/>
              <a:t>Reviews reports for financial unit </a:t>
            </a:r>
          </a:p>
          <a:p>
            <a:pPr marL="120287" lvl="1" indent="-120287">
              <a:lnSpc>
                <a:spcPct val="106000"/>
              </a:lnSpc>
              <a:buSzPct val="100000"/>
              <a:buFont typeface="Arial" panose="020B0604020202020204" pitchFamily="34" charset="0"/>
              <a:buChar char="•"/>
            </a:pPr>
            <a:r>
              <a:rPr lang="en-US" sz="900"/>
              <a:t>Check financial calculations in EPM Planning</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10" y="629827"/>
            <a:ext cx="3415082" cy="1344000"/>
            <a:chOff x="2460636" y="108459"/>
            <a:chExt cx="4553443" cy="1921976"/>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78605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8"/>
              <a:ext cx="4542838" cy="1627525"/>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Timely submission of plan for financial units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 actuals and position information are loaded into EPM Planning and reconcile with GL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common set of reports to validate calculations and consolidated data</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chart of accounts which are in sync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Editing access to input budgets (transactional role)</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22434" y="161655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4681" y="2332059"/>
            <a:ext cx="3371794" cy="571787"/>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Chart of accounts alignment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Position information alignment with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 data reconciliation with GL</a:t>
            </a:r>
          </a:p>
        </p:txBody>
      </p:sp>
      <p:sp>
        <p:nvSpPr>
          <p:cNvPr id="28" name="Rectangle 27">
            <a:extLst>
              <a:ext uri="{FF2B5EF4-FFF2-40B4-BE49-F238E27FC236}">
                <a16:creationId xmlns:a16="http://schemas.microsoft.com/office/drawing/2014/main" id="{8023C920-F4A5-47ED-A739-D5F97E7B387A}"/>
              </a:ext>
            </a:extLst>
          </p:cNvPr>
          <p:cNvSpPr/>
          <p:nvPr/>
        </p:nvSpPr>
        <p:spPr>
          <a:xfrm>
            <a:off x="5414811" y="2179292"/>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72645" y="2087448"/>
            <a:ext cx="1578566"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10" y="2176211"/>
            <a:ext cx="3426131" cy="123521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91532" y="2061299"/>
            <a:ext cx="3409960" cy="1297925"/>
            <a:chOff x="7256005" y="2464736"/>
            <a:chExt cx="4546614" cy="1765599"/>
          </a:xfrm>
        </p:grpSpPr>
        <p:sp>
          <p:nvSpPr>
            <p:cNvPr id="36" name="TextBox 35">
              <a:extLst>
                <a:ext uri="{FF2B5EF4-FFF2-40B4-BE49-F238E27FC236}">
                  <a16:creationId xmlns:a16="http://schemas.microsoft.com/office/drawing/2014/main" id="{AC8CA89C-1725-4AC2-A6F2-F91EFB9BFE24}"/>
                </a:ext>
              </a:extLst>
            </p:cNvPr>
            <p:cNvSpPr txBox="1"/>
            <p:nvPr/>
          </p:nvSpPr>
          <p:spPr>
            <a:xfrm>
              <a:off x="7256005" y="2682155"/>
              <a:ext cx="4546614" cy="1548180"/>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Actuals and Position information loaded into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COA in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COA and workforce metadata in EPM Planning Budget and Reporting cubes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reports in EPM Planning Financials Reporting cube </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Correctness of calculations in EPM Planning Financials 	 </a:t>
              </a:r>
            </a:p>
          </p:txBody>
        </p:sp>
        <p:sp>
          <p:nvSpPr>
            <p:cNvPr id="38" name="Rectangle 37">
              <a:extLst>
                <a:ext uri="{FF2B5EF4-FFF2-40B4-BE49-F238E27FC236}">
                  <a16:creationId xmlns:a16="http://schemas.microsoft.com/office/drawing/2014/main" id="{1C1B3714-BAB5-41B6-9CAB-484D08006E6C}"/>
                </a:ext>
              </a:extLst>
            </p:cNvPr>
            <p:cNvSpPr/>
            <p:nvPr/>
          </p:nvSpPr>
          <p:spPr>
            <a:xfrm>
              <a:off x="7318432" y="2464736"/>
              <a:ext cx="2385043" cy="31400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7773" y="599657"/>
            <a:ext cx="3415082" cy="1374170"/>
            <a:chOff x="2445904" y="672354"/>
            <a:chExt cx="4553444" cy="1832226"/>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89853"/>
              <a:ext cx="4548916" cy="1191217"/>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System Administrator</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Department Users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BFP&amp;A Office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Accounting team/Controller’s office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HR Hiring Managers</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166202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467097"/>
            <a:ext cx="3415082" cy="1116752"/>
            <a:chOff x="2424524" y="4881263"/>
            <a:chExt cx="4553443" cy="1345023"/>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5198519"/>
              <a:ext cx="4291812" cy="909266"/>
            </a:xfrm>
            <a:prstGeom prst="rect">
              <a:avLst/>
            </a:prstGeom>
            <a:noFill/>
          </p:spPr>
          <p:txBody>
            <a:bodyPr wrap="square" lIns="0" tIns="0" rIns="0" bIns="0"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Financials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Workforce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Reporting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Smart View Ad-hoc</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Narrative Reporting</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5014470"/>
              <a:ext cx="4553443" cy="121181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881263"/>
              <a:ext cx="2785367" cy="278015"/>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6320" y="3431402"/>
            <a:ext cx="3415082" cy="120091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84154" y="3273433"/>
            <a:ext cx="1788782"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22896" y="3476821"/>
            <a:ext cx="3409960" cy="1001135"/>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 </a:t>
            </a:r>
            <a:r>
              <a:rPr lang="en-US" sz="700" i="1" u="sng"/>
              <a:t>&amp; Needs</a:t>
            </a:r>
          </a:p>
          <a:p>
            <a:pPr marL="102868" lvl="1" indent="-102868">
              <a:lnSpc>
                <a:spcPct val="106000"/>
              </a:lnSpc>
              <a:spcAft>
                <a:spcPts val="338"/>
              </a:spcAft>
              <a:buSzPct val="100000"/>
              <a:buFont typeface="Arial" panose="020B0604020202020204" pitchFamily="34" charset="0"/>
              <a:buChar char="•"/>
              <a:defRPr/>
            </a:pPr>
            <a:r>
              <a:rPr lang="en-US" sz="700"/>
              <a:t>​</a:t>
            </a:r>
            <a:r>
              <a:rPr lang="en-US" sz="750">
                <a:latin typeface="Verdana" panose="020B0604030504040204" pitchFamily="34" charset="0"/>
                <a:ea typeface="Verdana" panose="020B0604030504040204" pitchFamily="34" charset="0"/>
              </a:rPr>
              <a:t>Review plan data in EPM Planning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COA updated and in sync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Actuals and Workforce information loaded in EPM Planning and reconciled with ERP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Calculations working as expected in EPM Planning</a:t>
            </a:r>
          </a:p>
        </p:txBody>
      </p:sp>
      <p:pic>
        <p:nvPicPr>
          <p:cNvPr id="2" name="Picture 1">
            <a:extLst>
              <a:ext uri="{FF2B5EF4-FFF2-40B4-BE49-F238E27FC236}">
                <a16:creationId xmlns:a16="http://schemas.microsoft.com/office/drawing/2014/main" id="{469B272A-D722-9580-34D6-24DA85E88BD3}"/>
              </a:ext>
            </a:extLst>
          </p:cNvPr>
          <p:cNvPicPr>
            <a:picLocks noChangeAspect="1"/>
          </p:cNvPicPr>
          <p:nvPr/>
        </p:nvPicPr>
        <p:blipFill rotWithShape="1">
          <a:blip r:embed="rId3"/>
          <a:srcRect l="40599" t="-897" r="42549" b="74255"/>
          <a:stretch/>
        </p:blipFill>
        <p:spPr>
          <a:xfrm>
            <a:off x="139763" y="877425"/>
            <a:ext cx="1457917" cy="1012446"/>
          </a:xfrm>
          <a:prstGeom prst="rect">
            <a:avLst/>
          </a:prstGeom>
        </p:spPr>
      </p:pic>
      <p:sp>
        <p:nvSpPr>
          <p:cNvPr id="3" name="TextBox 2">
            <a:extLst>
              <a:ext uri="{FF2B5EF4-FFF2-40B4-BE49-F238E27FC236}">
                <a16:creationId xmlns:a16="http://schemas.microsoft.com/office/drawing/2014/main" id="{6FF72310-5827-1224-C3C9-07A08A9A1636}"/>
              </a:ext>
            </a:extLst>
          </p:cNvPr>
          <p:cNvSpPr txBox="1"/>
          <p:nvPr/>
        </p:nvSpPr>
        <p:spPr>
          <a:xfrm>
            <a:off x="2301240" y="4732020"/>
            <a:ext cx="6019800" cy="307777"/>
          </a:xfrm>
          <a:prstGeom prst="rect">
            <a:avLst/>
          </a:prstGeom>
          <a:noFill/>
        </p:spPr>
        <p:txBody>
          <a:bodyPr wrap="square" rtlCol="0">
            <a:spAutoFit/>
          </a:bodyPr>
          <a:lstStyle/>
          <a:p>
            <a:r>
              <a:rPr lang="en-US" sz="1200" b="1">
                <a:highlight>
                  <a:srgbClr val="FFFF00"/>
                </a:highlight>
                <a:latin typeface="Montserrat" panose="00000500000000000000" pitchFamily="2" charset="0"/>
              </a:rPr>
              <a:t>*This is not an exhaustive list of duties for this persona</a:t>
            </a:r>
            <a:r>
              <a:rPr lang="en-US"/>
              <a:t>. </a:t>
            </a:r>
          </a:p>
        </p:txBody>
      </p:sp>
    </p:spTree>
    <p:extLst>
      <p:ext uri="{BB962C8B-B14F-4D97-AF65-F5344CB8AC3E}">
        <p14:creationId xmlns:p14="http://schemas.microsoft.com/office/powerpoint/2010/main" val="341421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1"/>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55">
              <a:defRPr/>
            </a:pPr>
            <a:r>
              <a:rPr lang="en-US" sz="1500" b="1">
                <a:latin typeface="Verdana"/>
              </a:rPr>
              <a:t>Proposed Persona: Department User/Unit level users</a:t>
            </a:r>
          </a:p>
        </p:txBody>
      </p:sp>
      <p:sp>
        <p:nvSpPr>
          <p:cNvPr id="14" name="Rectangle 13">
            <a:extLst>
              <a:ext uri="{FF2B5EF4-FFF2-40B4-BE49-F238E27FC236}">
                <a16:creationId xmlns:a16="http://schemas.microsoft.com/office/drawing/2014/main" id="{2F196CC5-404B-4472-8760-80FD4DFA6F62}"/>
              </a:ext>
            </a:extLst>
          </p:cNvPr>
          <p:cNvSpPr/>
          <p:nvPr/>
        </p:nvSpPr>
        <p:spPr>
          <a:xfrm>
            <a:off x="291298" y="1871410"/>
            <a:ext cx="1270915" cy="230832"/>
          </a:xfrm>
          <a:prstGeom prst="rect">
            <a:avLst/>
          </a:prstGeom>
          <a:noFill/>
          <a:ln>
            <a:noFill/>
          </a:ln>
        </p:spPr>
        <p:txBody>
          <a:bodyPr wrap="square">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40112" y="2093447"/>
            <a:ext cx="1481503" cy="2330538"/>
          </a:xfrm>
          <a:prstGeom prst="rect">
            <a:avLst/>
          </a:prstGeom>
          <a:noFill/>
          <a:ln>
            <a:noFill/>
          </a:ln>
        </p:spPr>
        <p:txBody>
          <a:bodyPr vert="horz" wrap="square" lIns="68562" tIns="68562" rIns="68562" bIns="68562" rtlCol="0">
            <a:spAutoFit/>
          </a:bodyPr>
          <a:lstStyle/>
          <a:p>
            <a:pPr marL="120287" lvl="1" indent="-120287">
              <a:lnSpc>
                <a:spcPct val="106000"/>
              </a:lnSpc>
              <a:buSzPct val="100000"/>
              <a:buFont typeface="Arial" panose="020B0604020202020204" pitchFamily="34" charset="0"/>
              <a:buChar char="•"/>
            </a:pPr>
            <a:r>
              <a:rPr lang="en-US" sz="900"/>
              <a:t>Prepares financial plan for financial unit</a:t>
            </a:r>
          </a:p>
          <a:p>
            <a:pPr marL="120287" lvl="1" indent="-120287">
              <a:lnSpc>
                <a:spcPct val="106000"/>
              </a:lnSpc>
              <a:buSzPct val="100000"/>
              <a:buFont typeface="Arial" panose="020B0604020202020204" pitchFamily="34" charset="0"/>
              <a:buChar char="•"/>
            </a:pPr>
            <a:r>
              <a:rPr lang="en-US" sz="900"/>
              <a:t>Reviews Actuals loaded into EPM Planning </a:t>
            </a:r>
          </a:p>
          <a:p>
            <a:pPr marL="120287" lvl="1" indent="-120287">
              <a:lnSpc>
                <a:spcPct val="106000"/>
              </a:lnSpc>
              <a:buSzPct val="100000"/>
              <a:buFont typeface="Arial" panose="020B0604020202020204" pitchFamily="34" charset="0"/>
              <a:buChar char="•"/>
            </a:pPr>
            <a:r>
              <a:rPr lang="en-US" sz="900"/>
              <a:t>Review COA and workforce metadata loaded into EPM Planning</a:t>
            </a:r>
          </a:p>
          <a:p>
            <a:pPr marL="120287" lvl="1" indent="-120287">
              <a:lnSpc>
                <a:spcPct val="106000"/>
              </a:lnSpc>
              <a:buSzPct val="100000"/>
              <a:buFont typeface="Arial" panose="020B0604020202020204" pitchFamily="34" charset="0"/>
              <a:buChar char="•"/>
            </a:pPr>
            <a:r>
              <a:rPr lang="en-US" sz="900"/>
              <a:t>Reviews reports for financial unit </a:t>
            </a:r>
          </a:p>
          <a:p>
            <a:pPr marL="120287" lvl="1" indent="-120287">
              <a:lnSpc>
                <a:spcPct val="106000"/>
              </a:lnSpc>
              <a:buSzPct val="100000"/>
              <a:buFont typeface="Arial" panose="020B0604020202020204" pitchFamily="34" charset="0"/>
              <a:buChar char="•"/>
            </a:pPr>
            <a:r>
              <a:rPr lang="en-US" sz="900"/>
              <a:t>Check financial calculations in EPM Planning</a:t>
            </a:r>
          </a:p>
          <a:p>
            <a:pPr marL="120287" lvl="1" indent="-120287">
              <a:lnSpc>
                <a:spcPct val="106000"/>
              </a:lnSpc>
              <a:buSzPct val="100000"/>
              <a:buFont typeface="Arial" panose="020B0604020202020204" pitchFamily="34" charset="0"/>
              <a:buChar char="•"/>
            </a:pPr>
            <a:r>
              <a:rPr lang="en-US" sz="900"/>
              <a:t>Allocates funds within their unit further down </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10" y="629826"/>
            <a:ext cx="3415082" cy="1158428"/>
            <a:chOff x="2460636" y="108459"/>
            <a:chExt cx="4553443" cy="154457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2"/>
              <a:ext cx="4553443" cy="140864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303042"/>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Timely submission of plan for financial unit</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Ensure actuals and position information are loaded into EPM Planning and reconcile with GL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common set of reports to validate calculations and consolidated data</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chart of accounts which are in sync with GL.</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222434" y="161655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4681" y="2097537"/>
            <a:ext cx="3371794" cy="571787"/>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Chart of accounts alignment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Position information alignment with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Actual data reconciliation with GL</a:t>
            </a:r>
          </a:p>
        </p:txBody>
      </p:sp>
      <p:sp>
        <p:nvSpPr>
          <p:cNvPr id="28" name="Rectangle 27">
            <a:extLst>
              <a:ext uri="{FF2B5EF4-FFF2-40B4-BE49-F238E27FC236}">
                <a16:creationId xmlns:a16="http://schemas.microsoft.com/office/drawing/2014/main" id="{8023C920-F4A5-47ED-A739-D5F97E7B387A}"/>
              </a:ext>
            </a:extLst>
          </p:cNvPr>
          <p:cNvSpPr/>
          <p:nvPr/>
        </p:nvSpPr>
        <p:spPr>
          <a:xfrm>
            <a:off x="5414811" y="2013350"/>
            <a:ext cx="3426131" cy="99917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72645" y="1921506"/>
            <a:ext cx="1578566"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86410" y="1928757"/>
            <a:ext cx="3426131" cy="120795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12449" y="1836960"/>
            <a:ext cx="3409960" cy="1282685"/>
            <a:chOff x="7283894" y="2464736"/>
            <a:chExt cx="4546614" cy="1744868"/>
          </a:xfrm>
        </p:grpSpPr>
        <p:sp>
          <p:nvSpPr>
            <p:cNvPr id="36" name="TextBox 35">
              <a:extLst>
                <a:ext uri="{FF2B5EF4-FFF2-40B4-BE49-F238E27FC236}">
                  <a16:creationId xmlns:a16="http://schemas.microsoft.com/office/drawing/2014/main" id="{AC8CA89C-1725-4AC2-A6F2-F91EFB9BFE24}"/>
                </a:ext>
              </a:extLst>
            </p:cNvPr>
            <p:cNvSpPr txBox="1"/>
            <p:nvPr/>
          </p:nvSpPr>
          <p:spPr>
            <a:xfrm>
              <a:off x="7283894" y="2661424"/>
              <a:ext cx="4546614" cy="1548180"/>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Actuals and Position information loaded into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Reconciliation of COA in EPM Planning with GL</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COA and workforce metadata in EPM Planning Budget and Reporting cubes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reports in EPM Planning Financials Reporting cube </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Correctness of calculations in EPM Planning Financials 	 </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64736"/>
              <a:ext cx="2385043" cy="31400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17773" y="599658"/>
            <a:ext cx="3415082" cy="1275128"/>
            <a:chOff x="2445904" y="672354"/>
            <a:chExt cx="4553444" cy="1919333"/>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3"/>
              <a:ext cx="4548916" cy="925503"/>
            </a:xfrm>
            <a:prstGeom prst="rect">
              <a:avLst/>
            </a:prstGeom>
            <a:noFill/>
            <a:ln>
              <a:noFill/>
            </a:ln>
          </p:spPr>
          <p:txBody>
            <a:bodyPr vert="horz" wrap="square" lIns="68562" tIns="68562" rIns="68562" bIns="68562"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System Administrator</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VP Coordinators, Fund Managers, OGM (Sponsored Grants), Deans, Finance Directors</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BFP&amp;A Office</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8"/>
              <a:ext cx="4553444" cy="174912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143781"/>
            <a:ext cx="3415082" cy="1267951"/>
            <a:chOff x="2424524" y="4344804"/>
            <a:chExt cx="4553443" cy="1254646"/>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615300"/>
              <a:ext cx="4291812" cy="909265"/>
            </a:xfrm>
            <a:prstGeom prst="rect">
              <a:avLst/>
            </a:prstGeom>
            <a:noFill/>
          </p:spPr>
          <p:txBody>
            <a:bodyPr wrap="square" lIns="0" tIns="0" rIns="0" bIns="0" rtlCol="0">
              <a:spAutoFit/>
            </a:bodyPr>
            <a:lstStyle/>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Financials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Workforce Budget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Planning Financials Reporting cube</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Smart View Ad-hoc</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EPM Narrative Reporting</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486511"/>
              <a:ext cx="4553443" cy="111293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344804"/>
              <a:ext cx="2785367" cy="278015"/>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6320" y="3251910"/>
            <a:ext cx="3415082" cy="140663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2" indent="-128582">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84154" y="3114260"/>
            <a:ext cx="1788782" cy="230832"/>
          </a:xfrm>
          <a:prstGeom prst="rect">
            <a:avLst/>
          </a:prstGeom>
          <a:solidFill>
            <a:schemeClr val="bg1"/>
          </a:solidFill>
          <a:ln>
            <a:noFill/>
          </a:ln>
        </p:spPr>
        <p:txBody>
          <a:bodyPr wrap="square" lIns="34290" rIns="34290">
            <a:spAutoFit/>
          </a:bodyPr>
          <a:lstStyle/>
          <a:p>
            <a:pPr defTabSz="685612">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22896" y="3284629"/>
            <a:ext cx="3409960" cy="1812126"/>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 </a:t>
            </a:r>
            <a:r>
              <a:rPr lang="en-US" sz="700" i="1" u="sng"/>
              <a:t>&amp; Needs</a:t>
            </a:r>
          </a:p>
          <a:p>
            <a:pPr marL="102868" lvl="1" indent="-102868">
              <a:lnSpc>
                <a:spcPct val="106000"/>
              </a:lnSpc>
              <a:spcAft>
                <a:spcPts val="338"/>
              </a:spcAft>
              <a:buSzPct val="100000"/>
              <a:buFont typeface="Arial" panose="020B0604020202020204" pitchFamily="34" charset="0"/>
              <a:buChar char="•"/>
              <a:defRPr/>
            </a:pPr>
            <a:r>
              <a:rPr lang="en-US" sz="700"/>
              <a:t>​</a:t>
            </a:r>
            <a:r>
              <a:rPr lang="en-US" sz="750">
                <a:latin typeface="Verdana" panose="020B0604030504040204" pitchFamily="34" charset="0"/>
                <a:ea typeface="Verdana" panose="020B0604030504040204" pitchFamily="34" charset="0"/>
              </a:rPr>
              <a:t>Prepare and submit plan data in EPM Planning</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actuals and workforce data in EPM Planning and reconcile with ERP and HCM.</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reports in EPM Planning to validate calculations and consolidated data.</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Unit level users need the ability to allocate funds further down in their organization </a:t>
            </a:r>
          </a:p>
          <a:p>
            <a:pPr marL="102868" lvl="1" indent="-102868">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actuals data and training on new workflows, which will be flagged in the Change Impact Assessment deliverable and included in the Training Curriculum</a:t>
            </a:r>
          </a:p>
          <a:p>
            <a:pPr marL="102868" lvl="1" indent="-102868">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9C0916D4-4A36-CBC4-5824-9900E3BC06DF}"/>
              </a:ext>
            </a:extLst>
          </p:cNvPr>
          <p:cNvPicPr>
            <a:picLocks noChangeAspect="1"/>
          </p:cNvPicPr>
          <p:nvPr/>
        </p:nvPicPr>
        <p:blipFill>
          <a:blip r:embed="rId3"/>
          <a:stretch>
            <a:fillRect/>
          </a:stretch>
        </p:blipFill>
        <p:spPr>
          <a:xfrm>
            <a:off x="402853" y="630939"/>
            <a:ext cx="1285875" cy="1162050"/>
          </a:xfrm>
          <a:prstGeom prst="rect">
            <a:avLst/>
          </a:prstGeom>
        </p:spPr>
      </p:pic>
    </p:spTree>
    <p:extLst>
      <p:ext uri="{BB962C8B-B14F-4D97-AF65-F5344CB8AC3E}">
        <p14:creationId xmlns:p14="http://schemas.microsoft.com/office/powerpoint/2010/main" val="288150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Proposed Persona: EPM Report viewer</a:t>
            </a:r>
          </a:p>
        </p:txBody>
      </p:sp>
      <p:sp>
        <p:nvSpPr>
          <p:cNvPr id="14" name="Rectangle 13">
            <a:extLst>
              <a:ext uri="{FF2B5EF4-FFF2-40B4-BE49-F238E27FC236}">
                <a16:creationId xmlns:a16="http://schemas.microsoft.com/office/drawing/2014/main" id="{2F196CC5-404B-4472-8760-80FD4DFA6F62}"/>
              </a:ext>
            </a:extLst>
          </p:cNvPr>
          <p:cNvSpPr/>
          <p:nvPr/>
        </p:nvSpPr>
        <p:spPr>
          <a:xfrm>
            <a:off x="288561" y="1898432"/>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95995" y="2117238"/>
            <a:ext cx="1321316" cy="1171053"/>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Data Analysis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Report Interpretation</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Quality Assurance</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Continuous Improvement</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cs typeface="Verdana" panose="020B0604030504040204" pitchFamily="34" charset="0"/>
              </a:rPr>
              <a:t>Compliance and Governance</a:t>
            </a:r>
            <a:r>
              <a:rPr lang="en-US" sz="800" kern="0">
                <a:latin typeface="Verdana" panose="020B0604030504040204" pitchFamily="34" charset="0"/>
                <a:ea typeface="Verdana" panose="020B0604030504040204" pitchFamily="34" charset="0"/>
                <a:cs typeface="Verdana" panose="020B0604030504040204" pitchFamily="34" charset="0"/>
              </a:rPr>
              <a:t> </a:t>
            </a: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83733"/>
            <a:ext cx="3453174" cy="1087214"/>
            <a:chOff x="2460636" y="137539"/>
            <a:chExt cx="4604233" cy="1058678"/>
          </a:xfrm>
        </p:grpSpPr>
        <p:sp>
          <p:nvSpPr>
            <p:cNvPr id="17" name="Rectangle 16">
              <a:extLst>
                <a:ext uri="{FF2B5EF4-FFF2-40B4-BE49-F238E27FC236}">
                  <a16:creationId xmlns:a16="http://schemas.microsoft.com/office/drawing/2014/main" id="{C0C9CE12-BA5C-4073-B94C-A9A1697F3FCB}"/>
                </a:ext>
              </a:extLst>
            </p:cNvPr>
            <p:cNvSpPr/>
            <p:nvPr/>
          </p:nvSpPr>
          <p:spPr>
            <a:xfrm>
              <a:off x="2460636" y="295960"/>
              <a:ext cx="4553444" cy="88649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522031" y="359272"/>
              <a:ext cx="4542838" cy="836945"/>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Access to performance data such as KPIs, financial metrics and other relevant data</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Interactivity and drill-down capability</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Real-time or near real-time reporting for budget and forecast</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Fostering a culture of transparency and accountability </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3753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860042"/>
            <a:ext cx="3371794" cy="407768"/>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Having to find data across disparate systems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Not having the ability to report real-time or near real-time data</a:t>
            </a: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89399"/>
            <a:ext cx="3426131" cy="64713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84010"/>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65489" y="1966784"/>
            <a:ext cx="3426131" cy="1043445"/>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76983" y="1833807"/>
            <a:ext cx="3409960" cy="1340344"/>
            <a:chOff x="7236608" y="2701553"/>
            <a:chExt cx="4546614" cy="1823303"/>
          </a:xfrm>
        </p:grpSpPr>
        <p:sp>
          <p:nvSpPr>
            <p:cNvPr id="36" name="TextBox 35">
              <a:extLst>
                <a:ext uri="{FF2B5EF4-FFF2-40B4-BE49-F238E27FC236}">
                  <a16:creationId xmlns:a16="http://schemas.microsoft.com/office/drawing/2014/main" id="{AC8CA89C-1725-4AC2-A6F2-F91EFB9BFE24}"/>
                </a:ext>
              </a:extLst>
            </p:cNvPr>
            <p:cNvSpPr txBox="1"/>
            <p:nvPr/>
          </p:nvSpPr>
          <p:spPr>
            <a:xfrm>
              <a:off x="7236608" y="3029012"/>
              <a:ext cx="4546614" cy="1495844"/>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Efficient and seamless user experience when reporting</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Access and ability to view reports with real-time or near real-time budget and forecast</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Decision support in providing timely insights and decision support to help the institution navigate challenges and mitigate risks effectively</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28280" y="2701553"/>
              <a:ext cx="2385043" cy="31400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1" y="1572472"/>
            <a:ext cx="3415082" cy="822215"/>
            <a:chOff x="2445904" y="735571"/>
            <a:chExt cx="4553444" cy="1096284"/>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932749"/>
              <a:ext cx="4548916" cy="543690"/>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BFP&amp;A Office</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Interacts with Accounting team and Financial Leaders</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9"/>
              <a:ext cx="4553444" cy="98929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735571"/>
              <a:ext cx="2665623"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3175989"/>
            <a:ext cx="3415082" cy="668989"/>
            <a:chOff x="2424524" y="5028197"/>
            <a:chExt cx="4553443" cy="618337"/>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5299652"/>
              <a:ext cx="4291814" cy="248914"/>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EPM Planning Reporting cube</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EPM Narrative Reporting</a:t>
              </a:r>
            </a:p>
          </p:txBody>
        </p:sp>
        <p:sp>
          <p:nvSpPr>
            <p:cNvPr id="40" name="Rectangle 39">
              <a:extLst>
                <a:ext uri="{FF2B5EF4-FFF2-40B4-BE49-F238E27FC236}">
                  <a16:creationId xmlns:a16="http://schemas.microsoft.com/office/drawing/2014/main" id="{A0FFAF4A-B499-450A-BBA3-F554CE66FE81}"/>
                </a:ext>
              </a:extLst>
            </p:cNvPr>
            <p:cNvSpPr/>
            <p:nvPr/>
          </p:nvSpPr>
          <p:spPr>
            <a:xfrm>
              <a:off x="2424524" y="5153905"/>
              <a:ext cx="4553443" cy="49262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35557" y="5028197"/>
              <a:ext cx="2848604" cy="21335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2546133"/>
            <a:ext cx="3415082" cy="140949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421416"/>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2591552"/>
            <a:ext cx="3409960" cy="1308142"/>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a:t>
            </a:r>
            <a:r>
              <a:rPr lang="en-US" sz="750">
                <a:latin typeface="Verdana" panose="020B0604030504040204" pitchFamily="34" charset="0"/>
                <a:ea typeface="Verdana" panose="020B0604030504040204" pitchFamily="34" charset="0"/>
              </a:rPr>
              <a:t>institution KPIs and planning and forecasting processes</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Accomplish their job duties without friction from the system</a:t>
            </a:r>
            <a:endParaRPr lang="en-US" sz="750" kern="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Report accurate projections for the next 5 years</a:t>
            </a: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with accurate </a:t>
            </a:r>
            <a:r>
              <a:rPr lang="en-US" sz="750">
                <a:latin typeface="Verdana" panose="020B0604030504040204" pitchFamily="34" charset="0"/>
                <a:ea typeface="Verdana" panose="020B0604030504040204" pitchFamily="34" charset="0"/>
              </a:rPr>
              <a:t>financial</a:t>
            </a:r>
            <a:r>
              <a:rPr lang="en-US" sz="750" kern="0">
                <a:latin typeface="Verdana" panose="020B0604030504040204" pitchFamily="34" charset="0"/>
                <a:ea typeface="Verdana" panose="020B0604030504040204" pitchFamily="34" charset="0"/>
              </a:rPr>
              <a:t> </a:t>
            </a:r>
            <a:r>
              <a:rPr lang="en-US" sz="750">
                <a:latin typeface="Verdana" panose="020B0604030504040204" pitchFamily="34" charset="0"/>
                <a:ea typeface="Verdana" panose="020B0604030504040204" pitchFamily="34" charset="0"/>
              </a:rPr>
              <a:t>metrics</a:t>
            </a:r>
            <a:r>
              <a:rPr lang="en-US" sz="750" kern="0">
                <a:latin typeface="Verdana" panose="020B0604030504040204" pitchFamily="34" charset="0"/>
                <a:ea typeface="Verdana" panose="020B0604030504040204" pitchFamily="34" charset="0"/>
              </a:rPr>
              <a:t> and KPIs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Ability to compare budgets to actuals</a:t>
            </a:r>
            <a:endParaRPr lang="en-US" sz="750" kern="0">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908815AC-E8A4-CAAF-37B9-AE4327957D0E}"/>
              </a:ext>
            </a:extLst>
          </p:cNvPr>
          <p:cNvPicPr>
            <a:picLocks noChangeAspect="1"/>
          </p:cNvPicPr>
          <p:nvPr/>
        </p:nvPicPr>
        <p:blipFill>
          <a:blip r:embed="rId3"/>
          <a:stretch>
            <a:fillRect/>
          </a:stretch>
        </p:blipFill>
        <p:spPr>
          <a:xfrm>
            <a:off x="194706" y="668886"/>
            <a:ext cx="1295400" cy="1190625"/>
          </a:xfrm>
          <a:prstGeom prst="rect">
            <a:avLst/>
          </a:prstGeom>
        </p:spPr>
      </p:pic>
    </p:spTree>
    <p:extLst>
      <p:ext uri="{BB962C8B-B14F-4D97-AF65-F5344CB8AC3E}">
        <p14:creationId xmlns:p14="http://schemas.microsoft.com/office/powerpoint/2010/main" val="17763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E625B7-ECCE-46CB-872C-3720A6DD68EC}"/>
              </a:ext>
            </a:extLst>
          </p:cNvPr>
          <p:cNvSpPr>
            <a:spLocks noGrp="1"/>
          </p:cNvSpPr>
          <p:nvPr>
            <p:ph type="body" sz="quarter" idx="10"/>
          </p:nvPr>
        </p:nvSpPr>
        <p:spPr>
          <a:xfrm>
            <a:off x="584202" y="555185"/>
            <a:ext cx="7953374" cy="383260"/>
          </a:xfrm>
          <a:noFill/>
          <a:ln>
            <a:noFill/>
          </a:ln>
        </p:spPr>
        <p:txBody>
          <a:bodyPr spcFirstLastPara="1" wrap="square" lIns="0" tIns="0" rIns="0" bIns="0" anchor="t" anchorCtr="0">
            <a:normAutofit/>
          </a:bodyPr>
          <a:lstStyle/>
          <a:p>
            <a:pPr>
              <a:lnSpc>
                <a:spcPct val="80000"/>
              </a:lnSpc>
              <a:buClr>
                <a:srgbClr val="000000"/>
              </a:buClr>
              <a:buSzPts val="3000"/>
            </a:pPr>
            <a:r>
              <a:rPr lang="en-US" sz="3000" cap="none">
                <a:solidFill>
                  <a:srgbClr val="990000"/>
                </a:solidFill>
                <a:latin typeface="Montserrat ExtraBold"/>
              </a:rPr>
              <a:t>ERP Personas</a:t>
            </a:r>
          </a:p>
        </p:txBody>
      </p:sp>
      <p:sp>
        <p:nvSpPr>
          <p:cNvPr id="3" name="Text Placeholder 2">
            <a:extLst>
              <a:ext uri="{FF2B5EF4-FFF2-40B4-BE49-F238E27FC236}">
                <a16:creationId xmlns:a16="http://schemas.microsoft.com/office/drawing/2014/main" id="{EDD020C6-BE6D-4A69-954A-048CA4CFD036}"/>
              </a:ext>
            </a:extLst>
          </p:cNvPr>
          <p:cNvSpPr txBox="1">
            <a:spLocks/>
          </p:cNvSpPr>
          <p:nvPr/>
        </p:nvSpPr>
        <p:spPr>
          <a:xfrm>
            <a:off x="352425" y="1048107"/>
            <a:ext cx="8439150" cy="567941"/>
          </a:xfrm>
          <a:prstGeom prst="rect">
            <a:avLst/>
          </a:prstGeom>
        </p:spPr>
        <p:txBody>
          <a:bodyPr lIns="91440" tIns="45720" rIns="91440" bIns="45720" anchor="t"/>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378">
              <a:spcAft>
                <a:spcPts val="1000"/>
              </a:spcAft>
              <a:defRPr/>
            </a:pPr>
            <a:r>
              <a:rPr lang="en-US">
                <a:solidFill>
                  <a:srgbClr val="575757"/>
                </a:solidFill>
                <a:latin typeface="Verdana"/>
              </a:rPr>
              <a:t>Our Design Thinking scope included 14 standard personas that are assumed to be a starting point to tailor for SBU. We modified the list and identified additional personas to account for SBU-specific personas or variants of the standard personas. During the Imagine phase, these 14 personas will be reviewed by SBU and tailored or substituted as required to reflect SBU’s workforce.</a:t>
            </a:r>
            <a:endParaRPr lang="en-US" sz="900">
              <a:solidFill>
                <a:prstClr val="black"/>
              </a:solidFill>
              <a:latin typeface="Verdana"/>
            </a:endParaRPr>
          </a:p>
        </p:txBody>
      </p:sp>
      <p:graphicFrame>
        <p:nvGraphicFramePr>
          <p:cNvPr id="4" name="Table 3">
            <a:extLst>
              <a:ext uri="{FF2B5EF4-FFF2-40B4-BE49-F238E27FC236}">
                <a16:creationId xmlns:a16="http://schemas.microsoft.com/office/drawing/2014/main" id="{EA4CECAF-4322-9A55-C189-54710A7EA381}"/>
              </a:ext>
            </a:extLst>
          </p:cNvPr>
          <p:cNvGraphicFramePr>
            <a:graphicFrameLocks noGrp="1"/>
          </p:cNvGraphicFramePr>
          <p:nvPr>
            <p:extLst>
              <p:ext uri="{D42A27DB-BD31-4B8C-83A1-F6EECF244321}">
                <p14:modId xmlns:p14="http://schemas.microsoft.com/office/powerpoint/2010/main" val="907255963"/>
              </p:ext>
            </p:extLst>
          </p:nvPr>
        </p:nvGraphicFramePr>
        <p:xfrm>
          <a:off x="846667" y="2044093"/>
          <a:ext cx="6762222" cy="2890520"/>
        </p:xfrm>
        <a:graphic>
          <a:graphicData uri="http://schemas.openxmlformats.org/drawingml/2006/table">
            <a:tbl>
              <a:tblPr firstRow="1" bandRow="1">
                <a:tableStyleId>{21E4AEA4-8DFA-4A89-87EB-49C32662AFE0}</a:tableStyleId>
              </a:tblPr>
              <a:tblGrid>
                <a:gridCol w="2254074">
                  <a:extLst>
                    <a:ext uri="{9D8B030D-6E8A-4147-A177-3AD203B41FA5}">
                      <a16:colId xmlns:a16="http://schemas.microsoft.com/office/drawing/2014/main" val="3413171526"/>
                    </a:ext>
                  </a:extLst>
                </a:gridCol>
                <a:gridCol w="2254074">
                  <a:extLst>
                    <a:ext uri="{9D8B030D-6E8A-4147-A177-3AD203B41FA5}">
                      <a16:colId xmlns:a16="http://schemas.microsoft.com/office/drawing/2014/main" val="4167911217"/>
                    </a:ext>
                  </a:extLst>
                </a:gridCol>
                <a:gridCol w="2254074">
                  <a:extLst>
                    <a:ext uri="{9D8B030D-6E8A-4147-A177-3AD203B41FA5}">
                      <a16:colId xmlns:a16="http://schemas.microsoft.com/office/drawing/2014/main" val="900931309"/>
                    </a:ext>
                  </a:extLst>
                </a:gridCol>
              </a:tblGrid>
              <a:tr h="370840">
                <a:tc gridSpan="3">
                  <a:txBody>
                    <a:bodyPr/>
                    <a:lstStyle/>
                    <a:p>
                      <a:pPr algn="ctr"/>
                      <a:r>
                        <a:rPr lang="en-US"/>
                        <a:t>ERP/Finance Personas</a:t>
                      </a:r>
                    </a:p>
                  </a:txBody>
                  <a:tcPr>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452858"/>
                  </a:ext>
                </a:extLst>
              </a:tr>
              <a:tr h="370840">
                <a:tc>
                  <a:txBody>
                    <a:bodyPr/>
                    <a:lstStyle/>
                    <a:p>
                      <a:r>
                        <a:rPr lang="en-US"/>
                        <a:t>GL Accountant</a:t>
                      </a:r>
                    </a:p>
                  </a:txBody>
                  <a:tcPr/>
                </a:tc>
                <a:tc>
                  <a:txBody>
                    <a:bodyPr/>
                    <a:lstStyle/>
                    <a:p>
                      <a:r>
                        <a:rPr lang="en-US"/>
                        <a:t>Fixed Asset Analyst</a:t>
                      </a:r>
                    </a:p>
                  </a:txBody>
                  <a:tcPr/>
                </a:tc>
                <a:tc>
                  <a:txBody>
                    <a:bodyPr/>
                    <a:lstStyle/>
                    <a:p>
                      <a:r>
                        <a:rPr lang="en-US"/>
                        <a:t>Receiving Clerk</a:t>
                      </a:r>
                    </a:p>
                  </a:txBody>
                  <a:tcPr/>
                </a:tc>
                <a:extLst>
                  <a:ext uri="{0D108BD9-81ED-4DB2-BD59-A6C34878D82A}">
                    <a16:rowId xmlns:a16="http://schemas.microsoft.com/office/drawing/2014/main" val="659383183"/>
                  </a:ext>
                </a:extLst>
              </a:tr>
              <a:tr h="370840">
                <a:tc>
                  <a:txBody>
                    <a:bodyPr/>
                    <a:lstStyle/>
                    <a:p>
                      <a:r>
                        <a:rPr lang="en-US"/>
                        <a:t>GL Reporting Analyst</a:t>
                      </a:r>
                    </a:p>
                  </a:txBody>
                  <a:tcPr>
                    <a:solidFill>
                      <a:schemeClr val="bg1"/>
                    </a:solidFill>
                  </a:tcPr>
                </a:tc>
                <a:tc>
                  <a:txBody>
                    <a:bodyPr/>
                    <a:lstStyle/>
                    <a:p>
                      <a:r>
                        <a:rPr lang="en-US"/>
                        <a:t>Fixed Asset Manager</a:t>
                      </a:r>
                    </a:p>
                  </a:txBody>
                  <a:tcPr>
                    <a:solidFill>
                      <a:schemeClr val="bg1"/>
                    </a:solidFill>
                  </a:tcPr>
                </a:tc>
                <a:tc>
                  <a:txBody>
                    <a:bodyPr/>
                    <a:lstStyle/>
                    <a:p>
                      <a:r>
                        <a:rPr lang="en-US"/>
                        <a:t>Billing Clerk</a:t>
                      </a:r>
                    </a:p>
                  </a:txBody>
                  <a:tcPr>
                    <a:solidFill>
                      <a:schemeClr val="bg1"/>
                    </a:solidFill>
                  </a:tcPr>
                </a:tc>
                <a:extLst>
                  <a:ext uri="{0D108BD9-81ED-4DB2-BD59-A6C34878D82A}">
                    <a16:rowId xmlns:a16="http://schemas.microsoft.com/office/drawing/2014/main" val="353856489"/>
                  </a:ext>
                </a:extLst>
              </a:tr>
              <a:tr h="370840">
                <a:tc>
                  <a:txBody>
                    <a:bodyPr/>
                    <a:lstStyle/>
                    <a:p>
                      <a:r>
                        <a:rPr lang="en-US"/>
                        <a:t>GL System Administrator</a:t>
                      </a:r>
                    </a:p>
                  </a:txBody>
                  <a:tcPr/>
                </a:tc>
                <a:tc>
                  <a:txBody>
                    <a:bodyPr/>
                    <a:lstStyle/>
                    <a:p>
                      <a:r>
                        <a:rPr lang="en-US"/>
                        <a:t>Fixed Asset System Administrator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AR Manager</a:t>
                      </a:r>
                    </a:p>
                    <a:p>
                      <a:endParaRPr lang="en-US"/>
                    </a:p>
                  </a:txBody>
                  <a:tcPr/>
                </a:tc>
                <a:extLst>
                  <a:ext uri="{0D108BD9-81ED-4DB2-BD59-A6C34878D82A}">
                    <a16:rowId xmlns:a16="http://schemas.microsoft.com/office/drawing/2014/main" val="1885650059"/>
                  </a:ext>
                </a:extLst>
              </a:tr>
              <a:tr h="370840">
                <a:tc>
                  <a:txBody>
                    <a:bodyPr/>
                    <a:lstStyle/>
                    <a:p>
                      <a:r>
                        <a:rPr lang="en-US"/>
                        <a:t>GL Manager</a:t>
                      </a:r>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Payables Manager</a:t>
                      </a:r>
                    </a:p>
                  </a:txBody>
                  <a:tcPr>
                    <a:solidFill>
                      <a:schemeClr val="bg1"/>
                    </a:solidFill>
                  </a:tcPr>
                </a:tc>
                <a:tc>
                  <a:txBody>
                    <a:bodyPr/>
                    <a:lstStyle/>
                    <a:p>
                      <a:r>
                        <a:rPr lang="en-US"/>
                        <a:t>Cash Accountant</a:t>
                      </a:r>
                    </a:p>
                  </a:txBody>
                  <a:tcPr>
                    <a:solidFill>
                      <a:schemeClr val="bg1"/>
                    </a:solidFill>
                  </a:tcPr>
                </a:tc>
                <a:extLst>
                  <a:ext uri="{0D108BD9-81ED-4DB2-BD59-A6C34878D82A}">
                    <a16:rowId xmlns:a16="http://schemas.microsoft.com/office/drawing/2014/main" val="3046261932"/>
                  </a:ext>
                </a:extLst>
              </a:tr>
              <a:tr h="370840">
                <a:tc>
                  <a:txBody>
                    <a:bodyPr/>
                    <a:lstStyle/>
                    <a:p>
                      <a:endParaRPr lang="en-US"/>
                    </a:p>
                  </a:txBody>
                  <a:tcPr/>
                </a:tc>
                <a:tc>
                  <a:txBody>
                    <a:bodyPr/>
                    <a:lstStyle/>
                    <a:p>
                      <a:r>
                        <a:rPr lang="en-US"/>
                        <a:t>Payment Specialist</a:t>
                      </a:r>
                    </a:p>
                  </a:txBody>
                  <a:tcPr/>
                </a:tc>
                <a:tc>
                  <a:txBody>
                    <a:bodyPr/>
                    <a:lstStyle/>
                    <a:p>
                      <a:r>
                        <a:rPr lang="en-US"/>
                        <a:t>Cash Manager/Treasury Manager</a:t>
                      </a:r>
                    </a:p>
                  </a:txBody>
                  <a:tcPr/>
                </a:tc>
                <a:extLst>
                  <a:ext uri="{0D108BD9-81ED-4DB2-BD59-A6C34878D82A}">
                    <a16:rowId xmlns:a16="http://schemas.microsoft.com/office/drawing/2014/main" val="2136683132"/>
                  </a:ext>
                </a:extLst>
              </a:tr>
              <a:tr h="370840">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3625043863"/>
                  </a:ext>
                </a:extLst>
              </a:tr>
            </a:tbl>
          </a:graphicData>
        </a:graphic>
      </p:graphicFrame>
    </p:spTree>
    <p:extLst>
      <p:ext uri="{BB962C8B-B14F-4D97-AF65-F5344CB8AC3E}">
        <p14:creationId xmlns:p14="http://schemas.microsoft.com/office/powerpoint/2010/main" val="1376382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26050" y="11872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GL Accountant</a:t>
            </a:r>
          </a:p>
        </p:txBody>
      </p:sp>
      <p:sp>
        <p:nvSpPr>
          <p:cNvPr id="14" name="Rectangle 13">
            <a:extLst>
              <a:ext uri="{FF2B5EF4-FFF2-40B4-BE49-F238E27FC236}">
                <a16:creationId xmlns:a16="http://schemas.microsoft.com/office/drawing/2014/main" id="{2F196CC5-404B-4472-8760-80FD4DFA6F62}"/>
              </a:ext>
            </a:extLst>
          </p:cNvPr>
          <p:cNvSpPr/>
          <p:nvPr/>
        </p:nvSpPr>
        <p:spPr>
          <a:xfrm>
            <a:off x="551295" y="1240040"/>
            <a:ext cx="1054481"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84779" y="1445591"/>
            <a:ext cx="1745237" cy="3931809"/>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00" kern="0"/>
              <a:t>Create Manual journals &amp; Recurring journals​/Upload third party journals</a:t>
            </a:r>
          </a:p>
          <a:p>
            <a:pPr marL="102870" indent="-102870">
              <a:spcAft>
                <a:spcPts val="338"/>
              </a:spcAft>
              <a:buFont typeface="Arial" panose="020B0604020202020204" pitchFamily="34" charset="0"/>
              <a:buChar char="•"/>
              <a:defRPr/>
            </a:pPr>
            <a:r>
              <a:rPr lang="en-US" sz="700" kern="0"/>
              <a:t>Reconcile unposted entries to ensure posting before period close​</a:t>
            </a:r>
          </a:p>
          <a:p>
            <a:pPr marL="102870" indent="-102870">
              <a:spcAft>
                <a:spcPts val="338"/>
              </a:spcAft>
              <a:buFont typeface="Arial" panose="020B0604020202020204" pitchFamily="34" charset="0"/>
              <a:buChar char="•"/>
              <a:defRPr/>
            </a:pPr>
            <a:r>
              <a:rPr lang="en-US" sz="700" kern="0"/>
              <a:t>Review and create month-end reports​</a:t>
            </a:r>
          </a:p>
          <a:p>
            <a:pPr marL="102870" indent="-102870">
              <a:spcAft>
                <a:spcPts val="338"/>
              </a:spcAft>
              <a:buFont typeface="Arial" panose="020B0604020202020204" pitchFamily="34" charset="0"/>
              <a:buChar char="•"/>
              <a:defRPr/>
            </a:pPr>
            <a:r>
              <a:rPr lang="en-US" sz="700" kern="0"/>
              <a:t>Process month-end and year-end adjustments​</a:t>
            </a:r>
          </a:p>
          <a:p>
            <a:pPr marL="102870" indent="-102870">
              <a:spcAft>
                <a:spcPts val="338"/>
              </a:spcAft>
              <a:buFont typeface="Arial" panose="020B0604020202020204" pitchFamily="34" charset="0"/>
              <a:buChar char="•"/>
              <a:defRPr/>
            </a:pPr>
            <a:r>
              <a:rPr lang="en-US" sz="700" kern="0"/>
              <a:t>Perform period-end activities​</a:t>
            </a:r>
          </a:p>
          <a:p>
            <a:pPr marL="102870" indent="-102870">
              <a:spcAft>
                <a:spcPts val="338"/>
              </a:spcAft>
              <a:buFont typeface="Arial" panose="020B0604020202020204" pitchFamily="34" charset="0"/>
              <a:buChar char="•"/>
              <a:defRPr/>
            </a:pPr>
            <a:r>
              <a:rPr lang="en-US" sz="700" kern="0"/>
              <a:t>Resolve discrepancies or irregularities in records, statements, and documented transactions for the GL Account</a:t>
            </a:r>
          </a:p>
          <a:p>
            <a:pPr marL="102870" indent="-102870">
              <a:spcAft>
                <a:spcPts val="338"/>
              </a:spcAft>
              <a:buFont typeface="Arial" panose="020B0604020202020204" pitchFamily="34" charset="0"/>
              <a:buChar char="•"/>
              <a:defRPr/>
            </a:pPr>
            <a:r>
              <a:rPr lang="en-US" sz="700" kern="0"/>
              <a:t>Account reconciliation within the system and the boundary systems</a:t>
            </a:r>
          </a:p>
          <a:p>
            <a:pPr marL="102870" indent="-102870">
              <a:spcAft>
                <a:spcPts val="338"/>
              </a:spcAft>
              <a:buFont typeface="Arial" panose="020B0604020202020204" pitchFamily="34" charset="0"/>
              <a:buChar char="•"/>
              <a:defRPr/>
            </a:pPr>
            <a:r>
              <a:rPr lang="en-US" sz="700" kern="0"/>
              <a:t>Ensure financial data is recorded in the appropriate period (accruals, deferrals, </a:t>
            </a:r>
            <a:r>
              <a:rPr lang="en-US" sz="700" kern="0">
                <a:solidFill>
                  <a:schemeClr val="tx1"/>
                </a:solidFill>
              </a:rPr>
              <a:t>prepaids</a:t>
            </a:r>
            <a:r>
              <a:rPr lang="en-US" sz="700" kern="0"/>
              <a:t>)</a:t>
            </a:r>
          </a:p>
          <a:p>
            <a:pPr marL="102870" indent="-102870">
              <a:spcAft>
                <a:spcPts val="338"/>
              </a:spcAft>
              <a:buFont typeface="Arial" panose="020B0604020202020204" pitchFamily="34" charset="0"/>
              <a:buChar char="•"/>
              <a:defRPr/>
            </a:pPr>
            <a:r>
              <a:rPr lang="en-US" sz="700" kern="0"/>
              <a:t>Review and post journals</a:t>
            </a:r>
          </a:p>
          <a:p>
            <a:pPr marL="102870" indent="-102870">
              <a:spcAft>
                <a:spcPts val="338"/>
              </a:spcAft>
              <a:buFont typeface="Arial" panose="020B0604020202020204" pitchFamily="34" charset="0"/>
              <a:buChar char="•"/>
              <a:defRPr/>
            </a:pPr>
            <a:r>
              <a:rPr lang="en-US" sz="700" kern="0"/>
              <a:t>Perform reconciliations between Sub-ledger activity and GL balances</a:t>
            </a:r>
          </a:p>
          <a:p>
            <a:pPr marL="102870" lvl="2" indent="-102870">
              <a:spcAft>
                <a:spcPts val="338"/>
              </a:spcAft>
              <a:buFont typeface="Arial" panose="020B0604020202020204" pitchFamily="34" charset="0"/>
              <a:buChar char="•"/>
              <a:defRPr/>
            </a:pPr>
            <a:r>
              <a:rPr lang="en-US" sz="700"/>
              <a:t>Run monthly allocations (driven by Fund Source &amp; GL Account)</a:t>
            </a:r>
          </a:p>
          <a:p>
            <a:pPr marL="102870" lvl="2" indent="-102870">
              <a:spcAft>
                <a:spcPts val="338"/>
              </a:spcAft>
              <a:buFont typeface="Arial" panose="020B0604020202020204" pitchFamily="34" charset="0"/>
              <a:buChar char="•"/>
              <a:defRPr/>
            </a:pPr>
            <a:r>
              <a:rPr lang="en-US" sz="700"/>
              <a:t>Use GL data to facilitate annual 1099 and 1042 compliance </a:t>
            </a:r>
          </a:p>
          <a:p>
            <a:pPr marL="102870" lvl="2" indent="-102870">
              <a:spcAft>
                <a:spcPts val="338"/>
              </a:spcAft>
              <a:buFont typeface="Arial" panose="020B0604020202020204" pitchFamily="34" charset="0"/>
              <a:buChar char="•"/>
              <a:defRPr/>
            </a:pPr>
            <a:r>
              <a:rPr lang="en-US" sz="700"/>
              <a:t>Approve Corporate CC Reconciliations (Concur)</a:t>
            </a:r>
          </a:p>
          <a:p>
            <a:pPr marL="102870" indent="-102870">
              <a:spcAft>
                <a:spcPts val="338"/>
              </a:spcAft>
              <a:buFont typeface="Arial" panose="020B0604020202020204" pitchFamily="34" charset="0"/>
              <a:buChar char="•"/>
              <a:defRPr/>
            </a:pPr>
            <a:endParaRPr lang="en-US" sz="700" kern="0"/>
          </a:p>
          <a:p>
            <a:pPr>
              <a:spcAft>
                <a:spcPts val="338"/>
              </a:spcAft>
              <a:defRPr/>
            </a:pPr>
            <a:endParaRPr lang="en-US" sz="700" kern="0"/>
          </a:p>
          <a:p>
            <a:pPr>
              <a:spcAft>
                <a:spcPts val="338"/>
              </a:spcAft>
              <a:defRPr/>
            </a:pPr>
            <a:endParaRPr lang="en-US" sz="700" kern="0"/>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927655" y="318253"/>
            <a:ext cx="3415082" cy="1175963"/>
            <a:chOff x="2460636" y="108459"/>
            <a:chExt cx="4553443" cy="164950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128348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1435392"/>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Meet accounting audit and compliance requirements​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Reconcile accounts and achieve period end close timelines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Appropriate Use of Funds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Create allocation journal entries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Accrue expenses and reverse them in the next period</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26555" y="365596"/>
            <a:ext cx="3371794" cy="1646568"/>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650" kern="0">
                <a:latin typeface="Verdana"/>
                <a:ea typeface="Verdana"/>
              </a:rPr>
              <a:t>Not receiving relevant information on time to create transaction in GL​</a:t>
            </a:r>
          </a:p>
          <a:p>
            <a:pPr marL="102870" indent="-102870">
              <a:spcAft>
                <a:spcPts val="338"/>
              </a:spcAft>
              <a:buFont typeface="Arial" panose="020B0604020202020204" pitchFamily="34" charset="0"/>
              <a:buChar char="•"/>
              <a:defRPr/>
            </a:pPr>
            <a:r>
              <a:rPr lang="en-US" sz="650" kern="0">
                <a:latin typeface="Verdana"/>
                <a:ea typeface="Verdana"/>
              </a:rPr>
              <a:t>Delays in sub-ledger closing and reconciliations​</a:t>
            </a:r>
          </a:p>
          <a:p>
            <a:pPr marL="102870" indent="-102870">
              <a:spcAft>
                <a:spcPts val="338"/>
              </a:spcAft>
              <a:buFont typeface="Arial" panose="020B0604020202020204" pitchFamily="34" charset="0"/>
              <a:buChar char="•"/>
              <a:defRPr/>
            </a:pPr>
            <a:r>
              <a:rPr lang="en-US" sz="650" kern="0">
                <a:latin typeface="Verdana"/>
                <a:ea typeface="Verdana"/>
              </a:rPr>
              <a:t>Spending too much time on finding documentation and chasing people for documentations/approvals/sign-offs/reviews</a:t>
            </a:r>
          </a:p>
          <a:p>
            <a:pPr marL="102870" indent="-102870">
              <a:spcAft>
                <a:spcPts val="338"/>
              </a:spcAft>
              <a:buFont typeface="Arial" panose="020B0604020202020204" pitchFamily="34" charset="0"/>
              <a:buChar char="•"/>
              <a:defRPr/>
            </a:pPr>
            <a:r>
              <a:rPr lang="en-US" sz="650" kern="0">
                <a:latin typeface="Verdana"/>
                <a:ea typeface="Verdana"/>
              </a:rPr>
              <a:t>Limitations with current system</a:t>
            </a:r>
          </a:p>
          <a:p>
            <a:pPr marL="102870" indent="-102870">
              <a:spcAft>
                <a:spcPts val="338"/>
              </a:spcAft>
              <a:buFont typeface="Arial" panose="020B0604020202020204" pitchFamily="34" charset="0"/>
              <a:buChar char="•"/>
              <a:defRPr/>
            </a:pPr>
            <a:r>
              <a:rPr lang="en-US" sz="650" kern="0">
                <a:latin typeface="Verdana"/>
                <a:ea typeface="Verdana"/>
              </a:rPr>
              <a:t>Inconsistent tools (feeder systems with different FAU data)</a:t>
            </a:r>
          </a:p>
          <a:p>
            <a:pPr marL="102870" indent="-102870">
              <a:spcAft>
                <a:spcPts val="338"/>
              </a:spcAft>
              <a:buFont typeface="Arial" panose="020B0604020202020204" pitchFamily="34" charset="0"/>
              <a:buChar char="•"/>
              <a:defRPr/>
            </a:pPr>
            <a:r>
              <a:rPr lang="en-US" sz="650" kern="0">
                <a:latin typeface="Verdana"/>
                <a:ea typeface="Verdana"/>
              </a:rPr>
              <a:t>Too many types of journals which are inconsistently used.*</a:t>
            </a:r>
          </a:p>
          <a:p>
            <a:pPr marL="102870" indent="-102870">
              <a:spcAft>
                <a:spcPts val="338"/>
              </a:spcAft>
              <a:buFont typeface="Arial" panose="020B0604020202020204" pitchFamily="34" charset="0"/>
              <a:buChar char="•"/>
              <a:defRPr/>
            </a:pPr>
            <a:r>
              <a:rPr lang="en-US" sz="650" kern="0">
                <a:latin typeface="Verdana"/>
                <a:ea typeface="Verdana"/>
              </a:rPr>
              <a:t>Lack of understanding and governance of the chart of accounts.*</a:t>
            </a:r>
          </a:p>
          <a:p>
            <a:pPr marL="102870" indent="-102870">
              <a:spcAft>
                <a:spcPts val="338"/>
              </a:spcAft>
              <a:buFont typeface="Arial" panose="020B0604020202020204" pitchFamily="34" charset="0"/>
              <a:buChar char="•"/>
              <a:defRPr/>
            </a:pPr>
            <a:r>
              <a:rPr lang="en-US" sz="650" kern="0">
                <a:latin typeface="Verdana"/>
                <a:ea typeface="Verdana"/>
              </a:rPr>
              <a:t>High volume of cost transfers to balance budgets (too many accounts for one-time expenses)</a:t>
            </a:r>
            <a:r>
              <a:rPr lang="en-US" sz="650" kern="0">
                <a:solidFill>
                  <a:schemeClr val="tx1"/>
                </a:solidFill>
                <a:latin typeface="Verdana"/>
                <a:ea typeface="Verdana"/>
              </a:rPr>
              <a:t>*</a:t>
            </a:r>
          </a:p>
          <a:p>
            <a:pPr marL="102870" indent="-102870">
              <a:spcAft>
                <a:spcPts val="338"/>
              </a:spcAft>
              <a:buFont typeface="Arial" panose="020B0604020202020204" pitchFamily="34" charset="0"/>
              <a:buChar char="•"/>
              <a:defRPr/>
            </a:pPr>
            <a:r>
              <a:rPr lang="en-US" sz="650">
                <a:latin typeface="Verdana"/>
                <a:ea typeface="Verdana"/>
              </a:rPr>
              <a:t>Reliance on boundary systems for transactions that are not initiated at SBU.*</a:t>
            </a:r>
            <a:r>
              <a:rPr lang="en-US" sz="650">
                <a:solidFill>
                  <a:srgbClr val="FF0000"/>
                </a:solidFill>
                <a:latin typeface="Verdana"/>
                <a:ea typeface="Verdana"/>
              </a:rPr>
              <a:t> </a:t>
            </a:r>
            <a:endParaRPr lang="en-US" sz="650" kern="0">
              <a:latin typeface="Verdana"/>
              <a:ea typeface="Verdana"/>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17132" y="219567"/>
            <a:ext cx="3499603" cy="179259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203108"/>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923379" y="1470872"/>
            <a:ext cx="3426131" cy="83022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956194" y="1330176"/>
            <a:ext cx="3409960" cy="984749"/>
            <a:chOff x="7278197" y="2421828"/>
            <a:chExt cx="4546614" cy="1339567"/>
          </a:xfrm>
        </p:grpSpPr>
        <p:sp>
          <p:nvSpPr>
            <p:cNvPr id="36" name="TextBox 35">
              <a:extLst>
                <a:ext uri="{FF2B5EF4-FFF2-40B4-BE49-F238E27FC236}">
                  <a16:creationId xmlns:a16="http://schemas.microsoft.com/office/drawing/2014/main" id="{AC8CA89C-1725-4AC2-A6F2-F91EFB9BFE24}"/>
                </a:ext>
              </a:extLst>
            </p:cNvPr>
            <p:cNvSpPr txBox="1"/>
            <p:nvPr/>
          </p:nvSpPr>
          <p:spPr>
            <a:xfrm>
              <a:off x="7278197" y="2631022"/>
              <a:ext cx="4546614" cy="1130373"/>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Reconciling GL balances with Sub Ledger Balances​</a:t>
              </a:r>
            </a:p>
            <a:p>
              <a:pPr marL="102870" indent="-102870">
                <a:spcAft>
                  <a:spcPts val="338"/>
                </a:spcAft>
                <a:buFont typeface="Arial" panose="020B0604020202020204" pitchFamily="34" charset="0"/>
                <a:buChar char="•"/>
                <a:defRPr/>
              </a:pPr>
              <a:r>
                <a:rPr lang="en-US" sz="750" kern="0">
                  <a:latin typeface="Verdana"/>
                  <a:ea typeface="Verdana"/>
                </a:rPr>
                <a:t>Month end and year end closing​</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Receiving requests for reports from Leadership</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Policy, Audit and other regulatory compliance reviews (including compliance with Fund Terms and Agreements)</a:t>
              </a:r>
            </a:p>
          </p:txBody>
        </p:sp>
        <p:sp>
          <p:nvSpPr>
            <p:cNvPr id="38" name="Rectangle 37">
              <a:extLst>
                <a:ext uri="{FF2B5EF4-FFF2-40B4-BE49-F238E27FC236}">
                  <a16:creationId xmlns:a16="http://schemas.microsoft.com/office/drawing/2014/main" id="{1C1B3714-BAB5-41B6-9CAB-484D08006E6C}"/>
                </a:ext>
              </a:extLst>
            </p:cNvPr>
            <p:cNvSpPr/>
            <p:nvPr/>
          </p:nvSpPr>
          <p:spPr>
            <a:xfrm>
              <a:off x="7346321" y="2421828"/>
              <a:ext cx="2385043" cy="31400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28393" y="1994079"/>
            <a:ext cx="3495775" cy="1146689"/>
            <a:chOff x="2460636" y="1535961"/>
            <a:chExt cx="4553443" cy="1725146"/>
          </a:xfrm>
        </p:grpSpPr>
        <p:sp>
          <p:nvSpPr>
            <p:cNvPr id="32" name="TextBox 31">
              <a:extLst>
                <a:ext uri="{FF2B5EF4-FFF2-40B4-BE49-F238E27FC236}">
                  <a16:creationId xmlns:a16="http://schemas.microsoft.com/office/drawing/2014/main" id="{D3A7396A-B24A-465C-A028-F3EA251AE3F5}"/>
                </a:ext>
              </a:extLst>
            </p:cNvPr>
            <p:cNvSpPr txBox="1"/>
            <p:nvPr/>
          </p:nvSpPr>
          <p:spPr>
            <a:xfrm>
              <a:off x="2460636" y="1733140"/>
              <a:ext cx="4548917" cy="1527967"/>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Department/othe</a:t>
              </a:r>
              <a:r>
                <a:rPr lang="en-US" sz="750">
                  <a:latin typeface="Verdana" panose="020B0604030504040204" pitchFamily="34" charset="0"/>
                  <a:ea typeface="Verdana" panose="020B0604030504040204" pitchFamily="34" charset="0"/>
                </a:rPr>
                <a:t>r entities (SBF)</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Central Accounting, SUNY teams, RF Central</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Financial Analyst; GL Manager</a:t>
              </a:r>
            </a:p>
            <a:p>
              <a:pPr marL="102870" indent="-102870">
                <a:spcAft>
                  <a:spcPts val="338"/>
                </a:spcAft>
                <a:buFont typeface="Arial" panose="020B0604020202020204" pitchFamily="34" charset="0"/>
                <a:buChar char="•"/>
                <a:defRPr/>
              </a:pPr>
              <a:r>
                <a:rPr lang="en-US" sz="700">
                  <a:solidFill>
                    <a:schemeClr val="tx1"/>
                  </a:solidFill>
                  <a:latin typeface="Verdana" panose="020B0604030504040204" pitchFamily="34" charset="0"/>
                  <a:ea typeface="Verdana" panose="020B0604030504040204" pitchFamily="34" charset="0"/>
                </a:rPr>
                <a:t>SBF: SBU, Bursar Office, Centers, Students, Employees, Advancement</a:t>
              </a:r>
              <a:endParaRPr lang="en-US" sz="700" kern="0">
                <a:solidFill>
                  <a:schemeClr val="tx1"/>
                </a:solidFill>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Systems </a:t>
              </a:r>
              <a:r>
                <a:rPr lang="en-US" sz="750" kern="0">
                  <a:latin typeface="Verdana" panose="020B0604030504040204" pitchFamily="34" charset="0"/>
                  <a:ea typeface="Verdana" panose="020B0604030504040204" pitchFamily="34" charset="0"/>
                </a:rPr>
                <a:t>Administrator</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Decentralized services</a:t>
              </a:r>
            </a:p>
          </p:txBody>
        </p:sp>
        <p:sp>
          <p:nvSpPr>
            <p:cNvPr id="33" name="Rectangle 32">
              <a:extLst>
                <a:ext uri="{FF2B5EF4-FFF2-40B4-BE49-F238E27FC236}">
                  <a16:creationId xmlns:a16="http://schemas.microsoft.com/office/drawing/2014/main" id="{A7810E8D-3D7C-4677-A55E-A3914DE1F26F}"/>
                </a:ext>
              </a:extLst>
            </p:cNvPr>
            <p:cNvSpPr/>
            <p:nvPr/>
          </p:nvSpPr>
          <p:spPr>
            <a:xfrm>
              <a:off x="2460636" y="1696599"/>
              <a:ext cx="4553443" cy="151157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37747" y="1535961"/>
              <a:ext cx="2665624" cy="30777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944868" y="2277548"/>
            <a:ext cx="3415082" cy="1004732"/>
            <a:chOff x="2460636" y="4583136"/>
            <a:chExt cx="4553443" cy="996996"/>
          </a:xfrm>
        </p:grpSpPr>
        <p:sp>
          <p:nvSpPr>
            <p:cNvPr id="37" name="TextBox 36">
              <a:extLst>
                <a:ext uri="{FF2B5EF4-FFF2-40B4-BE49-F238E27FC236}">
                  <a16:creationId xmlns:a16="http://schemas.microsoft.com/office/drawing/2014/main" id="{26FD2350-DA87-470B-80EE-A3F710002F9A}"/>
                </a:ext>
              </a:extLst>
            </p:cNvPr>
            <p:cNvSpPr txBox="1"/>
            <p:nvPr/>
          </p:nvSpPr>
          <p:spPr>
            <a:xfrm>
              <a:off x="2543872" y="4858607"/>
              <a:ext cx="4291812" cy="687165"/>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online meetings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​EDM System (current state On-Base)</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Smartsheet, OTBI, BI Publisher, FRS</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Boundary systems (SUNY BI, SUNY FMS, State SFS, </a:t>
              </a:r>
              <a:r>
                <a:rPr lang="en-US" sz="750" err="1">
                  <a:latin typeface="Verdana" panose="020B0604030504040204" pitchFamily="34" charset="0"/>
                  <a:ea typeface="Verdana" panose="020B0604030504040204" pitchFamily="34" charset="0"/>
                </a:rPr>
                <a:t>NVision</a:t>
              </a:r>
              <a:r>
                <a:rPr lang="en-US" sz="750">
                  <a:latin typeface="Verdana" panose="020B0604030504040204" pitchFamily="34" charset="0"/>
                  <a:ea typeface="Verdana" panose="020B0604030504040204" pitchFamily="34" charset="0"/>
                </a:rPr>
                <a:t>, Concur, </a:t>
              </a:r>
              <a:r>
                <a:rPr lang="en-US" sz="750" err="1">
                  <a:latin typeface="Verdana" panose="020B0604030504040204" pitchFamily="34" charset="0"/>
                  <a:ea typeface="Verdana" panose="020B0604030504040204" pitchFamily="34" charset="0"/>
                </a:rPr>
                <a:t>Fundriver</a:t>
              </a:r>
              <a:r>
                <a:rPr lang="en-US" sz="750">
                  <a:latin typeface="Verdana" panose="020B0604030504040204" pitchFamily="34" charset="0"/>
                  <a:ea typeface="Verdana" panose="020B0604030504040204" pitchFamily="34" charset="0"/>
                </a:rPr>
                <a:t>, Raisers’ Edge, ERAS)</a:t>
              </a: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60636" y="4739556"/>
              <a:ext cx="4553443" cy="84057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44577" y="4583136"/>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E93871BA-A393-D108-6CEB-6C5228659CC0}"/>
              </a:ext>
            </a:extLst>
          </p:cNvPr>
          <p:cNvSpPr txBox="1"/>
          <p:nvPr/>
        </p:nvSpPr>
        <p:spPr>
          <a:xfrm>
            <a:off x="1933491" y="3358967"/>
            <a:ext cx="3401292" cy="1400347"/>
          </a:xfrm>
          <a:prstGeom prst="rect">
            <a:avLst/>
          </a:prstGeom>
          <a:noFill/>
          <a:ln>
            <a:noFill/>
          </a:ln>
        </p:spPr>
        <p:txBody>
          <a:bodyPr vert="horz" wrap="square" lIns="68562" tIns="68562" rIns="68562" bIns="68562" rtlCol="0" anchor="t">
            <a:spAutoFit/>
          </a:bodyPr>
          <a:lstStyle/>
          <a:p>
            <a:pPr>
              <a:spcAft>
                <a:spcPts val="338"/>
              </a:spcAft>
              <a:defRPr/>
            </a:pPr>
            <a:r>
              <a:rPr lang="en-US" sz="700" i="1" u="sng"/>
              <a:t>Expectations</a:t>
            </a:r>
            <a:r>
              <a:rPr lang="en-US" sz="700"/>
              <a:t>​</a:t>
            </a:r>
          </a:p>
          <a:p>
            <a:pPr marL="102870" indent="-102870">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the business process for different departments​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month end close and reporting tasks​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GAAP and GASB accounting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Training and understanding of business policies</a:t>
            </a:r>
          </a:p>
          <a:p>
            <a:pPr marL="102870" indent="-102870">
              <a:spcAft>
                <a:spcPts val="338"/>
              </a:spcAft>
              <a:buFont typeface="Arial" panose="020B0604020202020204" pitchFamily="34" charset="0"/>
              <a:buChar char="•"/>
              <a:defRPr/>
            </a:pPr>
            <a:r>
              <a:rPr lang="en-US" sz="750" kern="0">
                <a:latin typeface="Verdana"/>
                <a:ea typeface="Verdana"/>
              </a:rPr>
              <a:t>Central GL Accountants should understand Financial Statement Reporting, </a:t>
            </a:r>
            <a:r>
              <a:rPr lang="en-US" sz="750" kern="0">
                <a:latin typeface="Verdana" panose="020B0604030504040204" pitchFamily="34" charset="0"/>
                <a:ea typeface="Verdana" panose="020B0604030504040204" pitchFamily="34" charset="0"/>
              </a:rPr>
              <a:t>including alternative hierarchies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Knowledge of sub-ledgers</a:t>
            </a:r>
            <a:endParaRPr lang="en-US" sz="750" kern="0">
              <a:latin typeface="Verdana"/>
              <a:ea typeface="Verdana"/>
            </a:endParaRPr>
          </a:p>
        </p:txBody>
      </p:sp>
      <p:sp>
        <p:nvSpPr>
          <p:cNvPr id="3" name="Rectangle 2">
            <a:extLst>
              <a:ext uri="{FF2B5EF4-FFF2-40B4-BE49-F238E27FC236}">
                <a16:creationId xmlns:a16="http://schemas.microsoft.com/office/drawing/2014/main" id="{74757D01-3FC0-1772-A9E0-AECEB1E876B3}"/>
              </a:ext>
            </a:extLst>
          </p:cNvPr>
          <p:cNvSpPr/>
          <p:nvPr/>
        </p:nvSpPr>
        <p:spPr>
          <a:xfrm>
            <a:off x="1951552" y="3328605"/>
            <a:ext cx="3420260" cy="146444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 name="TextBox 3">
            <a:extLst>
              <a:ext uri="{FF2B5EF4-FFF2-40B4-BE49-F238E27FC236}">
                <a16:creationId xmlns:a16="http://schemas.microsoft.com/office/drawing/2014/main" id="{4E76D221-C7D9-6C73-C511-51B746280241}"/>
              </a:ext>
            </a:extLst>
          </p:cNvPr>
          <p:cNvSpPr txBox="1"/>
          <p:nvPr/>
        </p:nvSpPr>
        <p:spPr>
          <a:xfrm>
            <a:off x="5417132" y="3233451"/>
            <a:ext cx="3499602" cy="2046714"/>
          </a:xfrm>
          <a:prstGeom prst="rect">
            <a:avLst/>
          </a:prstGeom>
          <a:noFill/>
        </p:spPr>
        <p:txBody>
          <a:bodyPr wrap="square" rtlCol="0">
            <a:spAutoFit/>
          </a:bodyPr>
          <a:lstStyle/>
          <a:p>
            <a:pPr>
              <a:spcAft>
                <a:spcPts val="338"/>
              </a:spcAft>
              <a:defRPr/>
            </a:pPr>
            <a:r>
              <a:rPr lang="en-US" sz="800" i="1" u="sng"/>
              <a:t>Needs</a:t>
            </a:r>
            <a:r>
              <a:rPr lang="en-US" sz="800"/>
              <a:t>​</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Review journal entries from various sources.</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Generate sub-ledger reports and period end reports </a:t>
            </a:r>
          </a:p>
          <a:p>
            <a:pPr marL="102870" indent="-102870">
              <a:spcAft>
                <a:spcPts val="338"/>
              </a:spcAft>
              <a:buFont typeface="Arial" panose="020B0604020202020204" pitchFamily="34" charset="0"/>
              <a:buChar char="•"/>
              <a:defRPr/>
            </a:pPr>
            <a:r>
              <a:rPr lang="en-US" sz="800">
                <a:latin typeface="Verdana" panose="020B0604030504040204" pitchFamily="34" charset="0"/>
                <a:ea typeface="Verdana" panose="020B0604030504040204" pitchFamily="34" charset="0"/>
              </a:rPr>
              <a:t>Ability to review internal billing for accuracy</a:t>
            </a:r>
            <a:endParaRPr lang="en-US" sz="80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Review and get approval for journals (from Managers) before posting​</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Help with sub-ledger and ledger reconciliations​</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Review reports​</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Policy and compliance documentation</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Fast, reliable and integrated technology that is easy to use​</a:t>
            </a:r>
          </a:p>
          <a:p>
            <a:pPr marL="102870" indent="-102870">
              <a:spcAft>
                <a:spcPts val="338"/>
              </a:spcAft>
              <a:buFont typeface="Arial" panose="020B0604020202020204" pitchFamily="34" charset="0"/>
              <a:buChar char="•"/>
              <a:defRPr/>
            </a:pPr>
            <a:r>
              <a:rPr lang="en-US" sz="800" kern="0">
                <a:latin typeface="Verdana" panose="020B0604030504040204" pitchFamily="34" charset="0"/>
                <a:ea typeface="Verdana" panose="020B0604030504040204" pitchFamily="34" charset="0"/>
              </a:rPr>
              <a:t>On-the-go access to data and reports</a:t>
            </a:r>
          </a:p>
          <a:p>
            <a:endParaRPr lang="en-US"/>
          </a:p>
        </p:txBody>
      </p:sp>
      <p:sp>
        <p:nvSpPr>
          <p:cNvPr id="5" name="Rectangle 4">
            <a:extLst>
              <a:ext uri="{FF2B5EF4-FFF2-40B4-BE49-F238E27FC236}">
                <a16:creationId xmlns:a16="http://schemas.microsoft.com/office/drawing/2014/main" id="{53285E6A-53A0-F5AC-9F08-0A5BD94D58D2}"/>
              </a:ext>
            </a:extLst>
          </p:cNvPr>
          <p:cNvSpPr/>
          <p:nvPr/>
        </p:nvSpPr>
        <p:spPr>
          <a:xfrm>
            <a:off x="5426555" y="3194277"/>
            <a:ext cx="3486704" cy="183050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pic>
        <p:nvPicPr>
          <p:cNvPr id="6" name="Picture 5">
            <a:extLst>
              <a:ext uri="{FF2B5EF4-FFF2-40B4-BE49-F238E27FC236}">
                <a16:creationId xmlns:a16="http://schemas.microsoft.com/office/drawing/2014/main" id="{EFBFC08A-6BEB-21C9-7B38-84529C658432}"/>
              </a:ext>
            </a:extLst>
          </p:cNvPr>
          <p:cNvPicPr>
            <a:picLocks noChangeAspect="1"/>
          </p:cNvPicPr>
          <p:nvPr/>
        </p:nvPicPr>
        <p:blipFill rotWithShape="1">
          <a:blip r:embed="rId4"/>
          <a:srcRect l="81624" t="-897" r="1142" b="74255"/>
          <a:stretch/>
        </p:blipFill>
        <p:spPr>
          <a:xfrm>
            <a:off x="357468" y="374428"/>
            <a:ext cx="1335549" cy="906921"/>
          </a:xfrm>
          <a:prstGeom prst="rect">
            <a:avLst/>
          </a:prstGeom>
        </p:spPr>
      </p:pic>
      <p:sp>
        <p:nvSpPr>
          <p:cNvPr id="7" name="TextBox 6">
            <a:extLst>
              <a:ext uri="{FF2B5EF4-FFF2-40B4-BE49-F238E27FC236}">
                <a16:creationId xmlns:a16="http://schemas.microsoft.com/office/drawing/2014/main" id="{0B5EEA2B-3B9F-6FB9-ECF6-78EE2FBCE9E6}"/>
              </a:ext>
            </a:extLst>
          </p:cNvPr>
          <p:cNvSpPr txBox="1"/>
          <p:nvPr/>
        </p:nvSpPr>
        <p:spPr>
          <a:xfrm>
            <a:off x="2230244" y="4797065"/>
            <a:ext cx="3070302" cy="307777"/>
          </a:xfrm>
          <a:prstGeom prst="rect">
            <a:avLst/>
          </a:prstGeom>
          <a:noFill/>
        </p:spPr>
        <p:txBody>
          <a:bodyPr wrap="square" rtlCol="0">
            <a:spAutoFit/>
          </a:bodyPr>
          <a:lstStyle/>
          <a:p>
            <a:r>
              <a:rPr lang="en-US">
                <a:highlight>
                  <a:srgbClr val="FFFF00"/>
                </a:highlight>
              </a:rPr>
              <a:t>* </a:t>
            </a:r>
            <a:r>
              <a:rPr lang="en-US" sz="900" b="1">
                <a:highlight>
                  <a:srgbClr val="FFFF00"/>
                </a:highlight>
                <a:latin typeface="Montserrat" panose="00000500000000000000" pitchFamily="2" charset="0"/>
              </a:rPr>
              <a:t>= NOT for SBF</a:t>
            </a:r>
          </a:p>
        </p:txBody>
      </p:sp>
    </p:spTree>
    <p:extLst>
      <p:ext uri="{BB962C8B-B14F-4D97-AF65-F5344CB8AC3E}">
        <p14:creationId xmlns:p14="http://schemas.microsoft.com/office/powerpoint/2010/main" val="419580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GL Reporting Analyst</a:t>
            </a:r>
          </a:p>
        </p:txBody>
      </p:sp>
      <p:sp>
        <p:nvSpPr>
          <p:cNvPr id="14" name="Rectangle 13">
            <a:extLst>
              <a:ext uri="{FF2B5EF4-FFF2-40B4-BE49-F238E27FC236}">
                <a16:creationId xmlns:a16="http://schemas.microsoft.com/office/drawing/2014/main" id="{2F196CC5-404B-4472-8760-80FD4DFA6F62}"/>
              </a:ext>
            </a:extLst>
          </p:cNvPr>
          <p:cNvSpPr/>
          <p:nvPr/>
        </p:nvSpPr>
        <p:spPr>
          <a:xfrm>
            <a:off x="374077" y="1516164"/>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06246" y="1799061"/>
            <a:ext cx="1528622" cy="2606383"/>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Take care of reporting needs of business – internal and external. </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Analyze account activity and balances, perform trend analysis</a:t>
            </a:r>
          </a:p>
          <a:p>
            <a:pPr marL="128588" lvl="1" indent="-128588" defTabSz="590611">
              <a:lnSpc>
                <a:spcPct val="106000"/>
              </a:lnSpc>
              <a:buClr>
                <a:schemeClr val="tx1"/>
              </a:buClr>
              <a:buSzPct val="100000"/>
              <a:buFont typeface="Wingdings" panose="05000000000000000000" pitchFamily="2" charset="2"/>
              <a:buChar char="§"/>
            </a:pPr>
            <a:r>
              <a:rPr lang="en-US" sz="800" kern="0">
                <a:latin typeface="Verdana" panose="020B0604030504040204" pitchFamily="34" charset="0"/>
                <a:ea typeface="Verdana" panose="020B0604030504040204" pitchFamily="34" charset="0"/>
                <a:cs typeface="Verdana" panose="020B0604030504040204" pitchFamily="34" charset="0"/>
              </a:rPr>
              <a:t>Assist in management reporting by drilling down on account activity and facilitate review</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rPr>
              <a:t>Assist management and external departments with revenue/cost projections</a:t>
            </a:r>
          </a:p>
          <a:p>
            <a:pPr marL="128588" lvl="1" indent="-128588" defTabSz="590611">
              <a:lnSpc>
                <a:spcPct val="106000"/>
              </a:lnSpc>
              <a:buClr>
                <a:schemeClr val="tx1"/>
              </a:buClr>
              <a:buSzPct val="100000"/>
              <a:buFont typeface="Wingdings" panose="05000000000000000000" pitchFamily="2" charset="2"/>
              <a:buChar char="§"/>
            </a:pPr>
            <a:r>
              <a:rPr lang="en-US" sz="800">
                <a:latin typeface="Verdana" panose="020B0604030504040204" pitchFamily="34" charset="0"/>
                <a:ea typeface="Verdana" panose="020B0604030504040204" pitchFamily="34" charset="0"/>
              </a:rPr>
              <a:t>Prepare and File 1099 and 1042 compliance reports</a:t>
            </a:r>
          </a:p>
          <a:p>
            <a:pPr marL="128588" lvl="1" indent="-128588" defTabSz="590611">
              <a:lnSpc>
                <a:spcPct val="106000"/>
              </a:lnSpc>
              <a:buClr>
                <a:schemeClr val="tx1"/>
              </a:buClr>
              <a:buSzPct val="100000"/>
              <a:buFont typeface="Wingdings" panose="05000000000000000000" pitchFamily="2" charset="2"/>
              <a:buChar char="§"/>
            </a:pPr>
            <a:endParaRPr lang="en-US" sz="800" kern="0">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786409" y="629825"/>
            <a:ext cx="3415082" cy="738983"/>
            <a:chOff x="2460636" y="108459"/>
            <a:chExt cx="4553443" cy="985310"/>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8493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759133"/>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Provide reports to management with sufficient details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Meet reporting audit and compliance requirements</a:t>
              </a:r>
            </a:p>
            <a:p>
              <a:pPr marL="102870" indent="-102870">
                <a:spcAft>
                  <a:spcPts val="338"/>
                </a:spcAft>
                <a:buFont typeface="Arial" panose="020B0604020202020204" pitchFamily="34" charset="0"/>
                <a:buChar char="•"/>
                <a:defRPr/>
              </a:pPr>
              <a:r>
                <a:rPr lang="en-US" sz="800" b="0" i="0" u="none" strike="noStrike" cap="none">
                  <a:solidFill>
                    <a:schemeClr val="tx1"/>
                  </a:solidFill>
                  <a:latin typeface="Verdana" panose="020B0604030504040204" pitchFamily="34" charset="0"/>
                  <a:ea typeface="Verdana" panose="020B0604030504040204" pitchFamily="34" charset="0"/>
                  <a:sym typeface="Arial"/>
                </a:rPr>
                <a:t>Create standardized reporting templates</a:t>
              </a:r>
              <a:r>
                <a:rPr lang="en-US" sz="750" b="0" i="0" u="none" strike="noStrike" cap="none">
                  <a:solidFill>
                    <a:schemeClr val="tx1"/>
                  </a:solidFill>
                  <a:latin typeface="Verdana" panose="020B0604030504040204" pitchFamily="34" charset="0"/>
                  <a:ea typeface="Verdana" panose="020B0604030504040204" pitchFamily="34" charset="0"/>
                  <a:sym typeface="Arial"/>
                </a:rPr>
                <a:t> (current state)</a:t>
              </a:r>
              <a:endParaRPr lang="en-US" sz="750" kern="0">
                <a:solidFill>
                  <a:schemeClr val="tx1"/>
                </a:solidFill>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19782" y="776121"/>
            <a:ext cx="3426130" cy="869432"/>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Frequent request to change in reporting requirement*</a:t>
            </a:r>
            <a:r>
              <a:rPr lang="en-US" sz="800" kern="0">
                <a:latin typeface="Verdana"/>
                <a:ea typeface="Verdana"/>
              </a:rPr>
              <a:t>. </a:t>
            </a: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Delays in sub-ledger closing impacting reporting*</a:t>
            </a:r>
            <a:r>
              <a:rPr lang="en-US" sz="800" kern="0">
                <a:latin typeface="Verdana"/>
                <a:ea typeface="Verdana"/>
              </a:rPr>
              <a:t>.</a:t>
            </a:r>
          </a:p>
          <a:p>
            <a:pPr marL="102870" indent="-102870">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Complexity of fund reporting and challenges with external stakeholder reporting</a:t>
            </a:r>
          </a:p>
          <a:p>
            <a:pPr marL="102870" indent="-102870">
              <a:spcAft>
                <a:spcPts val="338"/>
              </a:spcAft>
              <a:buFont typeface="Arial" panose="020B0604020202020204" pitchFamily="34" charset="0"/>
              <a:buChar char="•"/>
              <a:defRPr/>
            </a:pPr>
            <a:r>
              <a:rPr lang="en-US" sz="800" kern="0">
                <a:latin typeface="Verdana"/>
                <a:ea typeface="Verdana"/>
              </a:rPr>
              <a:t> </a:t>
            </a:r>
            <a:endParaRPr lang="en-US" sz="750" kern="0">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8023C920-F4A5-47ED-A739-D5F97E7B387A}"/>
              </a:ext>
            </a:extLst>
          </p:cNvPr>
          <p:cNvSpPr/>
          <p:nvPr/>
        </p:nvSpPr>
        <p:spPr>
          <a:xfrm>
            <a:off x="5409911" y="721669"/>
            <a:ext cx="3426131" cy="72791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629825"/>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78890" y="1652715"/>
            <a:ext cx="3426131" cy="110202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780584" y="1482349"/>
            <a:ext cx="3409960" cy="1403203"/>
            <a:chOff x="7241408" y="2374707"/>
            <a:chExt cx="4546614" cy="1362105"/>
          </a:xfrm>
        </p:grpSpPr>
        <p:sp>
          <p:nvSpPr>
            <p:cNvPr id="36" name="TextBox 35">
              <a:extLst>
                <a:ext uri="{FF2B5EF4-FFF2-40B4-BE49-F238E27FC236}">
                  <a16:creationId xmlns:a16="http://schemas.microsoft.com/office/drawing/2014/main" id="{AC8CA89C-1725-4AC2-A6F2-F91EFB9BFE24}"/>
                </a:ext>
              </a:extLst>
            </p:cNvPr>
            <p:cNvSpPr txBox="1"/>
            <p:nvPr/>
          </p:nvSpPr>
          <p:spPr>
            <a:xfrm>
              <a:off x="7241408" y="2594704"/>
              <a:ext cx="4546614" cy="1142108"/>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Period end and Year end closing</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Management Reporting</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Audit and other compliance reporting</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Support/prepare Voluntary, non-compliance reporting </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a:ea typeface="Verdana"/>
                </a:rPr>
                <a:t>SBF: External Affiliated Stakeholder reporting (fund balance from donors, high stakes reporting for SBF)</a:t>
              </a:r>
              <a:endParaRPr lang="en-US" sz="750" kern="0">
                <a:solidFill>
                  <a:schemeClr val="tx1"/>
                </a:solidFill>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7319252" y="2374707"/>
              <a:ext cx="1973963" cy="224071"/>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5409911" y="1525061"/>
            <a:ext cx="3415082" cy="1440509"/>
            <a:chOff x="2445904" y="672354"/>
            <a:chExt cx="4553444" cy="1920676"/>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869532"/>
              <a:ext cx="4548916" cy="1723498"/>
            </a:xfrm>
            <a:prstGeom prst="rect">
              <a:avLst/>
            </a:prstGeom>
            <a:no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Multiple Department Managers for any reporting needs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Interacts with central accounting and </a:t>
              </a:r>
              <a:r>
                <a:rPr lang="en-US" sz="750">
                  <a:latin typeface="Verdana" panose="020B0604030504040204" pitchFamily="34" charset="0"/>
                  <a:ea typeface="Verdana" panose="020B0604030504040204" pitchFamily="34" charset="0"/>
                </a:rPr>
                <a:t>leadership/</a:t>
              </a:r>
              <a:r>
                <a:rPr lang="en-US" sz="750" kern="0">
                  <a:latin typeface="Verdana" panose="020B0604030504040204" pitchFamily="34" charset="0"/>
                  <a:ea typeface="Verdana" panose="020B0604030504040204" pitchFamily="34" charset="0"/>
                </a:rPr>
                <a:t>management</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External parties for audit requests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SUNY team</a:t>
              </a:r>
            </a:p>
            <a:p>
              <a:pPr marL="102870" indent="-102870">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External parties for tax compliance reporting requests</a:t>
              </a:r>
            </a:p>
            <a:p>
              <a:pPr marL="102870" indent="-102870">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SBF Team (Investment manager, AP team, AR team, Cash/Treasury Management Manager, Advancement Team)</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842559"/>
              <a:ext cx="4553444" cy="160251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672354"/>
              <a:ext cx="2665623"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1E17711A-72A7-432B-A713-B6FF214F484A}"/>
              </a:ext>
            </a:extLst>
          </p:cNvPr>
          <p:cNvGrpSpPr/>
          <p:nvPr/>
        </p:nvGrpSpPr>
        <p:grpSpPr>
          <a:xfrm>
            <a:off x="1776538" y="2754801"/>
            <a:ext cx="3415082" cy="2250187"/>
            <a:chOff x="2424524" y="4621880"/>
            <a:chExt cx="4553443" cy="2260176"/>
          </a:xfrm>
        </p:grpSpPr>
        <p:sp>
          <p:nvSpPr>
            <p:cNvPr id="37" name="TextBox 36">
              <a:extLst>
                <a:ext uri="{FF2B5EF4-FFF2-40B4-BE49-F238E27FC236}">
                  <a16:creationId xmlns:a16="http://schemas.microsoft.com/office/drawing/2014/main" id="{26FD2350-DA87-470B-80EE-A3F710002F9A}"/>
                </a:ext>
              </a:extLst>
            </p:cNvPr>
            <p:cNvSpPr txBox="1"/>
            <p:nvPr/>
          </p:nvSpPr>
          <p:spPr>
            <a:xfrm>
              <a:off x="2507760" y="4911270"/>
              <a:ext cx="4397374" cy="1970786"/>
            </a:xfrm>
            <a:prstGeom prst="rect">
              <a:avLst/>
            </a:prstGeom>
            <a:noFill/>
          </p:spPr>
          <p:txBody>
            <a:bodyPr wrap="square" lIns="0" tIns="0" rIns="0" bIns="0"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chats, emails, online meetings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Local spreadsheets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WolfieONE (other modules)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Campus Solutions, SUNY BI, Data warehouse</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for GL data</a:t>
              </a:r>
            </a:p>
            <a:p>
              <a:pPr marL="102870" indent="-102870">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Other SUNY systems &amp; RF Report Center</a:t>
              </a:r>
            </a:p>
            <a:p>
              <a:pPr marL="102870" indent="-102870">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EDM system (currently On-Base). 3</a:t>
              </a:r>
              <a:r>
                <a:rPr lang="en-US" sz="750" baseline="30000">
                  <a:solidFill>
                    <a:schemeClr val="tx1"/>
                  </a:solidFill>
                  <a:latin typeface="Verdana" panose="020B0604030504040204" pitchFamily="34" charset="0"/>
                  <a:ea typeface="Verdana" panose="020B0604030504040204" pitchFamily="34" charset="0"/>
                </a:rPr>
                <a:t>rd</a:t>
              </a:r>
              <a:r>
                <a:rPr lang="en-US" sz="750">
                  <a:solidFill>
                    <a:schemeClr val="tx1"/>
                  </a:solidFill>
                  <a:latin typeface="Verdana" panose="020B0604030504040204" pitchFamily="34" charset="0"/>
                  <a:ea typeface="Verdana" panose="020B0604030504040204" pitchFamily="34" charset="0"/>
                </a:rPr>
                <a:t> party secure file transfer systems (example: external auditors), external reporting websites (example: IRS Fire System, NACUBO Endowment Study, Case reporting), </a:t>
              </a:r>
              <a:r>
                <a:rPr lang="en-US" sz="750" err="1">
                  <a:solidFill>
                    <a:schemeClr val="tx1"/>
                  </a:solidFill>
                  <a:latin typeface="Verdana" panose="020B0604030504040204" pitchFamily="34" charset="0"/>
                  <a:ea typeface="Verdana" panose="020B0604030504040204" pitchFamily="34" charset="0"/>
                </a:rPr>
                <a:t>Nvision</a:t>
              </a:r>
              <a:r>
                <a:rPr lang="en-US" sz="750">
                  <a:solidFill>
                    <a:schemeClr val="tx1"/>
                  </a:solidFill>
                  <a:latin typeface="Verdana" panose="020B0604030504040204" pitchFamily="34" charset="0"/>
                  <a:ea typeface="Verdana" panose="020B0604030504040204" pitchFamily="34" charset="0"/>
                </a:rPr>
                <a:t> (main financial reporting tool), Raisers Edge (reporting on donor gifts)</a:t>
              </a:r>
            </a:p>
            <a:p>
              <a:pPr marL="102870" indent="-102870">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Boundary systems (</a:t>
              </a:r>
              <a:r>
                <a:rPr lang="en-US" sz="750" err="1">
                  <a:solidFill>
                    <a:schemeClr val="tx1"/>
                  </a:solidFill>
                  <a:latin typeface="Verdana" panose="020B0604030504040204" pitchFamily="34" charset="0"/>
                  <a:ea typeface="Verdana" panose="020B0604030504040204" pitchFamily="34" charset="0"/>
                </a:rPr>
                <a:t>NVision</a:t>
              </a:r>
              <a:r>
                <a:rPr lang="en-US" sz="750">
                  <a:solidFill>
                    <a:schemeClr val="tx1"/>
                  </a:solidFill>
                  <a:latin typeface="Verdana" panose="020B0604030504040204" pitchFamily="34" charset="0"/>
                  <a:ea typeface="Verdana" panose="020B0604030504040204" pitchFamily="34" charset="0"/>
                </a:rPr>
                <a:t>, Concur, </a:t>
              </a:r>
              <a:r>
                <a:rPr lang="en-US" sz="750" err="1">
                  <a:solidFill>
                    <a:schemeClr val="tx1"/>
                  </a:solidFill>
                  <a:latin typeface="Verdana" panose="020B0604030504040204" pitchFamily="34" charset="0"/>
                  <a:ea typeface="Verdana" panose="020B0604030504040204" pitchFamily="34" charset="0"/>
                </a:rPr>
                <a:t>Fundriver</a:t>
              </a:r>
              <a:r>
                <a:rPr lang="en-US" sz="750">
                  <a:solidFill>
                    <a:schemeClr val="tx1"/>
                  </a:solidFill>
                  <a:latin typeface="Verdana" panose="020B0604030504040204" pitchFamily="34" charset="0"/>
                  <a:ea typeface="Verdana" panose="020B0604030504040204" pitchFamily="34" charset="0"/>
                </a:rPr>
                <a:t>, Raisers Edge)</a:t>
              </a: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indent="-102870">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2424524" y="4797659"/>
              <a:ext cx="4553443" cy="186663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2508465" y="4621880"/>
              <a:ext cx="2785367"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761BEC80-40B1-49CB-ACD5-93513CFB8D3D}"/>
              </a:ext>
            </a:extLst>
          </p:cNvPr>
          <p:cNvSpPr/>
          <p:nvPr/>
        </p:nvSpPr>
        <p:spPr>
          <a:xfrm>
            <a:off x="5421420" y="3056938"/>
            <a:ext cx="3415082" cy="1858384"/>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895049"/>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3102357"/>
            <a:ext cx="3409960" cy="1737491"/>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indent="-102870">
              <a:lnSpc>
                <a:spcPct val="106000"/>
              </a:lnSpc>
              <a:spcAft>
                <a:spcPts val="338"/>
              </a:spcAft>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Interacts closely with multiple department managers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Good understanding of the business process for different departments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Review journals from various journal sources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Stay on top of Period end close and reporting tasks</a:t>
            </a:r>
          </a:p>
          <a:p>
            <a:pPr>
              <a:spcAft>
                <a:spcPts val="338"/>
              </a:spcAft>
              <a:defRPr/>
            </a:pP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with consolidated data and reports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Cutting edge self-service reporting tools including data analytics, trend and variance analysis</a:t>
            </a:r>
          </a:p>
        </p:txBody>
      </p:sp>
      <p:pic>
        <p:nvPicPr>
          <p:cNvPr id="2" name="Picture 1">
            <a:extLst>
              <a:ext uri="{FF2B5EF4-FFF2-40B4-BE49-F238E27FC236}">
                <a16:creationId xmlns:a16="http://schemas.microsoft.com/office/drawing/2014/main" id="{D945AFE7-984D-AD1B-87FE-69751FBE3C87}"/>
              </a:ext>
            </a:extLst>
          </p:cNvPr>
          <p:cNvPicPr>
            <a:picLocks noChangeAspect="1"/>
          </p:cNvPicPr>
          <p:nvPr/>
        </p:nvPicPr>
        <p:blipFill rotWithShape="1">
          <a:blip r:embed="rId4"/>
          <a:srcRect l="81624" t="-897" r="1142" b="74255"/>
          <a:stretch/>
        </p:blipFill>
        <p:spPr>
          <a:xfrm>
            <a:off x="192699" y="717929"/>
            <a:ext cx="1244364" cy="845001"/>
          </a:xfrm>
          <a:prstGeom prst="rect">
            <a:avLst/>
          </a:prstGeom>
        </p:spPr>
      </p:pic>
      <p:sp>
        <p:nvSpPr>
          <p:cNvPr id="3" name="TextBox 2">
            <a:extLst>
              <a:ext uri="{FF2B5EF4-FFF2-40B4-BE49-F238E27FC236}">
                <a16:creationId xmlns:a16="http://schemas.microsoft.com/office/drawing/2014/main" id="{CD3B3757-4277-70A4-0DBB-72DB4A73B016}"/>
              </a:ext>
            </a:extLst>
          </p:cNvPr>
          <p:cNvSpPr txBox="1"/>
          <p:nvPr/>
        </p:nvSpPr>
        <p:spPr>
          <a:xfrm>
            <a:off x="2230244" y="4797065"/>
            <a:ext cx="3070302" cy="307777"/>
          </a:xfrm>
          <a:prstGeom prst="rect">
            <a:avLst/>
          </a:prstGeom>
          <a:noFill/>
        </p:spPr>
        <p:txBody>
          <a:bodyPr wrap="square" rtlCol="0">
            <a:spAutoFit/>
          </a:bodyPr>
          <a:lstStyle/>
          <a:p>
            <a:r>
              <a:rPr lang="en-US">
                <a:highlight>
                  <a:srgbClr val="FFFF00"/>
                </a:highlight>
              </a:rPr>
              <a:t>* </a:t>
            </a:r>
            <a:r>
              <a:rPr lang="en-US" sz="900" b="1">
                <a:highlight>
                  <a:srgbClr val="FFFF00"/>
                </a:highlight>
                <a:latin typeface="Montserrat" panose="00000500000000000000" pitchFamily="2" charset="0"/>
              </a:rPr>
              <a:t>= NOT for SBF</a:t>
            </a:r>
          </a:p>
        </p:txBody>
      </p:sp>
    </p:spTree>
    <p:extLst>
      <p:ext uri="{BB962C8B-B14F-4D97-AF65-F5344CB8AC3E}">
        <p14:creationId xmlns:p14="http://schemas.microsoft.com/office/powerpoint/2010/main" val="233157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88806" y="81069"/>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GL System Administrator</a:t>
            </a:r>
          </a:p>
        </p:txBody>
      </p:sp>
      <p:sp>
        <p:nvSpPr>
          <p:cNvPr id="14" name="Rectangle 13">
            <a:extLst>
              <a:ext uri="{FF2B5EF4-FFF2-40B4-BE49-F238E27FC236}">
                <a16:creationId xmlns:a16="http://schemas.microsoft.com/office/drawing/2014/main" id="{2F196CC5-404B-4472-8760-80FD4DFA6F62}"/>
              </a:ext>
            </a:extLst>
          </p:cNvPr>
          <p:cNvSpPr/>
          <p:nvPr/>
        </p:nvSpPr>
        <p:spPr>
          <a:xfrm>
            <a:off x="512854" y="1596695"/>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208394" y="1786470"/>
            <a:ext cx="1637995" cy="2769953"/>
          </a:xfrm>
          <a:prstGeom prst="rect">
            <a:avLst/>
          </a:prstGeom>
          <a:noFill/>
          <a:ln>
            <a:noFill/>
          </a:ln>
        </p:spPr>
        <p:txBody>
          <a:bodyPr vert="horz" wrap="square" lIns="68562" tIns="68562" rIns="68562" bIns="68562" rtlCol="0" anchor="t">
            <a:spAutoFit/>
          </a:bodyPr>
          <a:lstStyle/>
          <a:p>
            <a:pPr marL="128270" indent="-128270">
              <a:buFont typeface="Arial" panose="020B0604020202020204" pitchFamily="34" charset="0"/>
              <a:buChar char="•"/>
            </a:pPr>
            <a:r>
              <a:rPr lang="en-US" sz="900">
                <a:solidFill>
                  <a:schemeClr val="dk1"/>
                </a:solidFill>
              </a:rPr>
              <a:t>Manage Ledger Options and Journal configuration changes</a:t>
            </a:r>
            <a:endParaRPr lang="en-US" sz="900">
              <a:solidFill>
                <a:schemeClr val="dk1"/>
              </a:solidFill>
              <a:cs typeface="Calibri"/>
            </a:endParaRPr>
          </a:p>
          <a:p>
            <a:pPr marL="128270" indent="-128270">
              <a:buFont typeface="Arial" panose="020B0604020202020204" pitchFamily="34" charset="0"/>
              <a:buChar char="•"/>
            </a:pPr>
            <a:r>
              <a:rPr lang="en-US" sz="900">
                <a:solidFill>
                  <a:schemeClr val="dk1"/>
                </a:solidFill>
              </a:rPr>
              <a:t>Updates to Chart of Accounts, </a:t>
            </a:r>
            <a:r>
              <a:rPr lang="en-US" sz="900" b="1">
                <a:solidFill>
                  <a:schemeClr val="dk1"/>
                </a:solidFill>
              </a:rPr>
              <a:t>cross validation rules, and Security Rules</a:t>
            </a:r>
            <a:endParaRPr lang="en-US" sz="900" b="1">
              <a:solidFill>
                <a:schemeClr val="dk1"/>
              </a:solidFill>
              <a:cs typeface="Calibri"/>
            </a:endParaRPr>
          </a:p>
          <a:p>
            <a:pPr marL="128270" indent="-128270">
              <a:buFont typeface="Arial" panose="020B0604020202020204" pitchFamily="34" charset="0"/>
              <a:buChar char="•"/>
            </a:pPr>
            <a:r>
              <a:rPr lang="en-US" sz="900">
                <a:solidFill>
                  <a:schemeClr val="dk1"/>
                </a:solidFill>
              </a:rPr>
              <a:t>Maintains and enforce the CoA Governance Policy</a:t>
            </a:r>
            <a:endParaRPr lang="en-US" sz="900">
              <a:solidFill>
                <a:schemeClr val="dk1"/>
              </a:solidFill>
              <a:cs typeface="Calibri"/>
            </a:endParaRPr>
          </a:p>
          <a:p>
            <a:pPr marL="128270" indent="-128270">
              <a:buFont typeface="Arial" panose="020B0604020202020204" pitchFamily="34" charset="0"/>
              <a:buChar char="•"/>
            </a:pPr>
            <a:r>
              <a:rPr lang="en-US" sz="900">
                <a:solidFill>
                  <a:schemeClr val="dk1"/>
                </a:solidFill>
              </a:rPr>
              <a:t>Oracle functionality for maintaining the chart of accounts and </a:t>
            </a:r>
            <a:r>
              <a:rPr lang="en-US" sz="900" b="1">
                <a:solidFill>
                  <a:schemeClr val="dk1"/>
                </a:solidFill>
              </a:rPr>
              <a:t>related configurations.</a:t>
            </a:r>
            <a:endParaRPr lang="en-US" sz="900" b="1">
              <a:solidFill>
                <a:schemeClr val="dk1"/>
              </a:solidFill>
              <a:cs typeface="Calibri"/>
            </a:endParaRPr>
          </a:p>
          <a:p>
            <a:pPr marL="128270" indent="-128270">
              <a:buFont typeface="Arial" panose="020B0604020202020204" pitchFamily="34" charset="0"/>
              <a:buChar char="•"/>
            </a:pPr>
            <a:r>
              <a:rPr lang="en-US" sz="900" b="1">
                <a:solidFill>
                  <a:schemeClr val="dk1"/>
                </a:solidFill>
              </a:rPr>
              <a:t>System testing of new software updates</a:t>
            </a:r>
            <a:endParaRPr lang="en-US" sz="900" b="1">
              <a:solidFill>
                <a:schemeClr val="dk1"/>
              </a:solidFill>
              <a:cs typeface="Calibri"/>
            </a:endParaRPr>
          </a:p>
          <a:p>
            <a:pPr marL="128270" indent="-128270">
              <a:buFont typeface="Arial" panose="020B0604020202020204" pitchFamily="34" charset="0"/>
              <a:buChar char="•"/>
            </a:pPr>
            <a:r>
              <a:rPr lang="en-US" sz="900">
                <a:solidFill>
                  <a:schemeClr val="dk1"/>
                </a:solidFill>
              </a:rPr>
              <a:t>Ensure communication/ coordination between functional and technical teams</a:t>
            </a:r>
            <a:endParaRPr lang="en-US" sz="900">
              <a:solidFill>
                <a:schemeClr val="dk1"/>
              </a:solidFill>
              <a:cs typeface="Calibri" panose="020F0502020204030204"/>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808740" y="433399"/>
            <a:ext cx="3415082" cy="854709"/>
            <a:chOff x="2460636" y="108459"/>
            <a:chExt cx="4553443" cy="1139611"/>
          </a:xfrm>
        </p:grpSpPr>
        <p:sp>
          <p:nvSpPr>
            <p:cNvPr id="17" name="Rectangle 16">
              <a:extLst>
                <a:ext uri="{FF2B5EF4-FFF2-40B4-BE49-F238E27FC236}">
                  <a16:creationId xmlns:a16="http://schemas.microsoft.com/office/drawing/2014/main" id="{C0C9CE12-BA5C-4073-B94C-A9A1697F3FCB}"/>
                </a:ext>
              </a:extLst>
            </p:cNvPr>
            <p:cNvSpPr/>
            <p:nvPr/>
          </p:nvSpPr>
          <p:spPr>
            <a:xfrm>
              <a:off x="2460636" y="244383"/>
              <a:ext cx="4553443" cy="1003687"/>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460636" y="322567"/>
              <a:ext cx="4542838" cy="925503"/>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action on GL master data requests​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Detailed / documentation tracking and audit trail of any changes to master data</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User security and proper SOD (separation of duties)</a:t>
              </a:r>
            </a:p>
          </p:txBody>
        </p:sp>
        <p:sp>
          <p:nvSpPr>
            <p:cNvPr id="19" name="Rectangle 18">
              <a:extLst>
                <a:ext uri="{FF2B5EF4-FFF2-40B4-BE49-F238E27FC236}">
                  <a16:creationId xmlns:a16="http://schemas.microsoft.com/office/drawing/2014/main" id="{087907CF-1A65-4587-8177-96155C49EF22}"/>
                </a:ext>
              </a:extLst>
            </p:cNvPr>
            <p:cNvSpPr/>
            <p:nvPr/>
          </p:nvSpPr>
          <p:spPr>
            <a:xfrm>
              <a:off x="2537745" y="108459"/>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1581199" y="4854644"/>
            <a:ext cx="0" cy="0"/>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21" name="TextBox 20">
            <a:extLst>
              <a:ext uri="{FF2B5EF4-FFF2-40B4-BE49-F238E27FC236}">
                <a16:creationId xmlns:a16="http://schemas.microsoft.com/office/drawing/2014/main" id="{3C94C1D9-465D-4B55-A91D-AD5C1F860FFA}"/>
              </a:ext>
            </a:extLst>
          </p:cNvPr>
          <p:cNvSpPr txBox="1"/>
          <p:nvPr/>
        </p:nvSpPr>
        <p:spPr>
          <a:xfrm>
            <a:off x="5442428" y="423490"/>
            <a:ext cx="3371794" cy="1469277"/>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r>
              <a:rPr lang="en-US" sz="750" kern="0">
                <a:latin typeface="Verdana"/>
                <a:ea typeface="Verdana"/>
              </a:rPr>
              <a:t>Frequent request to change COA hierarchies​ and values </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Incomplete details for COA value creation and edits​ / non-compliance with CoA Governance</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Multiple Ad-hoc request for exceptions to standard business process or to relax Cross validation rules or security rules.​</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Frequent staffing changes</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Frequent data feed errors and exceptions</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Frequent system downtime</a:t>
            </a:r>
          </a:p>
          <a:p>
            <a:pPr marL="102870" indent="-102870">
              <a:lnSpc>
                <a:spcPct val="106000"/>
              </a:lnSpc>
              <a:spcAft>
                <a:spcPts val="338"/>
              </a:spcAft>
              <a:buFont typeface="Arial" panose="020B0604020202020204" pitchFamily="34" charset="0"/>
              <a:buChar char="•"/>
              <a:defRPr/>
            </a:pPr>
            <a:r>
              <a:rPr lang="en-US" sz="800" b="0" i="0" u="none" strike="noStrike" cap="none">
                <a:solidFill>
                  <a:schemeClr val="tx1"/>
                </a:solidFill>
                <a:latin typeface="Arial"/>
                <a:ea typeface="Verdana"/>
                <a:cs typeface="Arial"/>
                <a:sym typeface="Arial"/>
              </a:rPr>
              <a:t>SBF’s Reliance on another entity for GL system administration</a:t>
            </a:r>
          </a:p>
        </p:txBody>
      </p:sp>
      <p:sp>
        <p:nvSpPr>
          <p:cNvPr id="28" name="Rectangle 27">
            <a:extLst>
              <a:ext uri="{FF2B5EF4-FFF2-40B4-BE49-F238E27FC236}">
                <a16:creationId xmlns:a16="http://schemas.microsoft.com/office/drawing/2014/main" id="{8023C920-F4A5-47ED-A739-D5F97E7B387A}"/>
              </a:ext>
            </a:extLst>
          </p:cNvPr>
          <p:cNvSpPr/>
          <p:nvPr/>
        </p:nvSpPr>
        <p:spPr>
          <a:xfrm>
            <a:off x="5409911" y="316151"/>
            <a:ext cx="3426131" cy="1956862"/>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29" name="Rectangle 28">
            <a:extLst>
              <a:ext uri="{FF2B5EF4-FFF2-40B4-BE49-F238E27FC236}">
                <a16:creationId xmlns:a16="http://schemas.microsoft.com/office/drawing/2014/main" id="{975D174E-C703-476D-A735-88CA6CB59EDC}"/>
              </a:ext>
            </a:extLst>
          </p:cNvPr>
          <p:cNvSpPr/>
          <p:nvPr/>
        </p:nvSpPr>
        <p:spPr>
          <a:xfrm>
            <a:off x="5467745" y="224307"/>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772930" y="1401830"/>
            <a:ext cx="3426131" cy="97681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grpSp>
        <p:nvGrpSpPr>
          <p:cNvPr id="27" name="Group 26">
            <a:extLst>
              <a:ext uri="{FF2B5EF4-FFF2-40B4-BE49-F238E27FC236}">
                <a16:creationId xmlns:a16="http://schemas.microsoft.com/office/drawing/2014/main" id="{26C5E885-D6F8-4915-9B13-F453221855B3}"/>
              </a:ext>
            </a:extLst>
          </p:cNvPr>
          <p:cNvGrpSpPr/>
          <p:nvPr/>
        </p:nvGrpSpPr>
        <p:grpSpPr>
          <a:xfrm>
            <a:off x="1863083" y="1311962"/>
            <a:ext cx="3409960" cy="1009725"/>
            <a:chOff x="7300381" y="2308115"/>
            <a:chExt cx="4546614" cy="1395211"/>
          </a:xfrm>
        </p:grpSpPr>
        <p:sp>
          <p:nvSpPr>
            <p:cNvPr id="36" name="TextBox 35">
              <a:extLst>
                <a:ext uri="{FF2B5EF4-FFF2-40B4-BE49-F238E27FC236}">
                  <a16:creationId xmlns:a16="http://schemas.microsoft.com/office/drawing/2014/main" id="{AC8CA89C-1725-4AC2-A6F2-F91EFB9BFE24}"/>
                </a:ext>
              </a:extLst>
            </p:cNvPr>
            <p:cNvSpPr txBox="1"/>
            <p:nvPr/>
          </p:nvSpPr>
          <p:spPr>
            <a:xfrm>
              <a:off x="7300381" y="2521991"/>
              <a:ext cx="4546614" cy="1181335"/>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All requests for changes and new COA values are completed</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Ensuring software and validations rules are tested/working as designed</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Review of exception reports and error handling for all of ERP</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Review quarterly Oracle rollout </a:t>
              </a:r>
            </a:p>
          </p:txBody>
        </p:sp>
        <p:sp>
          <p:nvSpPr>
            <p:cNvPr id="38" name="Rectangle 37">
              <a:extLst>
                <a:ext uri="{FF2B5EF4-FFF2-40B4-BE49-F238E27FC236}">
                  <a16:creationId xmlns:a16="http://schemas.microsoft.com/office/drawing/2014/main" id="{1C1B3714-BAB5-41B6-9CAB-484D08006E6C}"/>
                </a:ext>
              </a:extLst>
            </p:cNvPr>
            <p:cNvSpPr/>
            <p:nvPr/>
          </p:nvSpPr>
          <p:spPr>
            <a:xfrm>
              <a:off x="7373413" y="2308115"/>
              <a:ext cx="2385043" cy="31400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221810B3-B4CE-4204-B812-894496A0B8CD}"/>
              </a:ext>
            </a:extLst>
          </p:cNvPr>
          <p:cNvGrpSpPr/>
          <p:nvPr/>
        </p:nvGrpSpPr>
        <p:grpSpPr>
          <a:xfrm>
            <a:off x="1797458" y="3729848"/>
            <a:ext cx="3415082" cy="1286624"/>
            <a:chOff x="2445904" y="383358"/>
            <a:chExt cx="4553444" cy="1715495"/>
          </a:xfrm>
        </p:grpSpPr>
        <p:sp>
          <p:nvSpPr>
            <p:cNvPr id="32" name="TextBox 31">
              <a:extLst>
                <a:ext uri="{FF2B5EF4-FFF2-40B4-BE49-F238E27FC236}">
                  <a16:creationId xmlns:a16="http://schemas.microsoft.com/office/drawing/2014/main" id="{D3A7396A-B24A-465C-A028-F3EA251AE3F5}"/>
                </a:ext>
              </a:extLst>
            </p:cNvPr>
            <p:cNvSpPr txBox="1"/>
            <p:nvPr/>
          </p:nvSpPr>
          <p:spPr>
            <a:xfrm>
              <a:off x="2445904" y="580537"/>
              <a:ext cx="4548916" cy="1518316"/>
            </a:xfrm>
            <a:prstGeom prst="rect">
              <a:avLst/>
            </a:prstGeom>
            <a:solidFill>
              <a:schemeClr val="bg1"/>
            </a:solidFill>
            <a:ln>
              <a:noFill/>
            </a:ln>
          </p:spPr>
          <p:txBody>
            <a:bodyPr vert="horz" wrap="square" lIns="68562" tIns="68562" rIns="68562" bIns="68562" rtlCol="0">
              <a:spAutoFit/>
            </a:bodyPr>
            <a:lstStyle/>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Accounting and Controller’s team on updates to legal entities, ledger options and COA values​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Financial Analyst and Finance User for any reporting needs​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Departments </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Controls and Accountability</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Department boundary system administrators</a:t>
              </a:r>
            </a:p>
            <a:p>
              <a:pPr marL="102870" indent="-102870">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Admin IT</a:t>
              </a:r>
            </a:p>
          </p:txBody>
        </p:sp>
        <p:sp>
          <p:nvSpPr>
            <p:cNvPr id="33" name="Rectangle 32">
              <a:extLst>
                <a:ext uri="{FF2B5EF4-FFF2-40B4-BE49-F238E27FC236}">
                  <a16:creationId xmlns:a16="http://schemas.microsoft.com/office/drawing/2014/main" id="{A7810E8D-3D7C-4677-A55E-A3914DE1F26F}"/>
                </a:ext>
              </a:extLst>
            </p:cNvPr>
            <p:cNvSpPr/>
            <p:nvPr/>
          </p:nvSpPr>
          <p:spPr>
            <a:xfrm>
              <a:off x="2445904" y="535503"/>
              <a:ext cx="4553444" cy="151831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23015" y="383358"/>
              <a:ext cx="2665623" cy="307777"/>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7" name="TextBox 36">
            <a:extLst>
              <a:ext uri="{FF2B5EF4-FFF2-40B4-BE49-F238E27FC236}">
                <a16:creationId xmlns:a16="http://schemas.microsoft.com/office/drawing/2014/main" id="{26FD2350-DA87-470B-80EE-A3F710002F9A}"/>
              </a:ext>
            </a:extLst>
          </p:cNvPr>
          <p:cNvSpPr txBox="1"/>
          <p:nvPr/>
        </p:nvSpPr>
        <p:spPr>
          <a:xfrm>
            <a:off x="1861096" y="2651382"/>
            <a:ext cx="3218859" cy="1160446"/>
          </a:xfrm>
          <a:prstGeom prst="rect">
            <a:avLst/>
          </a:prstGeom>
          <a:noFill/>
        </p:spPr>
        <p:txBody>
          <a:bodyPr wrap="square" lIns="0" tIns="0" rIns="0" bIns="0" rtlCol="0" anchor="t">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Generate audit reports, open item reports​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for GL metadata​ (pushing data out to the feeder systems and consuming data from feeder systems into the GL)</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Review </a:t>
            </a:r>
            <a:r>
              <a:rPr lang="en-US" sz="750">
                <a:latin typeface="Verdana"/>
                <a:ea typeface="Verdana"/>
              </a:rPr>
              <a:t>IT requests for WolfieONE support</a:t>
            </a:r>
            <a:endParaRPr lang="en-US" sz="750" kern="0">
              <a:latin typeface="Verdana"/>
              <a:ea typeface="Verdana"/>
            </a:endParaRP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Close periods in Oracle</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Quarterly rollout testing.</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1772930" y="2505121"/>
            <a:ext cx="3415082" cy="123630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1875964" y="2386524"/>
            <a:ext cx="2089025" cy="268253"/>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761BEC80-40B1-49CB-ACD5-93513CFB8D3D}"/>
              </a:ext>
            </a:extLst>
          </p:cNvPr>
          <p:cNvSpPr/>
          <p:nvPr/>
        </p:nvSpPr>
        <p:spPr>
          <a:xfrm>
            <a:off x="5421420" y="2397730"/>
            <a:ext cx="3415082" cy="227080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2" name="Rectangle 41">
            <a:extLst>
              <a:ext uri="{FF2B5EF4-FFF2-40B4-BE49-F238E27FC236}">
                <a16:creationId xmlns:a16="http://schemas.microsoft.com/office/drawing/2014/main" id="{7BA27EF5-9618-4D86-BB3A-29D1738C7B62}"/>
              </a:ext>
            </a:extLst>
          </p:cNvPr>
          <p:cNvSpPr/>
          <p:nvPr/>
        </p:nvSpPr>
        <p:spPr>
          <a:xfrm>
            <a:off x="5479254" y="2273013"/>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EEEEBF0-0FCB-4CD0-A8D6-217E52B7C5B7}"/>
              </a:ext>
            </a:extLst>
          </p:cNvPr>
          <p:cNvSpPr txBox="1"/>
          <p:nvPr/>
        </p:nvSpPr>
        <p:spPr>
          <a:xfrm>
            <a:off x="5417996" y="2443149"/>
            <a:ext cx="3409960" cy="2225381"/>
          </a:xfrm>
          <a:prstGeom prst="rect">
            <a:avLst/>
          </a:prstGeom>
          <a:noFill/>
          <a:ln>
            <a:noFill/>
          </a:ln>
        </p:spPr>
        <p:txBody>
          <a:bodyPr vert="horz" wrap="square" lIns="68562" tIns="68562" rIns="68562" bIns="68562" rtlCol="0">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Good understanding of the enterprise structures and COA segment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Policy and compliance documentation</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 the security controls in Oracle​</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boundary system interactions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business processes/flows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Understanding of technical aspects of Oracle (i.e., how to add new CoA values)</a:t>
            </a:r>
          </a:p>
          <a:p>
            <a:pPr>
              <a:spcAft>
                <a:spcPts val="338"/>
              </a:spcAft>
              <a:defRPr/>
            </a:pPr>
            <a:endParaRPr lang="en-US" sz="700"/>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to track pending requests for COA​</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Audit trail of changes to COA</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Training on Oracle software updates</a:t>
            </a:r>
          </a:p>
        </p:txBody>
      </p:sp>
      <p:pic>
        <p:nvPicPr>
          <p:cNvPr id="2" name="Picture 1">
            <a:extLst>
              <a:ext uri="{FF2B5EF4-FFF2-40B4-BE49-F238E27FC236}">
                <a16:creationId xmlns:a16="http://schemas.microsoft.com/office/drawing/2014/main" id="{BF0D0700-7405-2B82-73E0-55AA09457E42}"/>
              </a:ext>
            </a:extLst>
          </p:cNvPr>
          <p:cNvPicPr>
            <a:picLocks noChangeAspect="1"/>
          </p:cNvPicPr>
          <p:nvPr/>
        </p:nvPicPr>
        <p:blipFill rotWithShape="1">
          <a:blip r:embed="rId4"/>
          <a:srcRect l="40599" t="-897" r="42549" b="74255"/>
          <a:stretch/>
        </p:blipFill>
        <p:spPr>
          <a:xfrm>
            <a:off x="139763" y="609797"/>
            <a:ext cx="1457917" cy="1012446"/>
          </a:xfrm>
          <a:prstGeom prst="rect">
            <a:avLst/>
          </a:prstGeom>
        </p:spPr>
      </p:pic>
    </p:spTree>
    <p:extLst>
      <p:ext uri="{BB962C8B-B14F-4D97-AF65-F5344CB8AC3E}">
        <p14:creationId xmlns:p14="http://schemas.microsoft.com/office/powerpoint/2010/main" val="194064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475446" y="229668"/>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GL Manager</a:t>
            </a:r>
          </a:p>
        </p:txBody>
      </p:sp>
      <p:sp>
        <p:nvSpPr>
          <p:cNvPr id="14" name="Rectangle 13">
            <a:extLst>
              <a:ext uri="{FF2B5EF4-FFF2-40B4-BE49-F238E27FC236}">
                <a16:creationId xmlns:a16="http://schemas.microsoft.com/office/drawing/2014/main" id="{2F196CC5-404B-4472-8760-80FD4DFA6F62}"/>
              </a:ext>
            </a:extLst>
          </p:cNvPr>
          <p:cNvSpPr/>
          <p:nvPr/>
        </p:nvSpPr>
        <p:spPr>
          <a:xfrm>
            <a:off x="559387" y="1514204"/>
            <a:ext cx="1270915" cy="230832"/>
          </a:xfrm>
          <a:prstGeom prst="rect">
            <a:avLst/>
          </a:prstGeom>
          <a:noFill/>
          <a:ln>
            <a:noFill/>
          </a:ln>
        </p:spPr>
        <p:txBody>
          <a:bodyPr wrap="square">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What do I do?</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7876B48-F3B9-4F04-92C7-D04F59F20026}"/>
              </a:ext>
            </a:extLst>
          </p:cNvPr>
          <p:cNvSpPr txBox="1"/>
          <p:nvPr/>
        </p:nvSpPr>
        <p:spPr>
          <a:xfrm>
            <a:off x="171397" y="1659045"/>
            <a:ext cx="1774741" cy="3308690"/>
          </a:xfrm>
          <a:prstGeom prst="rect">
            <a:avLst/>
          </a:prstGeom>
          <a:noFill/>
          <a:ln>
            <a:noFill/>
          </a:ln>
        </p:spPr>
        <p:txBody>
          <a:bodyPr vert="horz" wrap="square" lIns="68562" tIns="68562" rIns="68562" bIns="68562" rtlCol="0" anchor="t">
            <a:spAutoFit/>
          </a:bodyPr>
          <a:lstStyle/>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Review and approve the request for changes to COA ​</a:t>
            </a:r>
            <a:endParaRPr lang="en-US"/>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a:ea typeface="Verdana"/>
                <a:cs typeface="Verdana" panose="020B0604030504040204" pitchFamily="34" charset="0"/>
              </a:rPr>
              <a:t>Specify additional cross validation rules or security rules  ​</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Review/approve journal entries</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Approve adjustments and close the period​</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Approve period close and open activities</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Supervise GL Accountants </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Oversee changes to policies and changes to GASB, FASB accounting standards</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Business process documentation steward</a:t>
            </a:r>
          </a:p>
          <a:p>
            <a:pPr marL="128270" lvl="1" indent="-128270" defTabSz="590611">
              <a:lnSpc>
                <a:spcPct val="106000"/>
              </a:lnSpc>
              <a:buClr>
                <a:schemeClr val="tx1"/>
              </a:buClr>
              <a:buSzPct val="100000"/>
              <a:buFont typeface="Wingdings" panose="05000000000000000000" pitchFamily="2" charset="2"/>
              <a:buChar char="§"/>
            </a:pPr>
            <a:r>
              <a:rPr lang="en-US" sz="750" kern="0">
                <a:latin typeface="Verdana" panose="020B0604030504040204" pitchFamily="34" charset="0"/>
                <a:ea typeface="Verdana" panose="020B0604030504040204" pitchFamily="34" charset="0"/>
                <a:cs typeface="Verdana" panose="020B0604030504040204" pitchFamily="34" charset="0"/>
              </a:rPr>
              <a:t>Fosters transparency</a:t>
            </a:r>
          </a:p>
          <a:p>
            <a:pPr marL="128270" lvl="1" indent="-128270" defTabSz="590611">
              <a:lnSpc>
                <a:spcPct val="106000"/>
              </a:lnSpc>
              <a:buClr>
                <a:schemeClr val="tx1"/>
              </a:buClr>
              <a:buSzPct val="100000"/>
              <a:buFont typeface="Wingdings" panose="05000000000000000000" pitchFamily="2" charset="2"/>
              <a:buChar char="§"/>
            </a:pPr>
            <a:r>
              <a:rPr lang="en-US" sz="750">
                <a:latin typeface="Verdana" panose="020B0604030504040204" pitchFamily="34" charset="0"/>
                <a:ea typeface="Verdana" panose="020B0604030504040204" pitchFamily="34" charset="0"/>
              </a:rPr>
              <a:t>For SBF: manage external audits and multiple entity 990 and 990T; related state tax filings</a:t>
            </a:r>
          </a:p>
          <a:p>
            <a:pPr marL="128270" lvl="1" indent="-128270" defTabSz="590611">
              <a:lnSpc>
                <a:spcPct val="106000"/>
              </a:lnSpc>
              <a:buClr>
                <a:schemeClr val="tx1"/>
              </a:buClr>
              <a:buSzPct val="100000"/>
              <a:buFont typeface="Wingdings" panose="05000000000000000000" pitchFamily="2" charset="2"/>
              <a:buChar char="§"/>
            </a:pPr>
            <a:r>
              <a:rPr lang="en-US" sz="750">
                <a:latin typeface="Verdana" panose="020B0604030504040204" pitchFamily="34" charset="0"/>
                <a:ea typeface="Verdana" panose="020B0604030504040204" pitchFamily="34" charset="0"/>
              </a:rPr>
              <a:t>Responsible for 1042 and 1099 reporting</a:t>
            </a:r>
          </a:p>
          <a:p>
            <a:pPr marL="128270" lvl="1" indent="-128270" defTabSz="590611">
              <a:lnSpc>
                <a:spcPct val="106000"/>
              </a:lnSpc>
              <a:buClr>
                <a:schemeClr val="tx1"/>
              </a:buClr>
              <a:buSzPct val="100000"/>
              <a:buFont typeface="Wingdings" panose="05000000000000000000" pitchFamily="2" charset="2"/>
              <a:buChar char="§"/>
            </a:pPr>
            <a:r>
              <a:rPr lang="en-US" sz="750">
                <a:latin typeface="Verdana" panose="020B0604030504040204" pitchFamily="34" charset="0"/>
                <a:ea typeface="Verdana" panose="020B0604030504040204" pitchFamily="34" charset="0"/>
              </a:rPr>
              <a:t>Develop leaders within the team</a:t>
            </a:r>
          </a:p>
          <a:p>
            <a:pPr marL="128270" lvl="1" indent="-128270" defTabSz="590611">
              <a:lnSpc>
                <a:spcPct val="106000"/>
              </a:lnSpc>
              <a:buClr>
                <a:schemeClr val="tx1"/>
              </a:buClr>
              <a:buSzPct val="100000"/>
              <a:buFont typeface="Wingdings" panose="05000000000000000000" pitchFamily="2" charset="2"/>
              <a:buChar char="§"/>
            </a:pPr>
            <a:endParaRPr lang="en-US" sz="750" kern="0">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a:extLst>
              <a:ext uri="{FF2B5EF4-FFF2-40B4-BE49-F238E27FC236}">
                <a16:creationId xmlns:a16="http://schemas.microsoft.com/office/drawing/2014/main" id="{6004E0B8-4E17-4085-9507-D68C75D2479B}"/>
              </a:ext>
            </a:extLst>
          </p:cNvPr>
          <p:cNvGrpSpPr/>
          <p:nvPr/>
        </p:nvGrpSpPr>
        <p:grpSpPr>
          <a:xfrm>
            <a:off x="1965679" y="471451"/>
            <a:ext cx="3446357" cy="1574955"/>
            <a:chOff x="2460636" y="-40221"/>
            <a:chExt cx="4595143" cy="1866090"/>
          </a:xfrm>
        </p:grpSpPr>
        <p:sp>
          <p:nvSpPr>
            <p:cNvPr id="17" name="Rectangle 16">
              <a:extLst>
                <a:ext uri="{FF2B5EF4-FFF2-40B4-BE49-F238E27FC236}">
                  <a16:creationId xmlns:a16="http://schemas.microsoft.com/office/drawing/2014/main" id="{C0C9CE12-BA5C-4073-B94C-A9A1697F3FCB}"/>
                </a:ext>
              </a:extLst>
            </p:cNvPr>
            <p:cNvSpPr/>
            <p:nvPr/>
          </p:nvSpPr>
          <p:spPr>
            <a:xfrm>
              <a:off x="2460636" y="104872"/>
              <a:ext cx="4553443" cy="1468839"/>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18" name="TextBox 17">
              <a:extLst>
                <a:ext uri="{FF2B5EF4-FFF2-40B4-BE49-F238E27FC236}">
                  <a16:creationId xmlns:a16="http://schemas.microsoft.com/office/drawing/2014/main" id="{0122FC76-82AB-4445-A120-7DAA06E8B2BE}"/>
                </a:ext>
              </a:extLst>
            </p:cNvPr>
            <p:cNvSpPr txBox="1"/>
            <p:nvPr/>
          </p:nvSpPr>
          <p:spPr>
            <a:xfrm>
              <a:off x="2512941" y="166739"/>
              <a:ext cx="4542838" cy="1659130"/>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Meet internal audit, statutory and accounting compliances​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Timely period end close​</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Efficient and accurate financial and management reporting</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Properly trained and skilled staff</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Meet non statutory and compliance reporting obligations</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Identify leadership skills in staff and develop leaders</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Maintain strong positive culture across team</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087907CF-1A65-4587-8177-96155C49EF22}"/>
                </a:ext>
              </a:extLst>
            </p:cNvPr>
            <p:cNvSpPr/>
            <p:nvPr/>
          </p:nvSpPr>
          <p:spPr>
            <a:xfrm>
              <a:off x="2537745" y="-40221"/>
              <a:ext cx="2647674" cy="307776"/>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Main Goals &amp; Motivation Factors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5D78BA39-727E-4939-B38F-398BC3C87C24}"/>
              </a:ext>
            </a:extLst>
          </p:cNvPr>
          <p:cNvSpPr txBox="1"/>
          <p:nvPr/>
        </p:nvSpPr>
        <p:spPr>
          <a:xfrm>
            <a:off x="5479030" y="1646722"/>
            <a:ext cx="0" cy="45719"/>
          </a:xfrm>
          <a:prstGeom prst="rect">
            <a:avLst/>
          </a:prstGeom>
          <a:noFill/>
        </p:spPr>
        <p:txBody>
          <a:bodyPr wrap="none" lIns="0" tIns="0" rIns="0" bIns="0" rtlCol="0">
            <a:noAutofit/>
          </a:bodyPr>
          <a:lstStyle/>
          <a:p>
            <a:pPr>
              <a:defRPr/>
            </a:pPr>
            <a:endParaRPr lang="en-US" sz="1200">
              <a:solidFill>
                <a:srgbClr val="53565A"/>
              </a:solidFill>
              <a:latin typeface="Verdana"/>
            </a:endParaRPr>
          </a:p>
        </p:txBody>
      </p:sp>
      <p:sp>
        <p:nvSpPr>
          <p:cNvPr id="39" name="Rectangle 38">
            <a:extLst>
              <a:ext uri="{FF2B5EF4-FFF2-40B4-BE49-F238E27FC236}">
                <a16:creationId xmlns:a16="http://schemas.microsoft.com/office/drawing/2014/main" id="{4D881290-A266-4C0B-ACDD-98BF6E4B574E}"/>
              </a:ext>
            </a:extLst>
          </p:cNvPr>
          <p:cNvSpPr/>
          <p:nvPr/>
        </p:nvSpPr>
        <p:spPr>
          <a:xfrm>
            <a:off x="1964826" y="1960623"/>
            <a:ext cx="3426131" cy="1947410"/>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36" name="TextBox 35">
            <a:extLst>
              <a:ext uri="{FF2B5EF4-FFF2-40B4-BE49-F238E27FC236}">
                <a16:creationId xmlns:a16="http://schemas.microsoft.com/office/drawing/2014/main" id="{AC8CA89C-1725-4AC2-A6F2-F91EFB9BFE24}"/>
              </a:ext>
            </a:extLst>
          </p:cNvPr>
          <p:cNvSpPr txBox="1"/>
          <p:nvPr/>
        </p:nvSpPr>
        <p:spPr>
          <a:xfrm>
            <a:off x="1984649" y="2017253"/>
            <a:ext cx="3409960" cy="1781349"/>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Reconciliation, Month end and Year end closing​</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Complete and comply with internal and statutory process (including department certification)</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Financial and Management reporting including the campus Annual Report and </a:t>
            </a:r>
            <a:r>
              <a:rPr lang="en-US" sz="750">
                <a:latin typeface="Verdana" panose="020B0604030504040204" pitchFamily="34" charset="0"/>
                <a:ea typeface="Verdana" panose="020B0604030504040204" pitchFamily="34" charset="0"/>
              </a:rPr>
              <a:t>SUNY</a:t>
            </a:r>
            <a:r>
              <a:rPr lang="en-US" sz="750" kern="0">
                <a:latin typeface="Verdana" panose="020B0604030504040204" pitchFamily="34" charset="0"/>
                <a:ea typeface="Verdana" panose="020B0604030504040204" pitchFamily="34" charset="0"/>
              </a:rPr>
              <a:t>'s financial reports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Balanced trial balance</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Implementing changes to accounting standards</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Promotion of leaders within the team</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Staff engagement in work that matters</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Voluntary, non-compliance reporting (NACUBO, CASE)</a:t>
            </a:r>
          </a:p>
          <a:p>
            <a:pPr marL="102870" indent="-102870">
              <a:lnSpc>
                <a:spcPct val="106000"/>
              </a:lnSpc>
              <a:spcAft>
                <a:spcPts val="338"/>
              </a:spcAft>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External Stakeholder reporting (Laufer, Simons, Staller Centers) </a:t>
            </a:r>
            <a:endParaRPr lang="en-US" sz="750" kern="0">
              <a:solidFill>
                <a:schemeClr val="tx1"/>
              </a:solidFill>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1C1B3714-BAB5-41B6-9CAB-484D08006E6C}"/>
              </a:ext>
            </a:extLst>
          </p:cNvPr>
          <p:cNvSpPr/>
          <p:nvPr/>
        </p:nvSpPr>
        <p:spPr>
          <a:xfrm>
            <a:off x="2074855" y="1860580"/>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Moments that Matter</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1" name="Group 30">
            <a:extLst>
              <a:ext uri="{FF2B5EF4-FFF2-40B4-BE49-F238E27FC236}">
                <a16:creationId xmlns:a16="http://schemas.microsoft.com/office/drawing/2014/main" id="{221810B3-B4CE-4204-B812-894496A0B8CD}"/>
              </a:ext>
            </a:extLst>
          </p:cNvPr>
          <p:cNvGrpSpPr/>
          <p:nvPr/>
        </p:nvGrpSpPr>
        <p:grpSpPr>
          <a:xfrm>
            <a:off x="5463079" y="2593355"/>
            <a:ext cx="3451517" cy="2374381"/>
            <a:chOff x="2445904" y="3874405"/>
            <a:chExt cx="4602024" cy="3021875"/>
          </a:xfrm>
        </p:grpSpPr>
        <p:sp>
          <p:nvSpPr>
            <p:cNvPr id="32" name="TextBox 31">
              <a:extLst>
                <a:ext uri="{FF2B5EF4-FFF2-40B4-BE49-F238E27FC236}">
                  <a16:creationId xmlns:a16="http://schemas.microsoft.com/office/drawing/2014/main" id="{D3A7396A-B24A-465C-A028-F3EA251AE3F5}"/>
                </a:ext>
              </a:extLst>
            </p:cNvPr>
            <p:cNvSpPr txBox="1"/>
            <p:nvPr/>
          </p:nvSpPr>
          <p:spPr>
            <a:xfrm>
              <a:off x="2499012" y="4096051"/>
              <a:ext cx="4548916" cy="2779117"/>
            </a:xfrm>
            <a:prstGeom prst="rect">
              <a:avLst/>
            </a:prstGeom>
            <a:noFill/>
            <a:ln>
              <a:noFill/>
            </a:ln>
          </p:spPr>
          <p:txBody>
            <a:bodyPr vert="horz" wrap="square" lIns="68562" tIns="68562" rIns="68562" bIns="68562"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Financial Analyst and Finance User​</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Campus, </a:t>
              </a:r>
              <a:r>
                <a:rPr lang="en-US" sz="750">
                  <a:latin typeface="Verdana" panose="020B0604030504040204" pitchFamily="34" charset="0"/>
                  <a:ea typeface="Verdana" panose="020B0604030504040204" pitchFamily="34" charset="0"/>
                </a:rPr>
                <a:t>Hospital, SUNY </a:t>
              </a:r>
              <a:r>
                <a:rPr lang="en-US" sz="750" kern="0">
                  <a:latin typeface="Verdana" panose="020B0604030504040204" pitchFamily="34" charset="0"/>
                  <a:ea typeface="Verdana" panose="020B0604030504040204" pitchFamily="34" charset="0"/>
                </a:rPr>
                <a:t>Controller​ and Senior Leadership</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GL Systems Administrator​</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Internal Audit</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GL Accounting</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Departmental Accounting Leadership</a:t>
              </a:r>
            </a:p>
            <a:p>
              <a:pPr marL="102870" indent="-102870">
                <a:lnSpc>
                  <a:spcPct val="106000"/>
                </a:lnSpc>
                <a:spcAft>
                  <a:spcPts val="338"/>
                </a:spcAft>
                <a:buFont typeface="Arial" panose="020B0604020202020204" pitchFamily="34" charset="0"/>
                <a:buChar char="•"/>
                <a:defRPr/>
              </a:pPr>
              <a:r>
                <a:rPr lang="en-US" sz="750" err="1">
                  <a:latin typeface="Verdana" panose="020B0604030504040204" pitchFamily="34" charset="0"/>
                  <a:ea typeface="Verdana" panose="020B0604030504040204" pitchFamily="34" charset="0"/>
                </a:rPr>
                <a:t>DoIT</a:t>
              </a:r>
              <a:r>
                <a:rPr lang="en-US" sz="750">
                  <a:latin typeface="Verdana" panose="020B0604030504040204" pitchFamily="34" charset="0"/>
                  <a:ea typeface="Verdana" panose="020B0604030504040204" pitchFamily="34" charset="0"/>
                </a:rPr>
                <a:t> </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Boundary System Leadership</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Accountability and Controls Leadership</a:t>
              </a:r>
            </a:p>
            <a:p>
              <a:pPr marL="102870" indent="-102870">
                <a:lnSpc>
                  <a:spcPct val="106000"/>
                </a:lnSpc>
                <a:spcAft>
                  <a:spcPts val="338"/>
                </a:spcAft>
                <a:buFont typeface="Arial" panose="020B0604020202020204" pitchFamily="34" charset="0"/>
                <a:buChar char="•"/>
                <a:defRPr/>
              </a:pPr>
              <a:r>
                <a:rPr lang="en-US" sz="750">
                  <a:latin typeface="Verdana" panose="020B0604030504040204" pitchFamily="34" charset="0"/>
                  <a:ea typeface="Verdana" panose="020B0604030504040204" pitchFamily="34" charset="0"/>
                </a:rPr>
                <a:t>External entities, such as FSA, CPMP, SBF, RF, Hospital, LISVH</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SBF Team (for SBU) and vice versa (SBU Accounting for SBF)</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Board/Committees</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External parties (Example: Donors, Audit firms, tax agencies) </a:t>
              </a:r>
              <a:endParaRPr lang="en-US" sz="750" kern="0">
                <a:solidFill>
                  <a:schemeClr val="tx1"/>
                </a:solidFill>
                <a:latin typeface="Verdana" panose="020B0604030504040204" pitchFamily="34" charset="0"/>
                <a:ea typeface="Verdana" panose="020B0604030504040204" pitchFamily="34" charset="0"/>
              </a:endParaRPr>
            </a:p>
          </p:txBody>
        </p:sp>
        <p:sp>
          <p:nvSpPr>
            <p:cNvPr id="33" name="Rectangle 32">
              <a:extLst>
                <a:ext uri="{FF2B5EF4-FFF2-40B4-BE49-F238E27FC236}">
                  <a16:creationId xmlns:a16="http://schemas.microsoft.com/office/drawing/2014/main" id="{A7810E8D-3D7C-4677-A55E-A3914DE1F26F}"/>
                </a:ext>
              </a:extLst>
            </p:cNvPr>
            <p:cNvSpPr/>
            <p:nvPr/>
          </p:nvSpPr>
          <p:spPr>
            <a:xfrm>
              <a:off x="2445904" y="4027194"/>
              <a:ext cx="4553444" cy="2869086"/>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34" name="Rectangle 33">
              <a:extLst>
                <a:ext uri="{FF2B5EF4-FFF2-40B4-BE49-F238E27FC236}">
                  <a16:creationId xmlns:a16="http://schemas.microsoft.com/office/drawing/2014/main" id="{91916CF7-6A40-497D-8294-1EC6B2443D55}"/>
                </a:ext>
              </a:extLst>
            </p:cNvPr>
            <p:cNvSpPr/>
            <p:nvPr/>
          </p:nvSpPr>
          <p:spPr>
            <a:xfrm>
              <a:off x="2562963" y="3874405"/>
              <a:ext cx="2665623" cy="307777"/>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People Interactions at Workplace</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7" name="TextBox 36">
            <a:extLst>
              <a:ext uri="{FF2B5EF4-FFF2-40B4-BE49-F238E27FC236}">
                <a16:creationId xmlns:a16="http://schemas.microsoft.com/office/drawing/2014/main" id="{26FD2350-DA87-470B-80EE-A3F710002F9A}"/>
              </a:ext>
            </a:extLst>
          </p:cNvPr>
          <p:cNvSpPr txBox="1"/>
          <p:nvPr/>
        </p:nvSpPr>
        <p:spPr>
          <a:xfrm>
            <a:off x="5546025" y="705058"/>
            <a:ext cx="3218859" cy="2048381"/>
          </a:xfrm>
          <a:prstGeom prst="rect">
            <a:avLst/>
          </a:prstGeom>
          <a:noFill/>
        </p:spPr>
        <p:txBody>
          <a:bodyPr wrap="square" lIns="0" tIns="0" rIns="0" bIns="0" rtlCol="0">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Communication tools like google chat, Zoom, emails, website updates etc.​</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Oracle ERP and other reporting tools​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Oracle Subledger, GL, and Boundary System Reconciliation</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Review management reports and open item lists​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Interface with other systems for management reporting data</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Oracle financial reporting tools</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ERAS, EDM system (currently On-Base). 3</a:t>
            </a:r>
            <a:r>
              <a:rPr lang="en-US" sz="750" baseline="30000">
                <a:solidFill>
                  <a:schemeClr val="tx1"/>
                </a:solidFill>
                <a:latin typeface="Verdana" panose="020B0604030504040204" pitchFamily="34" charset="0"/>
                <a:ea typeface="Verdana" panose="020B0604030504040204" pitchFamily="34" charset="0"/>
              </a:rPr>
              <a:t>rd</a:t>
            </a:r>
            <a:r>
              <a:rPr lang="en-US" sz="750">
                <a:solidFill>
                  <a:schemeClr val="tx1"/>
                </a:solidFill>
                <a:latin typeface="Verdana" panose="020B0604030504040204" pitchFamily="34" charset="0"/>
                <a:ea typeface="Verdana" panose="020B0604030504040204" pitchFamily="34" charset="0"/>
              </a:rPr>
              <a:t> party secure file transfer systems (example: external auditors), external reporting websites (example: IRS Fire System, NACUBO Endowment Study, Case reporting), </a:t>
            </a:r>
            <a:r>
              <a:rPr lang="en-US" sz="750" err="1">
                <a:solidFill>
                  <a:schemeClr val="tx1"/>
                </a:solidFill>
                <a:latin typeface="Verdana" panose="020B0604030504040204" pitchFamily="34" charset="0"/>
                <a:ea typeface="Verdana" panose="020B0604030504040204" pitchFamily="34" charset="0"/>
              </a:rPr>
              <a:t>Nvision</a:t>
            </a:r>
            <a:r>
              <a:rPr lang="en-US" sz="750">
                <a:solidFill>
                  <a:schemeClr val="tx1"/>
                </a:solidFill>
                <a:latin typeface="Verdana" panose="020B0604030504040204" pitchFamily="34" charset="0"/>
                <a:ea typeface="Verdana" panose="020B0604030504040204" pitchFamily="34" charset="0"/>
              </a:rPr>
              <a:t> (current state)</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Boundary systems (Concur, </a:t>
            </a:r>
            <a:r>
              <a:rPr lang="en-US" sz="750" err="1">
                <a:solidFill>
                  <a:schemeClr val="tx1"/>
                </a:solidFill>
                <a:latin typeface="Verdana" panose="020B0604030504040204" pitchFamily="34" charset="0"/>
                <a:ea typeface="Verdana" panose="020B0604030504040204" pitchFamily="34" charset="0"/>
              </a:rPr>
              <a:t>Fundriver</a:t>
            </a:r>
            <a:r>
              <a:rPr lang="en-US" sz="750">
                <a:solidFill>
                  <a:schemeClr val="tx1"/>
                </a:solidFill>
                <a:latin typeface="Verdana" panose="020B0604030504040204" pitchFamily="34" charset="0"/>
                <a:ea typeface="Verdana" panose="020B0604030504040204" pitchFamily="34" charset="0"/>
              </a:rPr>
              <a:t>, Raisers Edge)</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40" name="Rectangle 39">
            <a:extLst>
              <a:ext uri="{FF2B5EF4-FFF2-40B4-BE49-F238E27FC236}">
                <a16:creationId xmlns:a16="http://schemas.microsoft.com/office/drawing/2014/main" id="{A0FFAF4A-B499-450A-BBA3-F554CE66FE81}"/>
              </a:ext>
            </a:extLst>
          </p:cNvPr>
          <p:cNvSpPr/>
          <p:nvPr/>
        </p:nvSpPr>
        <p:spPr>
          <a:xfrm>
            <a:off x="5483598" y="605881"/>
            <a:ext cx="3394562" cy="192343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900">
              <a:solidFill>
                <a:sysClr val="windowText" lastClr="000000"/>
              </a:solidFill>
              <a:latin typeface="Arial"/>
            </a:endParaRPr>
          </a:p>
        </p:txBody>
      </p:sp>
      <p:sp>
        <p:nvSpPr>
          <p:cNvPr id="41" name="Rectangle 40">
            <a:extLst>
              <a:ext uri="{FF2B5EF4-FFF2-40B4-BE49-F238E27FC236}">
                <a16:creationId xmlns:a16="http://schemas.microsoft.com/office/drawing/2014/main" id="{E0175FF1-8CBC-4CD8-B99C-132C9BC5F17B}"/>
              </a:ext>
            </a:extLst>
          </p:cNvPr>
          <p:cNvSpPr/>
          <p:nvPr/>
        </p:nvSpPr>
        <p:spPr>
          <a:xfrm>
            <a:off x="5545408" y="467115"/>
            <a:ext cx="2089025" cy="244645"/>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Systems &amp; Technology Interactions</a:t>
            </a:r>
            <a:endPar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D88DB0B-4692-356B-0F0D-264BC7E067D2}"/>
              </a:ext>
            </a:extLst>
          </p:cNvPr>
          <p:cNvPicPr>
            <a:picLocks noChangeAspect="1"/>
          </p:cNvPicPr>
          <p:nvPr/>
        </p:nvPicPr>
        <p:blipFill rotWithShape="1">
          <a:blip r:embed="rId4"/>
          <a:srcRect l="40599" t="-897" r="42549" b="74255"/>
          <a:stretch/>
        </p:blipFill>
        <p:spPr>
          <a:xfrm>
            <a:off x="237861" y="538870"/>
            <a:ext cx="1457917" cy="1012446"/>
          </a:xfrm>
          <a:prstGeom prst="rect">
            <a:avLst/>
          </a:prstGeom>
        </p:spPr>
      </p:pic>
      <p:sp>
        <p:nvSpPr>
          <p:cNvPr id="3" name="TextBox 2">
            <a:extLst>
              <a:ext uri="{FF2B5EF4-FFF2-40B4-BE49-F238E27FC236}">
                <a16:creationId xmlns:a16="http://schemas.microsoft.com/office/drawing/2014/main" id="{C18D5D00-08D0-D304-05B2-E6417B654CD8}"/>
              </a:ext>
            </a:extLst>
          </p:cNvPr>
          <p:cNvSpPr txBox="1"/>
          <p:nvPr/>
        </p:nvSpPr>
        <p:spPr>
          <a:xfrm>
            <a:off x="2765502" y="4787851"/>
            <a:ext cx="3070302" cy="307777"/>
          </a:xfrm>
          <a:prstGeom prst="rect">
            <a:avLst/>
          </a:prstGeom>
          <a:noFill/>
        </p:spPr>
        <p:txBody>
          <a:bodyPr wrap="square" rtlCol="0">
            <a:spAutoFit/>
          </a:bodyPr>
          <a:lstStyle/>
          <a:p>
            <a:r>
              <a:rPr lang="en-US">
                <a:highlight>
                  <a:srgbClr val="FFFF00"/>
                </a:highlight>
              </a:rPr>
              <a:t>* </a:t>
            </a:r>
            <a:r>
              <a:rPr lang="en-US" sz="900" b="1">
                <a:highlight>
                  <a:srgbClr val="FFFF00"/>
                </a:highlight>
                <a:latin typeface="Montserrat" panose="00000500000000000000" pitchFamily="2" charset="0"/>
              </a:rPr>
              <a:t>= NOT for SBF</a:t>
            </a:r>
          </a:p>
        </p:txBody>
      </p:sp>
    </p:spTree>
    <p:extLst>
      <p:ext uri="{BB962C8B-B14F-4D97-AF65-F5344CB8AC3E}">
        <p14:creationId xmlns:p14="http://schemas.microsoft.com/office/powerpoint/2010/main" val="127478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DFF88B89-8986-484A-BEDE-B0B1134695D9}"/>
              </a:ext>
            </a:extLst>
          </p:cNvPr>
          <p:cNvSpPr txBox="1">
            <a:spLocks/>
          </p:cNvSpPr>
          <p:nvPr/>
        </p:nvSpPr>
        <p:spPr>
          <a:xfrm>
            <a:off x="352425" y="301940"/>
            <a:ext cx="8439150" cy="25057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defTabSz="914378">
              <a:defRPr/>
            </a:pPr>
            <a:r>
              <a:rPr lang="en-US" sz="1500" b="1">
                <a:solidFill>
                  <a:prstClr val="black"/>
                </a:solidFill>
                <a:latin typeface="Verdana"/>
              </a:rPr>
              <a:t>Persona: GL Manager (Continued)</a:t>
            </a:r>
          </a:p>
        </p:txBody>
      </p:sp>
      <p:sp>
        <p:nvSpPr>
          <p:cNvPr id="45" name="Rectangle 44">
            <a:extLst>
              <a:ext uri="{FF2B5EF4-FFF2-40B4-BE49-F238E27FC236}">
                <a16:creationId xmlns:a16="http://schemas.microsoft.com/office/drawing/2014/main" id="{2023CF67-748C-4678-9AE1-D2304825807C}"/>
              </a:ext>
            </a:extLst>
          </p:cNvPr>
          <p:cNvSpPr/>
          <p:nvPr/>
        </p:nvSpPr>
        <p:spPr>
          <a:xfrm>
            <a:off x="4572000" y="643267"/>
            <a:ext cx="4044176" cy="4118908"/>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46" name="Rectangle 45">
            <a:extLst>
              <a:ext uri="{FF2B5EF4-FFF2-40B4-BE49-F238E27FC236}">
                <a16:creationId xmlns:a16="http://schemas.microsoft.com/office/drawing/2014/main" id="{6F73A1B7-86C5-42E8-B5E4-87F9F7BBD35A}"/>
              </a:ext>
            </a:extLst>
          </p:cNvPr>
          <p:cNvSpPr/>
          <p:nvPr/>
        </p:nvSpPr>
        <p:spPr>
          <a:xfrm>
            <a:off x="4653754" y="538037"/>
            <a:ext cx="1788782"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Expectations &amp; Unique Needs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CA6D73D9-D74A-4A43-A953-3EB25D5BD516}"/>
              </a:ext>
            </a:extLst>
          </p:cNvPr>
          <p:cNvSpPr txBox="1"/>
          <p:nvPr/>
        </p:nvSpPr>
        <p:spPr>
          <a:xfrm>
            <a:off x="4660247" y="704820"/>
            <a:ext cx="3827257" cy="4202781"/>
          </a:xfrm>
          <a:prstGeom prst="rect">
            <a:avLst/>
          </a:prstGeom>
          <a:noFill/>
          <a:ln>
            <a:noFill/>
          </a:ln>
        </p:spPr>
        <p:txBody>
          <a:bodyPr vert="horz" wrap="square" lIns="68562" tIns="68562" rIns="68562" bIns="68562" rtlCol="0" anchor="t">
            <a:spAutoFit/>
          </a:bodyPr>
          <a:lstStyle/>
          <a:p>
            <a:pPr>
              <a:spcAft>
                <a:spcPts val="338"/>
              </a:spcAft>
              <a:defRPr/>
            </a:pPr>
            <a:r>
              <a:rPr lang="en-US" sz="700" i="1" u="sng"/>
              <a:t>Expectations</a:t>
            </a:r>
            <a:r>
              <a:rPr lang="en-US" sz="700"/>
              <a:t>​</a:t>
            </a:r>
          </a:p>
          <a:p>
            <a:pPr marL="102870" lvl="1" indent="-102870">
              <a:lnSpc>
                <a:spcPct val="106000"/>
              </a:lnSpc>
              <a:spcAft>
                <a:spcPts val="338"/>
              </a:spcAft>
              <a:buSzPct val="100000"/>
              <a:buFont typeface="Arial" panose="020B0604020202020204" pitchFamily="34" charset="0"/>
              <a:buChar char="•"/>
              <a:defRPr/>
            </a:pPr>
            <a:r>
              <a:rPr lang="en-US" sz="700"/>
              <a:t>​</a:t>
            </a:r>
            <a:r>
              <a:rPr lang="en-US" sz="750" kern="0">
                <a:latin typeface="Verdana" panose="020B0604030504040204" pitchFamily="34" charset="0"/>
                <a:ea typeface="Verdana" panose="020B0604030504040204" pitchFamily="34" charset="0"/>
              </a:rPr>
              <a:t>Proactive in raising potential audit issues with accounting leadership and Controls and Accountability​</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Share any relevant information with their team as soon as possible​</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Share ideas to improve processes and shorten month end close ​</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Full visibility in the accounting process, including month end closing and reporting ​</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C</a:t>
            </a:r>
            <a:r>
              <a:rPr lang="en-US" sz="750" kern="0">
                <a:latin typeface="Verdana" panose="020B0604030504040204" pitchFamily="34" charset="0"/>
                <a:ea typeface="Verdana" panose="020B0604030504040204" pitchFamily="34" charset="0"/>
              </a:rPr>
              <a:t>ontrol process workflow​</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Manage and </a:t>
            </a:r>
            <a:r>
              <a:rPr lang="en-US" sz="750">
                <a:latin typeface="Verdana" panose="020B0604030504040204" pitchFamily="34" charset="0"/>
                <a:ea typeface="Verdana" panose="020B0604030504040204" pitchFamily="34" charset="0"/>
              </a:rPr>
              <a:t>onboard</a:t>
            </a:r>
            <a:r>
              <a:rPr lang="en-US" sz="750" kern="0">
                <a:latin typeface="Verdana" panose="020B0604030504040204" pitchFamily="34" charset="0"/>
                <a:ea typeface="Verdana" panose="020B0604030504040204" pitchFamily="34" charset="0"/>
              </a:rPr>
              <a:t> resources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Facilitate communication with campus administrators and leaders</a:t>
            </a:r>
          </a:p>
          <a:p>
            <a:pPr marL="102870" lvl="1" indent="-102870">
              <a:lnSpc>
                <a:spcPct val="106000"/>
              </a:lnSpc>
              <a:spcAft>
                <a:spcPts val="338"/>
              </a:spcAft>
              <a:buSzPct val="100000"/>
              <a:buFont typeface="Arial" panose="020B0604020202020204" pitchFamily="34" charset="0"/>
              <a:buChar char="•"/>
              <a:defRPr/>
            </a:pPr>
            <a:r>
              <a:rPr lang="en-US" sz="750" kern="0">
                <a:latin typeface="Verdana" panose="020B0604030504040204" pitchFamily="34" charset="0"/>
                <a:ea typeface="Verdana" panose="020B0604030504040204" pitchFamily="34" charset="0"/>
              </a:rPr>
              <a:t>Current with industry leading practices and standards</a:t>
            </a:r>
          </a:p>
          <a:p>
            <a:pPr marL="102870" lvl="1" indent="-102870">
              <a:lnSpc>
                <a:spcPct val="106000"/>
              </a:lnSpc>
              <a:spcAft>
                <a:spcPts val="338"/>
              </a:spcAft>
              <a:buSzPct val="100000"/>
              <a:buFont typeface="Arial" panose="020B0604020202020204" pitchFamily="34" charset="0"/>
              <a:buChar char="•"/>
              <a:defRPr/>
            </a:pPr>
            <a:r>
              <a:rPr lang="en-US" sz="750" b="0" i="0" u="none" strike="noStrike" cap="none">
                <a:solidFill>
                  <a:schemeClr val="tx1"/>
                </a:solidFill>
                <a:latin typeface="Verdana" panose="020B0604030504040204" pitchFamily="34" charset="0"/>
                <a:ea typeface="Verdana" panose="020B0604030504040204" pitchFamily="34" charset="0"/>
                <a:sym typeface="Arial"/>
              </a:rPr>
              <a:t>Driving process improvement and efficiency-</a:t>
            </a:r>
            <a:endParaRPr lang="en-US" sz="750" kern="0">
              <a:solidFill>
                <a:schemeClr val="tx1"/>
              </a:solidFill>
              <a:latin typeface="Verdana" panose="020B0604030504040204" pitchFamily="34" charset="0"/>
              <a:ea typeface="Verdana" panose="020B0604030504040204" pitchFamily="34" charset="0"/>
            </a:endParaRPr>
          </a:p>
          <a:p>
            <a:pPr>
              <a:spcAft>
                <a:spcPts val="338"/>
              </a:spcAft>
              <a:defRPr/>
            </a:pPr>
            <a:endParaRPr lang="en-US" sz="750">
              <a:solidFill>
                <a:schemeClr val="tx1"/>
              </a:solidFill>
              <a:latin typeface="Verdana" panose="020B0604030504040204" pitchFamily="34" charset="0"/>
              <a:ea typeface="Verdana" panose="020B0604030504040204" pitchFamily="34" charset="0"/>
            </a:endParaRPr>
          </a:p>
          <a:p>
            <a:pPr>
              <a:spcAft>
                <a:spcPts val="338"/>
              </a:spcAft>
              <a:defRPr/>
            </a:pPr>
            <a:r>
              <a:rPr lang="en-US" sz="700" i="1" u="sng"/>
              <a:t>Needs</a:t>
            </a:r>
            <a:r>
              <a:rPr lang="en-US" sz="700"/>
              <a: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Fast and reliable technology that is easy to use​</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Access to tech support​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Productive collaboration with and oversight of accounting team</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Knowledgeable and trained staff in accounting systems, processes and standards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Leadership and staff support</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Must have sufficient knowledge and supporting documentation to approve transactions</a:t>
            </a:r>
          </a:p>
          <a:p>
            <a:pPr marL="102870" lvl="1" indent="-102870">
              <a:lnSpc>
                <a:spcPct val="106000"/>
              </a:lnSpc>
              <a:spcAft>
                <a:spcPts val="338"/>
              </a:spcAft>
              <a:buSzPct val="100000"/>
              <a:buFont typeface="Arial" panose="020B0604020202020204" pitchFamily="34" charset="0"/>
              <a:buChar char="•"/>
              <a:defRPr/>
            </a:pPr>
            <a:r>
              <a:rPr lang="en-US" sz="750">
                <a:latin typeface="Verdana" panose="020B0604030504040204" pitchFamily="34" charset="0"/>
                <a:ea typeface="Verdana" panose="020B0604030504040204" pitchFamily="34" charset="0"/>
              </a:rPr>
              <a:t>Department Finance Users have sufficient knowledge and able to provide accurate supporting documentation</a:t>
            </a:r>
          </a:p>
          <a:p>
            <a:pPr marL="102870" lvl="1" indent="-102870">
              <a:lnSpc>
                <a:spcPct val="106000"/>
              </a:lnSpc>
              <a:spcAft>
                <a:spcPts val="338"/>
              </a:spcAft>
              <a:buSzPct val="100000"/>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Positive team culture, employees engaged in work that matters</a:t>
            </a:r>
          </a:p>
          <a:p>
            <a:pPr marL="102870" lvl="1" indent="-102870">
              <a:lnSpc>
                <a:spcPct val="106000"/>
              </a:lnSpc>
              <a:spcAft>
                <a:spcPts val="338"/>
              </a:spcAft>
              <a:buSzPct val="100000"/>
              <a:buFont typeface="Arial" panose="020B0604020202020204" pitchFamily="34" charset="0"/>
              <a:buChar char="•"/>
              <a:defRPr/>
            </a:pPr>
            <a:endParaRPr lang="en-US" sz="750">
              <a:latin typeface="Verdana" panose="020B0604030504040204" pitchFamily="34" charset="0"/>
              <a:ea typeface="Verdana" panose="020B0604030504040204" pitchFamily="34" charset="0"/>
            </a:endParaRPr>
          </a:p>
          <a:p>
            <a:pPr marL="102870" lvl="1" indent="-102870">
              <a:lnSpc>
                <a:spcPct val="106000"/>
              </a:lnSpc>
              <a:spcAft>
                <a:spcPts val="338"/>
              </a:spcAft>
              <a:buSzPct val="100000"/>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D03AE660-3E17-80FE-B66A-8DA8EFED2296}"/>
              </a:ext>
            </a:extLst>
          </p:cNvPr>
          <p:cNvSpPr txBox="1"/>
          <p:nvPr/>
        </p:nvSpPr>
        <p:spPr>
          <a:xfrm>
            <a:off x="883365" y="1886696"/>
            <a:ext cx="3371794" cy="2472244"/>
          </a:xfrm>
          <a:prstGeom prst="rect">
            <a:avLst/>
          </a:prstGeom>
          <a:noFill/>
          <a:ln>
            <a:noFill/>
          </a:ln>
        </p:spPr>
        <p:txBody>
          <a:bodyPr vert="horz" wrap="square" lIns="68562" tIns="68562" rIns="68562" bIns="68562" rtlCol="0" anchor="t">
            <a:spAutoFit/>
          </a:bodyPr>
          <a:lstStyle/>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Reconciliation issues, process control issues, manual processes, missed month end close deadlines​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Spending too much time on finding documentation</a:t>
            </a:r>
          </a:p>
          <a:p>
            <a:pPr marL="102870" indent="-102870">
              <a:lnSpc>
                <a:spcPct val="106000"/>
              </a:lnSpc>
              <a:spcAft>
                <a:spcPts val="338"/>
              </a:spcAft>
              <a:buFont typeface="Arial" panose="020B0604020202020204" pitchFamily="34" charset="0"/>
              <a:buChar char="•"/>
              <a:defRPr/>
            </a:pPr>
            <a:r>
              <a:rPr lang="en-US" sz="750" kern="0">
                <a:latin typeface="Verdana"/>
                <a:ea typeface="Verdana"/>
              </a:rPr>
              <a:t>Staff not knowledgeable on GAAP , GASB and financial reporting requirements and standards and accounting business processes*</a:t>
            </a:r>
            <a:r>
              <a:rPr lang="en-US" sz="800" kern="0">
                <a:latin typeface="Verdana"/>
                <a:ea typeface="Verdana"/>
              </a:rPr>
              <a:t>. </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Lack of cross training programs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Lack of communication in changed business processes</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Lack of governance over chart of accounts*</a:t>
            </a:r>
            <a:r>
              <a:rPr lang="en-US" sz="800" kern="0">
                <a:latin typeface="Verdana"/>
                <a:ea typeface="Verdana"/>
              </a:rPr>
              <a:t>. </a:t>
            </a:r>
            <a:endParaRPr lang="en-US" sz="750" kern="0">
              <a:latin typeface="Verdana" panose="020B0604030504040204" pitchFamily="34"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System limitations (e.g., supporting documentation files are too large)</a:t>
            </a:r>
          </a:p>
          <a:p>
            <a:pPr marL="102870" indent="-102870">
              <a:lnSpc>
                <a:spcPct val="106000"/>
              </a:lnSpc>
              <a:spcAft>
                <a:spcPts val="338"/>
              </a:spcAft>
              <a:buFont typeface="Arial" panose="020B0604020202020204" pitchFamily="34" charset="0"/>
              <a:buChar char="•"/>
              <a:defRPr/>
            </a:pPr>
            <a:r>
              <a:rPr lang="en-US" sz="750" kern="0">
                <a:latin typeface="Verdana" panose="020B0604030504040204" pitchFamily="34" charset="0"/>
                <a:ea typeface="Verdana" panose="020B0604030504040204" pitchFamily="34" charset="0"/>
              </a:rPr>
              <a:t>Lack of clear audit trails due to high volume of reclassifications and insufficient documentation to support transactions*</a:t>
            </a:r>
            <a:r>
              <a:rPr lang="en-US" sz="800" kern="0">
                <a:latin typeface="Verdana"/>
                <a:ea typeface="Verdana"/>
              </a:rPr>
              <a:t>. </a:t>
            </a:r>
          </a:p>
          <a:p>
            <a:pPr marL="102870" indent="-102870">
              <a:lnSpc>
                <a:spcPct val="106000"/>
              </a:lnSpc>
              <a:spcAft>
                <a:spcPts val="338"/>
              </a:spcAft>
              <a:buFont typeface="Arial" panose="020B0604020202020204" pitchFamily="34" charset="0"/>
              <a:buChar char="•"/>
              <a:defRPr/>
            </a:pPr>
            <a:r>
              <a:rPr lang="en-US" sz="750">
                <a:solidFill>
                  <a:schemeClr val="tx1"/>
                </a:solidFill>
                <a:latin typeface="Verdana" panose="020B0604030504040204" pitchFamily="34" charset="0"/>
                <a:ea typeface="Verdana" panose="020B0604030504040204" pitchFamily="34" charset="0"/>
              </a:rPr>
              <a:t>Complexity of fund reporting and challenges this presents with external stakeholder reporting</a:t>
            </a:r>
          </a:p>
          <a:p>
            <a:pPr marL="102870" indent="-102870">
              <a:lnSpc>
                <a:spcPct val="106000"/>
              </a:lnSpc>
              <a:spcAft>
                <a:spcPts val="338"/>
              </a:spcAft>
              <a:buFont typeface="Arial" panose="020B0604020202020204" pitchFamily="34" charset="0"/>
              <a:buChar char="•"/>
              <a:defRPr/>
            </a:pPr>
            <a:endParaRPr lang="en-US" sz="750" kern="0">
              <a:latin typeface="Verdana" panose="020B0604030504040204" pitchFamily="34" charset="0"/>
              <a:ea typeface="Verdana" panose="020B0604030504040204" pitchFamily="34" charset="0"/>
            </a:endParaRPr>
          </a:p>
        </p:txBody>
      </p:sp>
      <p:sp>
        <p:nvSpPr>
          <p:cNvPr id="3" name="Rectangle 2">
            <a:extLst>
              <a:ext uri="{FF2B5EF4-FFF2-40B4-BE49-F238E27FC236}">
                <a16:creationId xmlns:a16="http://schemas.microsoft.com/office/drawing/2014/main" id="{20B2EE1B-9430-BF61-3DA7-505454B85FA2}"/>
              </a:ext>
            </a:extLst>
          </p:cNvPr>
          <p:cNvSpPr/>
          <p:nvPr/>
        </p:nvSpPr>
        <p:spPr>
          <a:xfrm>
            <a:off x="856197" y="1798947"/>
            <a:ext cx="3426131" cy="2472243"/>
          </a:xfrm>
          <a:prstGeom prst="rect">
            <a:avLst/>
          </a:prstGeom>
          <a:noFill/>
          <a:ln w="19050">
            <a:solidFill>
              <a:srgbClr val="2038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8585" indent="-128585">
              <a:buFont typeface="Arial" panose="020B0604020202020204" pitchFamily="34" charset="0"/>
              <a:buChar char="•"/>
              <a:defRPr/>
            </a:pPr>
            <a:endParaRPr lang="en-US" sz="788">
              <a:solidFill>
                <a:sysClr val="windowText" lastClr="000000"/>
              </a:solidFill>
              <a:latin typeface="Arial"/>
            </a:endParaRPr>
          </a:p>
        </p:txBody>
      </p:sp>
      <p:sp>
        <p:nvSpPr>
          <p:cNvPr id="5" name="Rectangle 4">
            <a:extLst>
              <a:ext uri="{FF2B5EF4-FFF2-40B4-BE49-F238E27FC236}">
                <a16:creationId xmlns:a16="http://schemas.microsoft.com/office/drawing/2014/main" id="{F0BAD18E-2DEA-BC1D-FAB1-3CF47B7568B7}"/>
              </a:ext>
            </a:extLst>
          </p:cNvPr>
          <p:cNvSpPr/>
          <p:nvPr/>
        </p:nvSpPr>
        <p:spPr>
          <a:xfrm>
            <a:off x="948465" y="1655864"/>
            <a:ext cx="1578566" cy="230832"/>
          </a:xfrm>
          <a:prstGeom prst="rect">
            <a:avLst/>
          </a:prstGeom>
          <a:solidFill>
            <a:schemeClr val="bg1"/>
          </a:solidFill>
          <a:ln>
            <a:noFill/>
          </a:ln>
        </p:spPr>
        <p:txBody>
          <a:bodyPr wrap="square" lIns="34290" rIns="34290">
            <a:spAutoFit/>
          </a:bodyPr>
          <a:lstStyle/>
          <a:p>
            <a:pPr defTabSz="685629">
              <a:defRPr/>
            </a:pPr>
            <a:r>
              <a:rPr lang="en-US" sz="900" b="1">
                <a:solidFill>
                  <a:srgbClr val="53565A"/>
                </a:solidFill>
                <a:latin typeface="Open Sans" panose="020B0606030504020204" pitchFamily="34" charset="0"/>
                <a:ea typeface="Open Sans" panose="020B0606030504020204" pitchFamily="34" charset="0"/>
                <a:cs typeface="Open Sans" panose="020B0606030504020204" pitchFamily="34" charset="0"/>
              </a:rPr>
              <a:t>Pain Points &amp; Frustrations</a:t>
            </a:r>
            <a:endParaRPr lang="en-US" sz="788"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8667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BU Cap Headlines">
  <a:themeElements>
    <a:clrScheme name="Office Theme">
      <a:dk1>
        <a:srgbClr val="000000"/>
      </a:dk1>
      <a:lt1>
        <a:srgbClr val="FFFFFF"/>
      </a:lt1>
      <a:dk2>
        <a:srgbClr val="990000"/>
      </a:dk2>
      <a:lt2>
        <a:srgbClr val="4B4B4B"/>
      </a:lt2>
      <a:accent1>
        <a:srgbClr val="6B000D"/>
      </a:accent1>
      <a:accent2>
        <a:srgbClr val="D52027"/>
      </a:accent2>
      <a:accent3>
        <a:srgbClr val="828282"/>
      </a:accent3>
      <a:accent4>
        <a:srgbClr val="BEBEB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U Template.potx" id="{147C657B-10B5-4AAA-B69D-C11770CA9320}" vid="{3310488A-7117-4B6C-87F0-98D5603DAA0D}"/>
    </a:ext>
  </a:extLst>
</a:theme>
</file>

<file path=ppt/theme/theme2.xml><?xml version="1.0" encoding="utf-8"?>
<a:theme xmlns:a="http://schemas.openxmlformats.org/drawingml/2006/main" name="SBU Cap Headlines">
  <a:themeElements>
    <a:clrScheme name="Office Theme">
      <a:dk1>
        <a:srgbClr val="000000"/>
      </a:dk1>
      <a:lt1>
        <a:srgbClr val="FFFFFF"/>
      </a:lt1>
      <a:dk2>
        <a:srgbClr val="990000"/>
      </a:dk2>
      <a:lt2>
        <a:srgbClr val="4B4B4B"/>
      </a:lt2>
      <a:accent1>
        <a:srgbClr val="6B000D"/>
      </a:accent1>
      <a:accent2>
        <a:srgbClr val="D52027"/>
      </a:accent2>
      <a:accent3>
        <a:srgbClr val="828282"/>
      </a:accent3>
      <a:accent4>
        <a:srgbClr val="BEBEB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AFB70577581F499734701140231F9C" ma:contentTypeVersion="" ma:contentTypeDescription="Create a new document." ma:contentTypeScope="" ma:versionID="0976dec967e95621406fb6290b35c639">
  <xsd:schema xmlns:xsd="http://www.w3.org/2001/XMLSchema" xmlns:xs="http://www.w3.org/2001/XMLSchema" xmlns:p="http://schemas.microsoft.com/office/2006/metadata/properties" xmlns:ns2="dcb1adae-cdfa-4c50-8e62-5427ea533be7" xmlns:ns3="7b42f114-0ebd-418c-92c7-a9346f5218af" xmlns:ns4="f603df75-28ef-425d-b969-a87d28f3a2d2" targetNamespace="http://schemas.microsoft.com/office/2006/metadata/properties" ma:root="true" ma:fieldsID="8c080260e53d2f71ce49a7ebbee8cf76" ns2:_="" ns3:_="" ns4:_="">
    <xsd:import namespace="dcb1adae-cdfa-4c50-8e62-5427ea533be7"/>
    <xsd:import namespace="7b42f114-0ebd-418c-92c7-a9346f5218af"/>
    <xsd:import namespace="f603df75-28ef-425d-b969-a87d28f3a2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1adae-cdfa-4c50-8e62-5427ea533b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99695a-a8cd-45f0-b535-6db6752c5afb"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2f114-0ebd-418c-92c7-a9346f521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3df75-28ef-425d-b969-a87d28f3a2d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7e19691-4f30-4e44-abdb-f3e6bfd6cbdc}" ma:internalName="TaxCatchAll" ma:showField="CatchAllData" ma:web="f603df75-28ef-425d-b969-a87d28f3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b1adae-cdfa-4c50-8e62-5427ea533be7">
      <Terms xmlns="http://schemas.microsoft.com/office/infopath/2007/PartnerControls"/>
    </lcf76f155ced4ddcb4097134ff3c332f>
    <TaxCatchAll xmlns="f603df75-28ef-425d-b969-a87d28f3a2d2" xsi:nil="true"/>
  </documentManagement>
</p:properties>
</file>

<file path=customXml/itemProps1.xml><?xml version="1.0" encoding="utf-8"?>
<ds:datastoreItem xmlns:ds="http://schemas.openxmlformats.org/officeDocument/2006/customXml" ds:itemID="{6F8ABBDE-8B68-404F-B1CD-FF77B852BE39}">
  <ds:schemaRefs>
    <ds:schemaRef ds:uri="7b42f114-0ebd-418c-92c7-a9346f5218af"/>
    <ds:schemaRef ds:uri="dcb1adae-cdfa-4c50-8e62-5427ea533be7"/>
    <ds:schemaRef ds:uri="f603df75-28ef-425d-b969-a87d28f3a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59EAE3-9FB9-4806-BF30-A25E79ADD57F}">
  <ds:schemaRefs>
    <ds:schemaRef ds:uri="http://schemas.microsoft.com/sharepoint/v3/contenttype/forms"/>
  </ds:schemaRefs>
</ds:datastoreItem>
</file>

<file path=customXml/itemProps3.xml><?xml version="1.0" encoding="utf-8"?>
<ds:datastoreItem xmlns:ds="http://schemas.openxmlformats.org/officeDocument/2006/customXml" ds:itemID="{515EB3F6-E7ED-4D0E-98CF-BC64CD58BC3B}">
  <ds:schemaRefs>
    <ds:schemaRef ds:uri="7b42f114-0ebd-418c-92c7-a9346f5218af"/>
    <ds:schemaRef ds:uri="dcb1adae-cdfa-4c50-8e62-5427ea533be7"/>
    <ds:schemaRef ds:uri="f603df75-28ef-425d-b969-a87d28f3a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SBU Template</Template>
  <Application>Microsoft Office PowerPoint</Application>
  <PresentationFormat>On-screen Show (16:9)</PresentationFormat>
  <Slides>32</Slides>
  <Notes>31</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1_SBU Cap Headlines</vt:lpstr>
      <vt:lpstr>SBU Cap Headlines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ktrivedi@deloitte.com</dc:creator>
  <cp:revision>2</cp:revision>
  <cp:lastPrinted>2023-10-22T19:20:54Z</cp:lastPrinted>
  <dcterms:modified xsi:type="dcterms:W3CDTF">2025-01-13T19:52:29Z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2023-09-20T15:31:25Z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cdf1603c-a433-4584-b64f-829e8d7b79e8</vt:lpwstr>
  </property>
  <property fmtid="{D5CDD505-2E9C-101B-9397-08002B2CF9AE}" pid="8" name="MSIP_Label_ea60d57e-af5b-4752-ac57-3e4f28ca11dc_ContentBits">
    <vt:lpwstr>0</vt:lpwstr>
  </property>
  <property fmtid="{D5CDD505-2E9C-101B-9397-08002B2CF9AE}" pid="9" name="MediaServiceImageTags">
    <vt:lpwstr/>
  </property>
  <property fmtid="{D5CDD505-2E9C-101B-9397-08002B2CF9AE}" pid="10" name="ContentTypeId">
    <vt:lpwstr>0x0101008CAFB70577581F499734701140231F9C</vt:lpwstr>
  </property>
</Properties>
</file>