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00" r:id="rId3"/>
    <p:sldId id="257" r:id="rId4"/>
    <p:sldId id="258" r:id="rId5"/>
    <p:sldId id="259" r:id="rId6"/>
    <p:sldId id="261" r:id="rId7"/>
    <p:sldId id="262" r:id="rId8"/>
    <p:sldId id="263" r:id="rId9"/>
    <p:sldId id="264" r:id="rId10"/>
    <p:sldId id="271" r:id="rId11"/>
    <p:sldId id="265" r:id="rId12"/>
    <p:sldId id="268" r:id="rId13"/>
    <p:sldId id="270" r:id="rId14"/>
    <p:sldId id="266" r:id="rId15"/>
    <p:sldId id="269" r:id="rId16"/>
    <p:sldId id="267" r:id="rId17"/>
    <p:sldId id="272" r:id="rId18"/>
    <p:sldId id="278" r:id="rId19"/>
    <p:sldId id="274" r:id="rId20"/>
    <p:sldId id="275" r:id="rId21"/>
    <p:sldId id="276" r:id="rId22"/>
    <p:sldId id="277" r:id="rId23"/>
    <p:sldId id="279" r:id="rId24"/>
    <p:sldId id="280" r:id="rId25"/>
    <p:sldId id="281" r:id="rId26"/>
    <p:sldId id="282" r:id="rId27"/>
    <p:sldId id="301" r:id="rId28"/>
    <p:sldId id="299"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0" autoAdjust="0"/>
  </p:normalViewPr>
  <p:slideViewPr>
    <p:cSldViewPr>
      <p:cViewPr varScale="1">
        <p:scale>
          <a:sx n="91" d="100"/>
          <a:sy n="91" d="100"/>
        </p:scale>
        <p:origin x="450" y="78"/>
      </p:cViewPr>
      <p:guideLst>
        <p:guide orient="horz" pos="2160"/>
        <p:guide pos="2880"/>
      </p:guideLst>
    </p:cSldViewPr>
  </p:slideViewPr>
  <p:notesTextViewPr>
    <p:cViewPr>
      <p:scale>
        <a:sx n="1" d="1"/>
        <a:sy n="1" d="1"/>
      </p:scale>
      <p:origin x="0" y="0"/>
    </p:cViewPr>
  </p:notesTextViewPr>
  <p:notesViewPr>
    <p:cSldViewPr>
      <p:cViewPr varScale="1">
        <p:scale>
          <a:sx n="48" d="100"/>
          <a:sy n="48" d="100"/>
        </p:scale>
        <p:origin x="-2334"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6DF8642E-7A0E-473B-898A-EB027A52C2E3}" type="datetimeFigureOut">
              <a:rPr lang="en-US" smtClean="0"/>
              <a:t>6/17/2015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5236EC6-E681-4003-94F1-CDB033097341}" type="slidenum">
              <a:rPr lang="en-US" smtClean="0"/>
              <a:t>‹#›</a:t>
            </a:fld>
            <a:endParaRPr lang="en-US"/>
          </a:p>
        </p:txBody>
      </p:sp>
    </p:spTree>
    <p:extLst>
      <p:ext uri="{BB962C8B-B14F-4D97-AF65-F5344CB8AC3E}">
        <p14:creationId xmlns:p14="http://schemas.microsoft.com/office/powerpoint/2010/main" val="2037597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C3E5BBD-EF4F-4570-AD26-67D2824DEA39}" type="datetimeFigureOut">
              <a:rPr lang="en-US" smtClean="0"/>
              <a:t>6/17/2015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0FF4CE1-1665-4E03-99C7-ABE7AEBBF605}" type="slidenum">
              <a:rPr lang="en-US" smtClean="0"/>
              <a:t>‹#›</a:t>
            </a:fld>
            <a:endParaRPr lang="en-US" dirty="0"/>
          </a:p>
        </p:txBody>
      </p:sp>
    </p:spTree>
    <p:extLst>
      <p:ext uri="{BB962C8B-B14F-4D97-AF65-F5344CB8AC3E}">
        <p14:creationId xmlns:p14="http://schemas.microsoft.com/office/powerpoint/2010/main" val="18010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a:t>
            </a:fld>
            <a:endParaRPr lang="en-US" dirty="0"/>
          </a:p>
        </p:txBody>
      </p:sp>
    </p:spTree>
    <p:extLst>
      <p:ext uri="{BB962C8B-B14F-4D97-AF65-F5344CB8AC3E}">
        <p14:creationId xmlns:p14="http://schemas.microsoft.com/office/powerpoint/2010/main" val="149045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10</a:t>
            </a:fld>
            <a:endParaRPr lang="en-US" dirty="0"/>
          </a:p>
        </p:txBody>
      </p:sp>
    </p:spTree>
    <p:extLst>
      <p:ext uri="{BB962C8B-B14F-4D97-AF65-F5344CB8AC3E}">
        <p14:creationId xmlns:p14="http://schemas.microsoft.com/office/powerpoint/2010/main" val="395461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11</a:t>
            </a:fld>
            <a:endParaRPr lang="en-US" dirty="0"/>
          </a:p>
        </p:txBody>
      </p:sp>
    </p:spTree>
    <p:extLst>
      <p:ext uri="{BB962C8B-B14F-4D97-AF65-F5344CB8AC3E}">
        <p14:creationId xmlns:p14="http://schemas.microsoft.com/office/powerpoint/2010/main" val="272531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12</a:t>
            </a:fld>
            <a:endParaRPr lang="en-US" dirty="0"/>
          </a:p>
        </p:txBody>
      </p:sp>
    </p:spTree>
    <p:extLst>
      <p:ext uri="{BB962C8B-B14F-4D97-AF65-F5344CB8AC3E}">
        <p14:creationId xmlns:p14="http://schemas.microsoft.com/office/powerpoint/2010/main" val="242938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13</a:t>
            </a:fld>
            <a:endParaRPr lang="en-US" dirty="0"/>
          </a:p>
        </p:txBody>
      </p:sp>
    </p:spTree>
    <p:extLst>
      <p:ext uri="{BB962C8B-B14F-4D97-AF65-F5344CB8AC3E}">
        <p14:creationId xmlns:p14="http://schemas.microsoft.com/office/powerpoint/2010/main" val="298515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14</a:t>
            </a:fld>
            <a:endParaRPr lang="en-US" dirty="0"/>
          </a:p>
        </p:txBody>
      </p:sp>
    </p:spTree>
    <p:extLst>
      <p:ext uri="{BB962C8B-B14F-4D97-AF65-F5344CB8AC3E}">
        <p14:creationId xmlns:p14="http://schemas.microsoft.com/office/powerpoint/2010/main" val="414044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15</a:t>
            </a:fld>
            <a:endParaRPr lang="en-US" dirty="0"/>
          </a:p>
        </p:txBody>
      </p:sp>
    </p:spTree>
    <p:extLst>
      <p:ext uri="{BB962C8B-B14F-4D97-AF65-F5344CB8AC3E}">
        <p14:creationId xmlns:p14="http://schemas.microsoft.com/office/powerpoint/2010/main" val="6847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16</a:t>
            </a:fld>
            <a:endParaRPr lang="en-US" dirty="0"/>
          </a:p>
        </p:txBody>
      </p:sp>
    </p:spTree>
    <p:extLst>
      <p:ext uri="{BB962C8B-B14F-4D97-AF65-F5344CB8AC3E}">
        <p14:creationId xmlns:p14="http://schemas.microsoft.com/office/powerpoint/2010/main" val="55634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17</a:t>
            </a:fld>
            <a:endParaRPr lang="en-US" dirty="0"/>
          </a:p>
        </p:txBody>
      </p:sp>
    </p:spTree>
    <p:extLst>
      <p:ext uri="{BB962C8B-B14F-4D97-AF65-F5344CB8AC3E}">
        <p14:creationId xmlns:p14="http://schemas.microsoft.com/office/powerpoint/2010/main" val="74799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18</a:t>
            </a:fld>
            <a:endParaRPr lang="en-US" dirty="0"/>
          </a:p>
        </p:txBody>
      </p:sp>
    </p:spTree>
    <p:extLst>
      <p:ext uri="{BB962C8B-B14F-4D97-AF65-F5344CB8AC3E}">
        <p14:creationId xmlns:p14="http://schemas.microsoft.com/office/powerpoint/2010/main" val="196006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19</a:t>
            </a:fld>
            <a:endParaRPr lang="en-US" dirty="0"/>
          </a:p>
        </p:txBody>
      </p:sp>
    </p:spTree>
    <p:extLst>
      <p:ext uri="{BB962C8B-B14F-4D97-AF65-F5344CB8AC3E}">
        <p14:creationId xmlns:p14="http://schemas.microsoft.com/office/powerpoint/2010/main" val="159700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a:t>
            </a:fld>
            <a:endParaRPr lang="en-US" dirty="0"/>
          </a:p>
        </p:txBody>
      </p:sp>
    </p:spTree>
    <p:extLst>
      <p:ext uri="{BB962C8B-B14F-4D97-AF65-F5344CB8AC3E}">
        <p14:creationId xmlns:p14="http://schemas.microsoft.com/office/powerpoint/2010/main" val="371898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20</a:t>
            </a:fld>
            <a:endParaRPr lang="en-US" dirty="0"/>
          </a:p>
        </p:txBody>
      </p:sp>
    </p:spTree>
    <p:extLst>
      <p:ext uri="{BB962C8B-B14F-4D97-AF65-F5344CB8AC3E}">
        <p14:creationId xmlns:p14="http://schemas.microsoft.com/office/powerpoint/2010/main" val="197122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21</a:t>
            </a:fld>
            <a:endParaRPr lang="en-US" dirty="0"/>
          </a:p>
        </p:txBody>
      </p:sp>
    </p:spTree>
    <p:extLst>
      <p:ext uri="{BB962C8B-B14F-4D97-AF65-F5344CB8AC3E}">
        <p14:creationId xmlns:p14="http://schemas.microsoft.com/office/powerpoint/2010/main" val="70948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22</a:t>
            </a:fld>
            <a:endParaRPr lang="en-US" dirty="0"/>
          </a:p>
        </p:txBody>
      </p:sp>
    </p:spTree>
    <p:extLst>
      <p:ext uri="{BB962C8B-B14F-4D97-AF65-F5344CB8AC3E}">
        <p14:creationId xmlns:p14="http://schemas.microsoft.com/office/powerpoint/2010/main" val="91792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23</a:t>
            </a:fld>
            <a:endParaRPr lang="en-US" dirty="0"/>
          </a:p>
        </p:txBody>
      </p:sp>
    </p:spTree>
    <p:extLst>
      <p:ext uri="{BB962C8B-B14F-4D97-AF65-F5344CB8AC3E}">
        <p14:creationId xmlns:p14="http://schemas.microsoft.com/office/powerpoint/2010/main" val="501200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24</a:t>
            </a:fld>
            <a:endParaRPr lang="en-US" dirty="0"/>
          </a:p>
        </p:txBody>
      </p:sp>
    </p:spTree>
    <p:extLst>
      <p:ext uri="{BB962C8B-B14F-4D97-AF65-F5344CB8AC3E}">
        <p14:creationId xmlns:p14="http://schemas.microsoft.com/office/powerpoint/2010/main" val="169854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25</a:t>
            </a:fld>
            <a:endParaRPr lang="en-US" dirty="0"/>
          </a:p>
        </p:txBody>
      </p:sp>
    </p:spTree>
    <p:extLst>
      <p:ext uri="{BB962C8B-B14F-4D97-AF65-F5344CB8AC3E}">
        <p14:creationId xmlns:p14="http://schemas.microsoft.com/office/powerpoint/2010/main" val="151519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26</a:t>
            </a:fld>
            <a:endParaRPr lang="en-US" dirty="0"/>
          </a:p>
        </p:txBody>
      </p:sp>
    </p:spTree>
    <p:extLst>
      <p:ext uri="{BB962C8B-B14F-4D97-AF65-F5344CB8AC3E}">
        <p14:creationId xmlns:p14="http://schemas.microsoft.com/office/powerpoint/2010/main" val="258224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27</a:t>
            </a:fld>
            <a:endParaRPr lang="en-US" dirty="0"/>
          </a:p>
        </p:txBody>
      </p:sp>
    </p:spTree>
    <p:extLst>
      <p:ext uri="{BB962C8B-B14F-4D97-AF65-F5344CB8AC3E}">
        <p14:creationId xmlns:p14="http://schemas.microsoft.com/office/powerpoint/2010/main" val="3722458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 index = 0.61, cumulative lift = 1.80, sensitivity= proportion of positives that are correctly identified as positive, or number correctly</a:t>
            </a:r>
            <a:r>
              <a:rPr lang="en-US" baseline="0" dirty="0" smtClean="0"/>
              <a:t> predicted/total number having the characteristic being evaluated –the probability of a positive prediction given that the subject has the characteristic. specificity = proportion of negatives that are correctly identified or the number not having the characteristic / total number that do not have the characteristic or the probability of a negative prediction given that the subject does not have the characteristic  Hence 1 – specificity = false positive rate</a:t>
            </a:r>
          </a:p>
          <a:p>
            <a:r>
              <a:rPr lang="en-US" baseline="0" dirty="0" smtClean="0"/>
              <a:t>Gain—descending by strength of the prediction, y-axis is percent of actual target values for the given percentage</a:t>
            </a:r>
          </a:p>
          <a:p>
            <a:r>
              <a:rPr lang="en-US" baseline="0" dirty="0" smtClean="0"/>
              <a:t>Cumulative gain/primary response proportion = lift  lift= how much better the model is than no model at all.</a:t>
            </a:r>
            <a:endParaRPr lang="en-US" dirty="0"/>
          </a:p>
        </p:txBody>
      </p:sp>
      <p:sp>
        <p:nvSpPr>
          <p:cNvPr id="4" name="Slide Number Placeholder 3"/>
          <p:cNvSpPr>
            <a:spLocks noGrp="1"/>
          </p:cNvSpPr>
          <p:nvPr>
            <p:ph type="sldNum" sz="quarter" idx="10"/>
          </p:nvPr>
        </p:nvSpPr>
        <p:spPr/>
        <p:txBody>
          <a:bodyPr/>
          <a:lstStyle/>
          <a:p>
            <a:fld id="{30FF4CE1-1665-4E03-99C7-ABE7AEBBF605}" type="slidenum">
              <a:rPr lang="en-US" smtClean="0"/>
              <a:t>28</a:t>
            </a:fld>
            <a:endParaRPr lang="en-US"/>
          </a:p>
        </p:txBody>
      </p:sp>
    </p:spTree>
    <p:extLst>
      <p:ext uri="{BB962C8B-B14F-4D97-AF65-F5344CB8AC3E}">
        <p14:creationId xmlns:p14="http://schemas.microsoft.com/office/powerpoint/2010/main" val="327823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29</a:t>
            </a:fld>
            <a:endParaRPr lang="en-US" dirty="0"/>
          </a:p>
        </p:txBody>
      </p:sp>
    </p:spTree>
    <p:extLst>
      <p:ext uri="{BB962C8B-B14F-4D97-AF65-F5344CB8AC3E}">
        <p14:creationId xmlns:p14="http://schemas.microsoft.com/office/powerpoint/2010/main" val="248344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a:t>
            </a:fld>
            <a:endParaRPr lang="en-US" dirty="0"/>
          </a:p>
        </p:txBody>
      </p:sp>
    </p:spTree>
    <p:extLst>
      <p:ext uri="{BB962C8B-B14F-4D97-AF65-F5344CB8AC3E}">
        <p14:creationId xmlns:p14="http://schemas.microsoft.com/office/powerpoint/2010/main" val="319474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30</a:t>
            </a:fld>
            <a:endParaRPr lang="en-US" dirty="0"/>
          </a:p>
        </p:txBody>
      </p:sp>
    </p:spTree>
    <p:extLst>
      <p:ext uri="{BB962C8B-B14F-4D97-AF65-F5344CB8AC3E}">
        <p14:creationId xmlns:p14="http://schemas.microsoft.com/office/powerpoint/2010/main" val="1182205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31</a:t>
            </a:fld>
            <a:endParaRPr lang="en-US" dirty="0"/>
          </a:p>
        </p:txBody>
      </p:sp>
    </p:spTree>
    <p:extLst>
      <p:ext uri="{BB962C8B-B14F-4D97-AF65-F5344CB8AC3E}">
        <p14:creationId xmlns:p14="http://schemas.microsoft.com/office/powerpoint/2010/main" val="298531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32</a:t>
            </a:fld>
            <a:endParaRPr lang="en-US" dirty="0"/>
          </a:p>
        </p:txBody>
      </p:sp>
    </p:spTree>
    <p:extLst>
      <p:ext uri="{BB962C8B-B14F-4D97-AF65-F5344CB8AC3E}">
        <p14:creationId xmlns:p14="http://schemas.microsoft.com/office/powerpoint/2010/main" val="373550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33</a:t>
            </a:fld>
            <a:endParaRPr lang="en-US" dirty="0"/>
          </a:p>
        </p:txBody>
      </p:sp>
    </p:spTree>
    <p:extLst>
      <p:ext uri="{BB962C8B-B14F-4D97-AF65-F5344CB8AC3E}">
        <p14:creationId xmlns:p14="http://schemas.microsoft.com/office/powerpoint/2010/main" val="1844092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34</a:t>
            </a:fld>
            <a:endParaRPr lang="en-US" dirty="0"/>
          </a:p>
        </p:txBody>
      </p:sp>
    </p:spTree>
    <p:extLst>
      <p:ext uri="{BB962C8B-B14F-4D97-AF65-F5344CB8AC3E}">
        <p14:creationId xmlns:p14="http://schemas.microsoft.com/office/powerpoint/2010/main" val="2607190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35</a:t>
            </a:fld>
            <a:endParaRPr lang="en-US" dirty="0"/>
          </a:p>
        </p:txBody>
      </p:sp>
    </p:spTree>
    <p:extLst>
      <p:ext uri="{BB962C8B-B14F-4D97-AF65-F5344CB8AC3E}">
        <p14:creationId xmlns:p14="http://schemas.microsoft.com/office/powerpoint/2010/main" val="3781856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36</a:t>
            </a:fld>
            <a:endParaRPr lang="en-US" dirty="0"/>
          </a:p>
        </p:txBody>
      </p:sp>
    </p:spTree>
    <p:extLst>
      <p:ext uri="{BB962C8B-B14F-4D97-AF65-F5344CB8AC3E}">
        <p14:creationId xmlns:p14="http://schemas.microsoft.com/office/powerpoint/2010/main" val="2819424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37</a:t>
            </a:fld>
            <a:endParaRPr lang="en-US" dirty="0"/>
          </a:p>
        </p:txBody>
      </p:sp>
    </p:spTree>
    <p:extLst>
      <p:ext uri="{BB962C8B-B14F-4D97-AF65-F5344CB8AC3E}">
        <p14:creationId xmlns:p14="http://schemas.microsoft.com/office/powerpoint/2010/main" val="4001372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38</a:t>
            </a:fld>
            <a:endParaRPr lang="en-US" dirty="0"/>
          </a:p>
        </p:txBody>
      </p:sp>
    </p:spTree>
    <p:extLst>
      <p:ext uri="{BB962C8B-B14F-4D97-AF65-F5344CB8AC3E}">
        <p14:creationId xmlns:p14="http://schemas.microsoft.com/office/powerpoint/2010/main" val="603170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39</a:t>
            </a:fld>
            <a:endParaRPr lang="en-US" dirty="0"/>
          </a:p>
        </p:txBody>
      </p:sp>
    </p:spTree>
    <p:extLst>
      <p:ext uri="{BB962C8B-B14F-4D97-AF65-F5344CB8AC3E}">
        <p14:creationId xmlns:p14="http://schemas.microsoft.com/office/powerpoint/2010/main" val="22670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a:t>
            </a:fld>
            <a:endParaRPr lang="en-US" dirty="0"/>
          </a:p>
        </p:txBody>
      </p:sp>
    </p:spTree>
    <p:extLst>
      <p:ext uri="{BB962C8B-B14F-4D97-AF65-F5344CB8AC3E}">
        <p14:creationId xmlns:p14="http://schemas.microsoft.com/office/powerpoint/2010/main" val="13175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40</a:t>
            </a:fld>
            <a:endParaRPr lang="en-US" dirty="0"/>
          </a:p>
        </p:txBody>
      </p:sp>
    </p:spTree>
    <p:extLst>
      <p:ext uri="{BB962C8B-B14F-4D97-AF65-F5344CB8AC3E}">
        <p14:creationId xmlns:p14="http://schemas.microsoft.com/office/powerpoint/2010/main" val="3025147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41</a:t>
            </a:fld>
            <a:endParaRPr lang="en-US" dirty="0"/>
          </a:p>
        </p:txBody>
      </p:sp>
    </p:spTree>
    <p:extLst>
      <p:ext uri="{BB962C8B-B14F-4D97-AF65-F5344CB8AC3E}">
        <p14:creationId xmlns:p14="http://schemas.microsoft.com/office/powerpoint/2010/main" val="2300330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42</a:t>
            </a:fld>
            <a:endParaRPr lang="en-US" dirty="0"/>
          </a:p>
        </p:txBody>
      </p:sp>
    </p:spTree>
    <p:extLst>
      <p:ext uri="{BB962C8B-B14F-4D97-AF65-F5344CB8AC3E}">
        <p14:creationId xmlns:p14="http://schemas.microsoft.com/office/powerpoint/2010/main" val="907790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43</a:t>
            </a:fld>
            <a:endParaRPr lang="en-US" dirty="0"/>
          </a:p>
        </p:txBody>
      </p:sp>
    </p:spTree>
    <p:extLst>
      <p:ext uri="{BB962C8B-B14F-4D97-AF65-F5344CB8AC3E}">
        <p14:creationId xmlns:p14="http://schemas.microsoft.com/office/powerpoint/2010/main" val="4211169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44</a:t>
            </a:fld>
            <a:endParaRPr lang="en-US" dirty="0"/>
          </a:p>
        </p:txBody>
      </p:sp>
    </p:spTree>
    <p:extLst>
      <p:ext uri="{BB962C8B-B14F-4D97-AF65-F5344CB8AC3E}">
        <p14:creationId xmlns:p14="http://schemas.microsoft.com/office/powerpoint/2010/main" val="208426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5</a:t>
            </a:fld>
            <a:endParaRPr lang="en-US" dirty="0"/>
          </a:p>
        </p:txBody>
      </p:sp>
    </p:spTree>
    <p:extLst>
      <p:ext uri="{BB962C8B-B14F-4D97-AF65-F5344CB8AC3E}">
        <p14:creationId xmlns:p14="http://schemas.microsoft.com/office/powerpoint/2010/main" val="18635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6</a:t>
            </a:fld>
            <a:endParaRPr lang="en-US" dirty="0"/>
          </a:p>
        </p:txBody>
      </p:sp>
    </p:spTree>
    <p:extLst>
      <p:ext uri="{BB962C8B-B14F-4D97-AF65-F5344CB8AC3E}">
        <p14:creationId xmlns:p14="http://schemas.microsoft.com/office/powerpoint/2010/main" val="80747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7</a:t>
            </a:fld>
            <a:endParaRPr lang="en-US" dirty="0"/>
          </a:p>
        </p:txBody>
      </p:sp>
    </p:spTree>
    <p:extLst>
      <p:ext uri="{BB962C8B-B14F-4D97-AF65-F5344CB8AC3E}">
        <p14:creationId xmlns:p14="http://schemas.microsoft.com/office/powerpoint/2010/main" val="249034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8</a:t>
            </a:fld>
            <a:endParaRPr lang="en-US" dirty="0"/>
          </a:p>
        </p:txBody>
      </p:sp>
    </p:spTree>
    <p:extLst>
      <p:ext uri="{BB962C8B-B14F-4D97-AF65-F5344CB8AC3E}">
        <p14:creationId xmlns:p14="http://schemas.microsoft.com/office/powerpoint/2010/main" val="91207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F4CE1-1665-4E03-99C7-ABE7AEBBF605}" type="slidenum">
              <a:rPr lang="en-US" smtClean="0"/>
              <a:t>9</a:t>
            </a:fld>
            <a:endParaRPr lang="en-US" dirty="0"/>
          </a:p>
        </p:txBody>
      </p:sp>
    </p:spTree>
    <p:extLst>
      <p:ext uri="{BB962C8B-B14F-4D97-AF65-F5344CB8AC3E}">
        <p14:creationId xmlns:p14="http://schemas.microsoft.com/office/powerpoint/2010/main" val="81215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352006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395175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399673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130767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177389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331206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236562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219179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104084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5114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1C0F4-4CD1-4268-9D8C-CB7CA5E88E36}"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BE7FFE-9842-491F-B826-DBE73E803CB4}" type="slidenum">
              <a:rPr lang="en-US" smtClean="0"/>
              <a:t>‹#›</a:t>
            </a:fld>
            <a:endParaRPr lang="en-US" dirty="0"/>
          </a:p>
        </p:txBody>
      </p:sp>
    </p:spTree>
    <p:extLst>
      <p:ext uri="{BB962C8B-B14F-4D97-AF65-F5344CB8AC3E}">
        <p14:creationId xmlns:p14="http://schemas.microsoft.com/office/powerpoint/2010/main" val="213603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1C0F4-4CD1-4268-9D8C-CB7CA5E88E36}" type="datetimeFigureOut">
              <a:rPr lang="en-US" smtClean="0"/>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7FFE-9842-491F-B826-DBE73E803CB4}" type="slidenum">
              <a:rPr lang="en-US" smtClean="0"/>
              <a:t>‹#›</a:t>
            </a:fld>
            <a:endParaRPr lang="en-US" dirty="0"/>
          </a:p>
        </p:txBody>
      </p:sp>
    </p:spTree>
    <p:extLst>
      <p:ext uri="{BB962C8B-B14F-4D97-AF65-F5344CB8AC3E}">
        <p14:creationId xmlns:p14="http://schemas.microsoft.com/office/powerpoint/2010/main" val="332714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209800"/>
          </a:xfrm>
        </p:spPr>
        <p:txBody>
          <a:bodyPr>
            <a:normAutofit/>
          </a:bodyPr>
          <a:lstStyle/>
          <a:p>
            <a:r>
              <a:rPr lang="en-US" sz="3600" b="1" dirty="0" smtClean="0"/>
              <a:t>Modeling Freshmen Outcomes</a:t>
            </a:r>
            <a:br>
              <a:rPr lang="en-US" sz="3600" b="1" dirty="0" smtClean="0"/>
            </a:br>
            <a:r>
              <a:rPr lang="en-US" sz="3600" b="1" dirty="0" smtClean="0"/>
              <a:t>using </a:t>
            </a:r>
            <a:br>
              <a:rPr lang="en-US" sz="3600" b="1" dirty="0" smtClean="0"/>
            </a:br>
            <a:r>
              <a:rPr lang="en-US" sz="3600" b="1" dirty="0" smtClean="0"/>
              <a:t>SAS Enterprise Miner</a:t>
            </a:r>
            <a:endParaRPr lang="en-US" sz="3600" b="1" dirty="0"/>
          </a:p>
        </p:txBody>
      </p:sp>
      <p:sp>
        <p:nvSpPr>
          <p:cNvPr id="3" name="Subtitle 2"/>
          <p:cNvSpPr>
            <a:spLocks noGrp="1"/>
          </p:cNvSpPr>
          <p:nvPr>
            <p:ph type="subTitle" idx="1"/>
          </p:nvPr>
        </p:nvSpPr>
        <p:spPr>
          <a:xfrm>
            <a:off x="1371600" y="5486400"/>
            <a:ext cx="6400800" cy="1143000"/>
          </a:xfrm>
        </p:spPr>
        <p:txBody>
          <a:bodyPr/>
          <a:lstStyle/>
          <a:p>
            <a:endParaRPr lang="en-US" sz="4000" dirty="0" smtClean="0">
              <a:solidFill>
                <a:schemeClr val="tx1"/>
              </a:solidFill>
            </a:endParaRPr>
          </a:p>
          <a:p>
            <a:endParaRPr lang="en-US" dirty="0"/>
          </a:p>
        </p:txBody>
      </p:sp>
      <p:pic>
        <p:nvPicPr>
          <p:cNvPr id="1026" name="Picture 2" descr="C:\Users\Owner\AppData\Local\Temp\SBU-horz_2clr_rgb_for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75" y="5658028"/>
            <a:ext cx="305105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7300" y="3492371"/>
            <a:ext cx="6629400" cy="1908215"/>
          </a:xfrm>
          <a:prstGeom prst="rect">
            <a:avLst/>
          </a:prstGeom>
          <a:noFill/>
        </p:spPr>
        <p:txBody>
          <a:bodyPr wrap="square" rtlCol="0">
            <a:spAutoFit/>
          </a:bodyPr>
          <a:lstStyle/>
          <a:p>
            <a:pPr algn="ctr"/>
            <a:r>
              <a:rPr lang="en-US" sz="2000" dirty="0"/>
              <a:t>Nora Galambos, PhD</a:t>
            </a:r>
          </a:p>
          <a:p>
            <a:pPr algn="ctr"/>
            <a:r>
              <a:rPr lang="en-US" sz="2000" dirty="0"/>
              <a:t>Office of Institutional Research, Planning &amp; </a:t>
            </a:r>
            <a:r>
              <a:rPr lang="en-US" sz="2000" dirty="0" smtClean="0"/>
              <a:t>Effectiveness</a:t>
            </a:r>
            <a:endParaRPr lang="en-US" sz="2000" dirty="0"/>
          </a:p>
          <a:p>
            <a:pPr algn="ctr"/>
            <a:endParaRPr lang="en-US" sz="2000" dirty="0"/>
          </a:p>
          <a:p>
            <a:pPr algn="ctr"/>
            <a:r>
              <a:rPr lang="en-US" sz="2000" dirty="0"/>
              <a:t>NEAIR Annual Conference</a:t>
            </a:r>
          </a:p>
          <a:p>
            <a:pPr algn="ctr"/>
            <a:r>
              <a:rPr lang="en-US" sz="2000" dirty="0" smtClean="0"/>
              <a:t>Newport, RI  2013</a:t>
            </a:r>
            <a:endParaRPr lang="en-US" sz="2000" dirty="0"/>
          </a:p>
          <a:p>
            <a:endParaRPr lang="en-US" dirty="0"/>
          </a:p>
        </p:txBody>
      </p:sp>
    </p:spTree>
    <p:extLst>
      <p:ext uri="{BB962C8B-B14F-4D97-AF65-F5344CB8AC3E}">
        <p14:creationId xmlns:p14="http://schemas.microsoft.com/office/powerpoint/2010/main" val="236375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Filter and Data Partition Nodes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750" y="1910556"/>
            <a:ext cx="7810500" cy="390525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97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Data Node Variable Selection/Configuration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447800"/>
            <a:ext cx="6532837"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143125" y="29718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2908012"/>
            <a:ext cx="1828800" cy="584775"/>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lang="en-US" sz="1600" dirty="0" smtClean="0"/>
              <a:t>Use dropdowns to configure variables</a:t>
            </a:r>
            <a:endParaRPr lang="en-US" sz="1600" dirty="0"/>
          </a:p>
        </p:txBody>
      </p:sp>
      <p:cxnSp>
        <p:nvCxnSpPr>
          <p:cNvPr id="13" name="Straight Arrow Connector 12"/>
          <p:cNvCxnSpPr/>
          <p:nvPr/>
        </p:nvCxnSpPr>
        <p:spPr>
          <a:xfrm flipH="1">
            <a:off x="3962400" y="3200399"/>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96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Filter Node Properties Panel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447800"/>
            <a:ext cx="3543300" cy="4395055"/>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981199"/>
            <a:ext cx="2667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Filter rare values</a:t>
            </a:r>
          </a:p>
          <a:p>
            <a:pPr marL="285750" indent="-285750">
              <a:buFont typeface="Arial" panose="020B0604020202020204" pitchFamily="34" charset="0"/>
              <a:buChar char="•"/>
            </a:pPr>
            <a:r>
              <a:rPr lang="en-US" sz="2000" dirty="0" smtClean="0"/>
              <a:t>Choose whether to keep missing values</a:t>
            </a:r>
          </a:p>
          <a:p>
            <a:pPr marL="285750" indent="-285750">
              <a:buFont typeface="Arial" panose="020B0604020202020204" pitchFamily="34" charset="0"/>
              <a:buChar char="•"/>
            </a:pPr>
            <a:r>
              <a:rPr lang="en-US" sz="2000" dirty="0" smtClean="0"/>
              <a:t>Create cutoffs</a:t>
            </a:r>
            <a:endParaRPr lang="en-US" sz="2000" dirty="0"/>
          </a:p>
        </p:txBody>
      </p:sp>
    </p:spTree>
    <p:extLst>
      <p:ext uri="{BB962C8B-B14F-4D97-AF65-F5344CB8AC3E}">
        <p14:creationId xmlns:p14="http://schemas.microsoft.com/office/powerpoint/2010/main" val="311274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Filter Node Variable Selection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110" y="1600200"/>
            <a:ext cx="6411780"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8200" y="3352800"/>
            <a:ext cx="2819400" cy="1477328"/>
          </a:xfrm>
          <a:prstGeom prst="rect">
            <a:avLst/>
          </a:prstGeom>
          <a:solidFill>
            <a:schemeClr val="accent6">
              <a:lumMod val="60000"/>
              <a:lumOff val="40000"/>
            </a:schemeClr>
          </a:solidFill>
          <a:effectLst/>
          <a:scene3d>
            <a:camera prst="orthographicFront"/>
            <a:lightRig rig="threePt" dir="t"/>
          </a:scene3d>
          <a:sp3d>
            <a:bevelT/>
          </a:sp3d>
        </p:spPr>
        <p:txBody>
          <a:bodyPr wrap="square" rtlCol="0">
            <a:spAutoFit/>
          </a:bodyPr>
          <a:lstStyle/>
          <a:p>
            <a:r>
              <a:rPr lang="en-US" dirty="0" smtClean="0"/>
              <a:t>Set to automatically reject variables with too many categories—user specifies the maximum number of categories</a:t>
            </a:r>
            <a:endParaRPr lang="en-US" dirty="0"/>
          </a:p>
        </p:txBody>
      </p:sp>
      <p:cxnSp>
        <p:nvCxnSpPr>
          <p:cNvPr id="10" name="Straight Arrow Connector 9"/>
          <p:cNvCxnSpPr/>
          <p:nvPr/>
        </p:nvCxnSpPr>
        <p:spPr>
          <a:xfrm flipH="1" flipV="1">
            <a:off x="3048000" y="3581400"/>
            <a:ext cx="1600200" cy="3715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79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Interactive Categorical Filter</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16146"/>
            <a:ext cx="8229600" cy="389407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52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Filtering Class Categories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371600"/>
            <a:ext cx="4936033"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60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Interactive Interval Filter</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857" y="1600200"/>
            <a:ext cx="7004286"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84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Training, Validation, and Test Partitions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9200" y="1371600"/>
            <a:ext cx="3314947"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371600"/>
            <a:ext cx="4038600" cy="5632311"/>
          </a:xfrm>
          <a:prstGeom prst="rect">
            <a:avLst/>
          </a:prstGeom>
          <a:noFill/>
        </p:spPr>
        <p:txBody>
          <a:bodyPr wrap="square" rtlCol="0">
            <a:spAutoFit/>
          </a:bodyPr>
          <a:lstStyle/>
          <a:p>
            <a:pPr algn="just"/>
            <a:r>
              <a:rPr lang="en-US" sz="2000" dirty="0" smtClean="0"/>
              <a:t>Find the correct level of model complexity.  </a:t>
            </a:r>
            <a:r>
              <a:rPr lang="en-US" sz="2000" dirty="0"/>
              <a:t> </a:t>
            </a:r>
            <a:r>
              <a:rPr lang="en-US" sz="2000" dirty="0" smtClean="0"/>
              <a:t>A model that is not complex enough may lack the flexibility to represent the data, </a:t>
            </a:r>
            <a:r>
              <a:rPr lang="en-US" sz="2000" dirty="0" err="1" smtClean="0"/>
              <a:t>underfitting</a:t>
            </a:r>
            <a:r>
              <a:rPr lang="en-US" sz="2000" dirty="0" smtClean="0"/>
              <a:t>.  When the model is too complex it can be influenced by random noise, </a:t>
            </a:r>
            <a:r>
              <a:rPr lang="en-US" sz="2000" dirty="0" err="1" smtClean="0"/>
              <a:t>overfitting</a:t>
            </a:r>
            <a:r>
              <a:rPr lang="en-US" sz="2000" dirty="0" smtClean="0"/>
              <a:t>.</a:t>
            </a:r>
          </a:p>
          <a:p>
            <a:pPr algn="just"/>
            <a:endParaRPr lang="en-US" sz="2000" dirty="0"/>
          </a:p>
          <a:p>
            <a:pPr algn="just"/>
            <a:r>
              <a:rPr lang="en-US" sz="2000" dirty="0" smtClean="0"/>
              <a:t>Partitioning is used to avoid over- or </a:t>
            </a:r>
            <a:r>
              <a:rPr lang="en-US" sz="2000" dirty="0" err="1" smtClean="0"/>
              <a:t>underfitting</a:t>
            </a:r>
            <a:r>
              <a:rPr lang="en-US" sz="2000" dirty="0" smtClean="0"/>
              <a:t>.  The training partition is used to build the model.  The validation partition is set aside and  is used to test the accuracy and fine tune the model.  The test partition is used for evaluating how the model will work on new data.</a:t>
            </a:r>
          </a:p>
          <a:p>
            <a:endParaRPr lang="en-US" sz="2000" dirty="0"/>
          </a:p>
          <a:p>
            <a:endParaRPr lang="en-US" sz="2000" dirty="0"/>
          </a:p>
        </p:txBody>
      </p:sp>
    </p:spTree>
    <p:extLst>
      <p:ext uri="{BB962C8B-B14F-4D97-AF65-F5344CB8AC3E}">
        <p14:creationId xmlns:p14="http://schemas.microsoft.com/office/powerpoint/2010/main" val="3176312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Cluster Analysis and Segment Profile Nodes</a:t>
            </a:r>
            <a:endParaRPr lang="en-US" sz="3600" dirty="0"/>
          </a:p>
        </p:txBody>
      </p:sp>
      <p:pic>
        <p:nvPicPr>
          <p:cNvPr id="4" name="Picture 2" descr="C:\Users\Owner\AppData\Local\Temp\SBU-horz_2clr_rgb_for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2600" y="1752600"/>
            <a:ext cx="5753734" cy="3256831"/>
          </a:xfrm>
        </p:spPr>
      </p:pic>
      <p:sp>
        <p:nvSpPr>
          <p:cNvPr id="8" name="TextBox 7"/>
          <p:cNvSpPr txBox="1"/>
          <p:nvPr/>
        </p:nvSpPr>
        <p:spPr>
          <a:xfrm>
            <a:off x="1524000" y="3124200"/>
            <a:ext cx="3429000" cy="1938992"/>
          </a:xfrm>
          <a:prstGeom prst="rect">
            <a:avLst/>
          </a:prstGeom>
          <a:noFill/>
        </p:spPr>
        <p:txBody>
          <a:bodyPr wrap="square" rtlCol="0">
            <a:spAutoFit/>
          </a:bodyPr>
          <a:lstStyle/>
          <a:p>
            <a:r>
              <a:rPr lang="en-US" sz="2400" dirty="0" smtClean="0"/>
              <a:t>Similarities in the input variables in the training data are used to group the data into  a few clusters.</a:t>
            </a:r>
            <a:endParaRPr lang="en-US" sz="2400" dirty="0"/>
          </a:p>
        </p:txBody>
      </p:sp>
    </p:spTree>
    <p:extLst>
      <p:ext uri="{BB962C8B-B14F-4D97-AF65-F5344CB8AC3E}">
        <p14:creationId xmlns:p14="http://schemas.microsoft.com/office/powerpoint/2010/main" val="517690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Cluster Analysis Results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189" y="1600200"/>
            <a:ext cx="7513621"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26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normAutofit/>
          </a:bodyPr>
          <a:lstStyle/>
          <a:p>
            <a:r>
              <a:rPr lang="en-US" dirty="0" smtClean="0"/>
              <a:t>Knowledge discovery by extracting information from large amounts of data</a:t>
            </a:r>
          </a:p>
          <a:p>
            <a:r>
              <a:rPr lang="en-US" dirty="0" smtClean="0"/>
              <a:t>Uses analytic tools for data-driven decision making</a:t>
            </a:r>
          </a:p>
          <a:p>
            <a:r>
              <a:rPr lang="en-US" dirty="0" smtClean="0"/>
              <a:t>Uses modeling techniques to apply results to future data</a:t>
            </a:r>
          </a:p>
          <a:p>
            <a:r>
              <a:rPr lang="en-US" dirty="0" smtClean="0"/>
              <a:t>Incorporates statistics, pattern recognition, and mathematics</a:t>
            </a:r>
          </a:p>
          <a:p>
            <a:endParaRPr lang="en-US" dirty="0" smtClean="0"/>
          </a:p>
          <a:p>
            <a:endParaRPr lang="en-US" sz="2800" dirty="0"/>
          </a:p>
        </p:txBody>
      </p:sp>
    </p:spTree>
    <p:extLst>
      <p:ext uri="{BB962C8B-B14F-4D97-AF65-F5344CB8AC3E}">
        <p14:creationId xmlns:p14="http://schemas.microsoft.com/office/powerpoint/2010/main" val="1770273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Segment Profile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3460" y="1600200"/>
            <a:ext cx="7517079"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2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Segment Profile Detail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9017" y="1600200"/>
            <a:ext cx="2885966"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2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Segment Profile Graphic Comparisons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049" y="1600200"/>
            <a:ext cx="6667901"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7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Full Enterprise Miner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47800"/>
            <a:ext cx="8578222" cy="396240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77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Decision Tree Configuration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7547" y="1600200"/>
            <a:ext cx="2088906"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17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Interactive Decision Tree Building:</a:t>
            </a:r>
            <a:br>
              <a:rPr lang="en-US" sz="3600" dirty="0" smtClean="0"/>
            </a:br>
            <a:r>
              <a:rPr lang="en-US" sz="2800" dirty="0" smtClean="0"/>
              <a:t>Categorical Outcome</a:t>
            </a:r>
            <a:br>
              <a:rPr lang="en-US" sz="2800" dirty="0" smtClean="0"/>
            </a:br>
            <a:r>
              <a:rPr lang="en-US" sz="2800" dirty="0" smtClean="0"/>
              <a:t>First Semester Freshmen GPA above/below 2.00</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0317"/>
            <a:ext cx="8229600" cy="4325729"/>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0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Adding Tree Branches and Leaves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06230"/>
            <a:ext cx="8229600" cy="3113902"/>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11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Evaluating a Decision Tree</a:t>
            </a:r>
            <a:br>
              <a:rPr lang="en-US" sz="3600" dirty="0" smtClean="0"/>
            </a:br>
            <a:r>
              <a:rPr lang="en-US" sz="3600" dirty="0" smtClean="0"/>
              <a:t>with a Categorical Outcome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30843"/>
            <a:ext cx="8229600" cy="4464676"/>
          </a:xfrm>
        </p:spPr>
      </p:pic>
    </p:spTree>
    <p:extLst>
      <p:ext uri="{BB962C8B-B14F-4D97-AF65-F5344CB8AC3E}">
        <p14:creationId xmlns:p14="http://schemas.microsoft.com/office/powerpoint/2010/main" val="1486403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Receiver Operator Curves</a:t>
            </a:r>
            <a:br>
              <a:rPr lang="en-US" sz="3600" dirty="0" smtClean="0"/>
            </a:br>
            <a:r>
              <a:rPr lang="en-US" sz="3600" dirty="0" smtClean="0"/>
              <a:t>and Cumulative Lift</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3289"/>
            <a:ext cx="8229600" cy="4319784"/>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98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Decision Tree with Interval Outcome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5487" y="2043906"/>
            <a:ext cx="5153025" cy="363855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83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Enterprise Miner Interface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7174" y="1295400"/>
            <a:ext cx="4743949" cy="4830763"/>
          </a:xfrm>
        </p:spPr>
      </p:pic>
      <p:pic>
        <p:nvPicPr>
          <p:cNvPr id="6"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362200"/>
            <a:ext cx="1600200" cy="400110"/>
          </a:xfrm>
          <a:prstGeom prst="rect">
            <a:avLst/>
          </a:prstGeom>
          <a:noFill/>
        </p:spPr>
        <p:txBody>
          <a:bodyPr wrap="square" rtlCol="0">
            <a:spAutoFit/>
          </a:bodyPr>
          <a:lstStyle/>
          <a:p>
            <a:r>
              <a:rPr lang="en-US" sz="2000" b="1" dirty="0" smtClean="0"/>
              <a:t>Project Panel</a:t>
            </a:r>
            <a:endParaRPr lang="en-US" sz="2000" b="1" dirty="0"/>
          </a:p>
        </p:txBody>
      </p:sp>
      <p:sp>
        <p:nvSpPr>
          <p:cNvPr id="7" name="TextBox 6"/>
          <p:cNvSpPr txBox="1"/>
          <p:nvPr/>
        </p:nvSpPr>
        <p:spPr>
          <a:xfrm>
            <a:off x="217714" y="4343400"/>
            <a:ext cx="1752600" cy="707886"/>
          </a:xfrm>
          <a:prstGeom prst="rect">
            <a:avLst/>
          </a:prstGeom>
          <a:noFill/>
        </p:spPr>
        <p:txBody>
          <a:bodyPr wrap="square" rtlCol="0">
            <a:spAutoFit/>
          </a:bodyPr>
          <a:lstStyle/>
          <a:p>
            <a:pPr algn="ctr"/>
            <a:r>
              <a:rPr lang="en-US" sz="2000" b="1" dirty="0" smtClean="0"/>
              <a:t>Properties Panel</a:t>
            </a:r>
            <a:endParaRPr lang="en-US" sz="2000" b="1" dirty="0"/>
          </a:p>
        </p:txBody>
      </p:sp>
      <p:sp>
        <p:nvSpPr>
          <p:cNvPr id="8" name="TextBox 7"/>
          <p:cNvSpPr txBox="1"/>
          <p:nvPr/>
        </p:nvSpPr>
        <p:spPr>
          <a:xfrm>
            <a:off x="4800600" y="4125686"/>
            <a:ext cx="2362200" cy="400110"/>
          </a:xfrm>
          <a:prstGeom prst="rect">
            <a:avLst/>
          </a:prstGeom>
          <a:noFill/>
        </p:spPr>
        <p:txBody>
          <a:bodyPr wrap="square" rtlCol="0">
            <a:spAutoFit/>
          </a:bodyPr>
          <a:lstStyle/>
          <a:p>
            <a:r>
              <a:rPr lang="en-US" sz="2000" b="1" dirty="0" smtClean="0"/>
              <a:t>Diagram Workspace</a:t>
            </a:r>
            <a:endParaRPr lang="en-US" sz="2000" b="1" dirty="0"/>
          </a:p>
        </p:txBody>
      </p:sp>
      <p:sp>
        <p:nvSpPr>
          <p:cNvPr id="9" name="TextBox 8"/>
          <p:cNvSpPr txBox="1"/>
          <p:nvPr/>
        </p:nvSpPr>
        <p:spPr>
          <a:xfrm>
            <a:off x="7239000" y="1752600"/>
            <a:ext cx="1752600" cy="707886"/>
          </a:xfrm>
          <a:prstGeom prst="rect">
            <a:avLst/>
          </a:prstGeom>
          <a:noFill/>
        </p:spPr>
        <p:txBody>
          <a:bodyPr wrap="square" rtlCol="0">
            <a:spAutoFit/>
          </a:bodyPr>
          <a:lstStyle/>
          <a:p>
            <a:r>
              <a:rPr lang="en-US" sz="2000" b="1" dirty="0" smtClean="0"/>
              <a:t>SEMMA Tools Palette</a:t>
            </a:r>
            <a:endParaRPr lang="en-US" sz="2000" b="1" dirty="0"/>
          </a:p>
        </p:txBody>
      </p:sp>
      <p:cxnSp>
        <p:nvCxnSpPr>
          <p:cNvPr id="11" name="Straight Arrow Connector 10"/>
          <p:cNvCxnSpPr>
            <a:stCxn id="5" idx="3"/>
          </p:cNvCxnSpPr>
          <p:nvPr/>
        </p:nvCxnSpPr>
        <p:spPr>
          <a:xfrm>
            <a:off x="1981200" y="2562255"/>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70314" y="4697343"/>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1"/>
          </p:cNvCxnSpPr>
          <p:nvPr/>
        </p:nvCxnSpPr>
        <p:spPr>
          <a:xfrm flipH="1">
            <a:off x="6781800" y="2106543"/>
            <a:ext cx="457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2762310"/>
            <a:ext cx="1143000" cy="1631216"/>
          </a:xfrm>
          <a:prstGeom prst="rect">
            <a:avLst/>
          </a:prstGeom>
          <a:noFill/>
          <a:ln w="19050">
            <a:solidFill>
              <a:schemeClr val="tx1"/>
            </a:solidFill>
            <a:prstDash val="solid"/>
          </a:ln>
        </p:spPr>
        <p:txBody>
          <a:bodyPr wrap="square" rtlCol="0">
            <a:spAutoFit/>
          </a:bodyPr>
          <a:lstStyle/>
          <a:p>
            <a:r>
              <a:rPr lang="en-US" sz="2000" b="1" dirty="0" smtClean="0">
                <a:solidFill>
                  <a:srgbClr val="C00000"/>
                </a:solidFill>
              </a:rPr>
              <a:t>S</a:t>
            </a:r>
            <a:r>
              <a:rPr lang="en-US" sz="2000" b="1" dirty="0" smtClean="0"/>
              <a:t>ample</a:t>
            </a:r>
          </a:p>
          <a:p>
            <a:r>
              <a:rPr lang="en-US" sz="2000" b="1" dirty="0" smtClean="0">
                <a:solidFill>
                  <a:srgbClr val="C00000"/>
                </a:solidFill>
              </a:rPr>
              <a:t>E</a:t>
            </a:r>
            <a:r>
              <a:rPr lang="en-US" sz="2000" b="1" dirty="0" smtClean="0"/>
              <a:t>xplore</a:t>
            </a:r>
          </a:p>
          <a:p>
            <a:r>
              <a:rPr lang="en-US" sz="2000" b="1" dirty="0" smtClean="0">
                <a:solidFill>
                  <a:srgbClr val="C00000"/>
                </a:solidFill>
              </a:rPr>
              <a:t>M</a:t>
            </a:r>
            <a:r>
              <a:rPr lang="en-US" sz="2000" b="1" dirty="0" smtClean="0"/>
              <a:t>odify</a:t>
            </a:r>
          </a:p>
          <a:p>
            <a:r>
              <a:rPr lang="en-US" sz="2000" b="1" dirty="0" smtClean="0">
                <a:solidFill>
                  <a:srgbClr val="C00000"/>
                </a:solidFill>
              </a:rPr>
              <a:t>M</a:t>
            </a:r>
            <a:r>
              <a:rPr lang="en-US" sz="2000" b="1" dirty="0" smtClean="0"/>
              <a:t>odel</a:t>
            </a:r>
          </a:p>
          <a:p>
            <a:r>
              <a:rPr lang="en-US" sz="2000" b="1" dirty="0" smtClean="0">
                <a:solidFill>
                  <a:srgbClr val="C00000"/>
                </a:solidFill>
              </a:rPr>
              <a:t>A</a:t>
            </a:r>
            <a:r>
              <a:rPr lang="en-US" sz="2000" b="1" dirty="0" smtClean="0"/>
              <a:t>ssess</a:t>
            </a:r>
            <a:endParaRPr lang="en-US" sz="2000" b="1" dirty="0"/>
          </a:p>
        </p:txBody>
      </p:sp>
    </p:spTree>
    <p:extLst>
      <p:ext uri="{BB962C8B-B14F-4D97-AF65-F5344CB8AC3E}">
        <p14:creationId xmlns:p14="http://schemas.microsoft.com/office/powerpoint/2010/main" val="476132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sz="3600" dirty="0" smtClean="0"/>
              <a:t>Using Decision Tree to Predict</a:t>
            </a:r>
            <a:br>
              <a:rPr lang="en-US" sz="3600" dirty="0" smtClean="0"/>
            </a:br>
            <a:r>
              <a:rPr lang="en-US" sz="3600" dirty="0" smtClean="0"/>
              <a:t>First Semester Freshmen GPA</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8860" y="1600200"/>
            <a:ext cx="6306280"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Decision Tree View</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30303"/>
            <a:ext cx="8229600" cy="3065756"/>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96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Linear Regression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3614"/>
            <a:ext cx="8229600" cy="4119135"/>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58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Dmine</a:t>
            </a:r>
            <a:r>
              <a:rPr lang="en-US" sz="3600" dirty="0" smtClean="0"/>
              <a:t> Regression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65568"/>
            <a:ext cx="8229600" cy="4195226"/>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4601" y="1981200"/>
            <a:ext cx="2371724" cy="1815882"/>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lang="en-US" sz="1600" dirty="0" err="1" smtClean="0"/>
              <a:t>Dmine</a:t>
            </a:r>
            <a:r>
              <a:rPr lang="en-US" sz="1600" dirty="0" smtClean="0"/>
              <a:t> regression groups levels of categorical inputs and bins interval inputs.  The associations between the binned interval inputs and the target can be non-linear. </a:t>
            </a:r>
            <a:endParaRPr lang="en-US" sz="1600" dirty="0"/>
          </a:p>
        </p:txBody>
      </p:sp>
    </p:spTree>
    <p:extLst>
      <p:ext uri="{BB962C8B-B14F-4D97-AF65-F5344CB8AC3E}">
        <p14:creationId xmlns:p14="http://schemas.microsoft.com/office/powerpoint/2010/main" val="2105932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Neural Network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5526"/>
            <a:ext cx="8229600" cy="4175311"/>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72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Dmneural</a:t>
            </a:r>
            <a:r>
              <a:rPr lang="en-US" sz="3600" dirty="0" smtClean="0"/>
              <a:t> Model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5" y="1371600"/>
            <a:ext cx="8229600" cy="441960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89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Partial Least Squares Regression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3262"/>
            <a:ext cx="8229600" cy="4179838"/>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50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Ensemble Node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4697"/>
            <a:ext cx="8229600" cy="4116969"/>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63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 Comparison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89325"/>
            <a:ext cx="8229600" cy="434771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65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 Comparison Graphs 1</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2125"/>
            <a:ext cx="8229600" cy="418211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1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Project Flow Workspace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977231"/>
            <a:ext cx="5791200" cy="3771900"/>
          </a:xfrm>
        </p:spPr>
      </p:pic>
      <p:pic>
        <p:nvPicPr>
          <p:cNvPr id="2050"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429000"/>
            <a:ext cx="1066800" cy="707886"/>
          </a:xfrm>
          <a:prstGeom prst="rect">
            <a:avLst/>
          </a:prstGeom>
          <a:noFill/>
        </p:spPr>
        <p:txBody>
          <a:bodyPr wrap="square" rtlCol="0">
            <a:spAutoFit/>
          </a:bodyPr>
          <a:lstStyle/>
          <a:p>
            <a:r>
              <a:rPr lang="en-US" sz="2000" b="1" dirty="0" smtClean="0"/>
              <a:t>Data Nodes</a:t>
            </a:r>
            <a:endParaRPr lang="en-US" sz="2000" b="1" dirty="0"/>
          </a:p>
        </p:txBody>
      </p:sp>
      <p:cxnSp>
        <p:nvCxnSpPr>
          <p:cNvPr id="7" name="Straight Arrow Connector 6"/>
          <p:cNvCxnSpPr/>
          <p:nvPr/>
        </p:nvCxnSpPr>
        <p:spPr>
          <a:xfrm flipV="1">
            <a:off x="1600200" y="3276600"/>
            <a:ext cx="762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36576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4273666"/>
            <a:ext cx="1524000" cy="400110"/>
          </a:xfrm>
          <a:prstGeom prst="rect">
            <a:avLst/>
          </a:prstGeom>
          <a:noFill/>
        </p:spPr>
        <p:txBody>
          <a:bodyPr wrap="square" rtlCol="0">
            <a:spAutoFit/>
          </a:bodyPr>
          <a:lstStyle/>
          <a:p>
            <a:r>
              <a:rPr lang="en-US" sz="2000" b="1" dirty="0" smtClean="0"/>
              <a:t>Merge Node</a:t>
            </a:r>
            <a:endParaRPr lang="en-US" sz="2000" b="1" dirty="0"/>
          </a:p>
        </p:txBody>
      </p:sp>
      <p:sp>
        <p:nvSpPr>
          <p:cNvPr id="13" name="TextBox 12"/>
          <p:cNvSpPr txBox="1"/>
          <p:nvPr/>
        </p:nvSpPr>
        <p:spPr>
          <a:xfrm>
            <a:off x="5867400" y="4280286"/>
            <a:ext cx="1828800" cy="400110"/>
          </a:xfrm>
          <a:prstGeom prst="rect">
            <a:avLst/>
          </a:prstGeom>
          <a:noFill/>
        </p:spPr>
        <p:txBody>
          <a:bodyPr wrap="square" rtlCol="0">
            <a:spAutoFit/>
          </a:bodyPr>
          <a:lstStyle/>
          <a:p>
            <a:r>
              <a:rPr lang="en-US" sz="2000" b="1" dirty="0" smtClean="0"/>
              <a:t>SAS Code Node</a:t>
            </a:r>
            <a:endParaRPr lang="en-US" sz="2000" b="1" dirty="0"/>
          </a:p>
        </p:txBody>
      </p:sp>
      <p:cxnSp>
        <p:nvCxnSpPr>
          <p:cNvPr id="14" name="Straight Arrow Connector 13"/>
          <p:cNvCxnSpPr/>
          <p:nvPr/>
        </p:nvCxnSpPr>
        <p:spPr>
          <a:xfrm flipV="1">
            <a:off x="4800600" y="3782942"/>
            <a:ext cx="0" cy="4907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7000" y="3782943"/>
            <a:ext cx="0" cy="4907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11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 Comparison Graphs 2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8639"/>
            <a:ext cx="8229600" cy="4169084"/>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93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 Comparison Graphs 3</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5269"/>
            <a:ext cx="8229600" cy="4175824"/>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16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Score Node Output </a:t>
            </a:r>
            <a:br>
              <a:rPr lang="en-US" sz="3600" dirty="0" smtClean="0"/>
            </a:br>
            <a:r>
              <a:rPr lang="en-US" sz="3600" dirty="0" smtClean="0"/>
              <a:t>for Partial Least Squares Model</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2625" y="2196306"/>
            <a:ext cx="5238750" cy="333375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903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SAS Code</a:t>
            </a:r>
            <a:br>
              <a:rPr lang="en-US" sz="3600" dirty="0" smtClean="0"/>
            </a:br>
            <a:r>
              <a:rPr lang="en-US" sz="3600" dirty="0" smtClean="0"/>
              <a:t>to Run Partial Least Squares Model on New Data</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8853" y="1600200"/>
            <a:ext cx="3466294"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59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Model Package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25136"/>
            <a:ext cx="8229600" cy="2476091"/>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6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Variable Selection View</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794" y="1600200"/>
            <a:ext cx="7390412"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65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Merge Node View</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3020" y="1600200"/>
            <a:ext cx="7017959"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7400" y="4495800"/>
            <a:ext cx="1981200" cy="646331"/>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lang="en-US" dirty="0" smtClean="0"/>
              <a:t>Select the merge “by” variables</a:t>
            </a:r>
            <a:endParaRPr lang="en-US" dirty="0"/>
          </a:p>
        </p:txBody>
      </p:sp>
      <p:cxnSp>
        <p:nvCxnSpPr>
          <p:cNvPr id="8" name="Straight Arrow Connector 7"/>
          <p:cNvCxnSpPr/>
          <p:nvPr/>
        </p:nvCxnSpPr>
        <p:spPr>
          <a:xfrm flipH="1">
            <a:off x="4648200" y="4818965"/>
            <a:ext cx="1143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2000" y="4876800"/>
            <a:ext cx="12192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33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Merge Variable Specification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42701"/>
            <a:ext cx="8229600" cy="3040960"/>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08247" y="2675906"/>
            <a:ext cx="926153"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3717529"/>
            <a:ext cx="1660566" cy="646331"/>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r>
              <a:rPr lang="en-US" dirty="0" smtClean="0"/>
              <a:t>Order the “by” variables</a:t>
            </a:r>
            <a:endParaRPr lang="en-US" dirty="0"/>
          </a:p>
        </p:txBody>
      </p:sp>
      <p:cxnSp>
        <p:nvCxnSpPr>
          <p:cNvPr id="9" name="Straight Arrow Connector 8"/>
          <p:cNvCxnSpPr/>
          <p:nvPr/>
        </p:nvCxnSpPr>
        <p:spPr>
          <a:xfrm flipV="1">
            <a:off x="7146966" y="3733800"/>
            <a:ext cx="549234" cy="3068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SAS Code Node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168" y="1600200"/>
            <a:ext cx="7651664"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77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SAS Code Output</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6554" y="1600200"/>
            <a:ext cx="3590892" cy="4525963"/>
          </a:xfrm>
        </p:spPr>
      </p:pic>
      <p:pic>
        <p:nvPicPr>
          <p:cNvPr id="4" name="Picture 2" descr="C:\Users\Owner\AppData\Local\Temp\SBU-horz_2clr_rgb_for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216138"/>
            <a:ext cx="2219325" cy="38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52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11445</TotalTime>
  <Words>592</Words>
  <Application>Microsoft Office PowerPoint</Application>
  <PresentationFormat>On-screen Show (4:3)</PresentationFormat>
  <Paragraphs>124</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Modeling Freshmen Outcomes using  SAS Enterprise Miner</vt:lpstr>
      <vt:lpstr>Data Mining</vt:lpstr>
      <vt:lpstr>Enterprise Miner Interface</vt:lpstr>
      <vt:lpstr>Project Flow Workspace</vt:lpstr>
      <vt:lpstr>Variable Selection View</vt:lpstr>
      <vt:lpstr>Merge Node View</vt:lpstr>
      <vt:lpstr>Merge Variable Specification</vt:lpstr>
      <vt:lpstr>SAS Code Node</vt:lpstr>
      <vt:lpstr>SAS Code Output</vt:lpstr>
      <vt:lpstr>Filter and Data Partition Nodes</vt:lpstr>
      <vt:lpstr>Data Node Variable Selection/Configuration</vt:lpstr>
      <vt:lpstr>Filter Node Properties Panel</vt:lpstr>
      <vt:lpstr>Filter Node Variable Selection</vt:lpstr>
      <vt:lpstr>Interactive Categorical Filter</vt:lpstr>
      <vt:lpstr>Filtering Class Categories</vt:lpstr>
      <vt:lpstr>Interactive Interval Filter</vt:lpstr>
      <vt:lpstr>Training, Validation, and Test Partitions </vt:lpstr>
      <vt:lpstr>Cluster Analysis and Segment Profile Nodes</vt:lpstr>
      <vt:lpstr>Cluster Analysis Results</vt:lpstr>
      <vt:lpstr>Segment Profile</vt:lpstr>
      <vt:lpstr>Segment Profile Detail</vt:lpstr>
      <vt:lpstr>Segment Profile Graphic Comparisons</vt:lpstr>
      <vt:lpstr>Full Enterprise Miner Model</vt:lpstr>
      <vt:lpstr>Decision Tree Configuration</vt:lpstr>
      <vt:lpstr>Interactive Decision Tree Building: Categorical Outcome First Semester Freshmen GPA above/below 2.00</vt:lpstr>
      <vt:lpstr>Adding Tree Branches and Leaves</vt:lpstr>
      <vt:lpstr>Evaluating a Decision Tree with a Categorical Outcome</vt:lpstr>
      <vt:lpstr>Receiver Operator Curves and Cumulative Lift</vt:lpstr>
      <vt:lpstr>Decision Tree with Interval Outcome</vt:lpstr>
      <vt:lpstr>Using Decision Tree to Predict First Semester Freshmen GPA</vt:lpstr>
      <vt:lpstr>Decision Tree View</vt:lpstr>
      <vt:lpstr>Linear Regression Model</vt:lpstr>
      <vt:lpstr>Dmine Regression Model</vt:lpstr>
      <vt:lpstr>Neural Network Model</vt:lpstr>
      <vt:lpstr>Dmneural Model </vt:lpstr>
      <vt:lpstr>Partial Least Squares Regression Model</vt:lpstr>
      <vt:lpstr>Ensemble Node Model</vt:lpstr>
      <vt:lpstr>Model Comparison</vt:lpstr>
      <vt:lpstr>Model Comparison Graphs 1</vt:lpstr>
      <vt:lpstr>Model Comparison Graphs 2 </vt:lpstr>
      <vt:lpstr>Model Comparison Graphs 3</vt:lpstr>
      <vt:lpstr>Score Node Output  for Partial Least Squares Model</vt:lpstr>
      <vt:lpstr>SAS Code to Run Partial Least Squares Model on New Data</vt:lpstr>
      <vt:lpstr>Model Package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StatPower</dc:creator>
  <cp:lastModifiedBy>Braden J Hosch</cp:lastModifiedBy>
  <cp:revision>62</cp:revision>
  <cp:lastPrinted>2013-11-10T16:13:30Z</cp:lastPrinted>
  <dcterms:created xsi:type="dcterms:W3CDTF">2013-11-09T05:37:33Z</dcterms:created>
  <dcterms:modified xsi:type="dcterms:W3CDTF">2015-06-17T13:42:00Z</dcterms:modified>
</cp:coreProperties>
</file>