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9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Lst>
  <p:sldSz cx="9144000" cy="5143500" type="screen16x9"/>
  <p:notesSz cx="6858000" cy="9144000"/>
  <p:embeddedFontLst>
    <p:embeddedFont>
      <p:font typeface="Helvetica Neue Light"/>
      <p:regular r:id="rId93"/>
      <p:bold r:id="rId94"/>
      <p:italic r:id="rId95"/>
      <p:boldItalic r:id="rId96"/>
    </p:embeddedFont>
    <p:embeddedFont>
      <p:font typeface="Calibri" panose="020F0502020204030204" pitchFamily="34" charset="0"/>
      <p:regular r:id="rId97"/>
      <p:bold r:id="rId98"/>
      <p:italic r:id="rId99"/>
      <p:boldItalic r:id="rId100"/>
    </p:embeddedFont>
    <p:embeddedFont>
      <p:font typeface="Georgia" panose="02040502050405020303" pitchFamily="18" charset="0"/>
      <p:regular r:id="rId101"/>
      <p:bold r:id="rId102"/>
      <p:italic r:id="rId103"/>
      <p:boldItalic r:id="rId104"/>
    </p:embeddedFont>
    <p:embeddedFont>
      <p:font typeface="Roboto"/>
      <p:regular r:id="rId105"/>
      <p:bold r:id="rId106"/>
      <p:italic r:id="rId107"/>
      <p:boldItalic r:id="rId108"/>
    </p:embeddedFont>
    <p:embeddedFont>
      <p:font typeface="Helvetica Neue"/>
      <p:regular r:id="rId109"/>
      <p:bold r:id="rId110"/>
      <p:italic r:id="rId111"/>
      <p:boldItalic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F2D81-F1FD-4886-B6D6-4159AF1D9F9B}">
  <a:tblStyle styleId="{8CEF2D81-F1FD-4886-B6D6-4159AF1D9F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20.fntdata"/><Relationship Id="rId16" Type="http://schemas.openxmlformats.org/officeDocument/2006/relationships/slide" Target="slides/slide14.xml"/><Relationship Id="rId107" Type="http://schemas.openxmlformats.org/officeDocument/2006/relationships/font" Target="fonts/font15.fntdata"/><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0.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font" Target="fonts/font3.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11.fntdata"/><Relationship Id="rId108" Type="http://schemas.openxmlformats.org/officeDocument/2006/relationships/font" Target="fonts/font16.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font" Target="fonts/font14.fntdata"/><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17.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8.fntdata"/><Relationship Id="rId115"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8.fntdata"/><Relationship Id="rId105"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6c62b9b67_2_10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158" name="Google Shape;158;gd6c62b9b67_2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7e0506ea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7e0506ea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d6c62b9b67_2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d6c62b9b67_2_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Princila, Allana, Anthony </a:t>
            </a:r>
            <a:endParaRPr/>
          </a:p>
        </p:txBody>
      </p:sp>
      <p:sp>
        <p:nvSpPr>
          <p:cNvPr id="230" name="Google Shape;230;gd6c62b9b67_2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d6c62b9b6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d6c62b9b6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83f5a2fc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d83f5a2fc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7ae9c00b2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7ae9c00b2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83f5a2fc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83f5a2fc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83f5a2fcf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d83f5a2fc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d83f5a2fcf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d83f5a2fcf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7ae9c00b2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7ae9c00b2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ae9c00b2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ae9c00b2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6c62b9b67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6c62b9b67_2_10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167" name="Google Shape;167;gd6c62b9b67_2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d75f99119e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d75f99119e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81a608d4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281a608d4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281a608d4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281a608d4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281a608d43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281a608d4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281a608d4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281a608d4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281a608d4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281a608d4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281a608d4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281a608d4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81a608d4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281a608d4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Sabriya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81a608d43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1281a608d4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281a608d4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1281a608d43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ae9c00b25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ae9c00b25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176" name="Google Shape;176;g7ae9c00b25_0_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81a608d43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281a608d43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281a608d43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281a608d43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281a608d4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281a608d4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281a608d43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281a608d43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281a608d43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281a608d4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281a608d43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281a608d43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d84e0af321_12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d84e0af321_12_10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Tobi </a:t>
            </a:r>
            <a:endParaRPr/>
          </a:p>
        </p:txBody>
      </p:sp>
      <p:sp>
        <p:nvSpPr>
          <p:cNvPr id="403" name="Google Shape;403;gd84e0af321_12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d84e0af321_1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d84e0af321_1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Ignacia</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27e0506ea6_2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27e0506ea6_2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27e0506ea6_2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27e0506ea6_2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6c62b9b67_2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d6c62b9b67_2_11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Anthony</a:t>
            </a:r>
            <a:endParaRPr/>
          </a:p>
        </p:txBody>
      </p:sp>
      <p:sp>
        <p:nvSpPr>
          <p:cNvPr id="183" name="Google Shape;183;gd6c62b9b67_2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27e0506ea6_2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27e0506ea6_2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27e0506ea6_2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27e0506ea6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7e0506ea6_2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127e0506ea6_2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27e0506ea6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27e0506ea6_2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27e0506ea6_2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27e0506ea6_2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Ignacia</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27e0506ea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27e0506ea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458" name="Google Shape;458;g127e0506ea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d08234f50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d08234f5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ae9c00b2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7ae9c00b2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7ae9c00b2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7ae9c00b2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7ae9c00b2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7ae9c00b2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Comfort levels being overall at a high fo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d84e0af321_12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d84e0af321_12_15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190" name="Google Shape;190;gd84e0af321_12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7ae9c00b2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7ae9c00b25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d84e0af321_1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d84e0af321_1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27e0506ea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27e0506ea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7e0506ea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127e0506ea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27e0506ea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27e0506ea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7e0506ea6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27e0506ea6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27e0506ea6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27e0506ea6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7e0506ea6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27e0506ea6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27e0506ea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27e0506ea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27e0506ea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27e0506ea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84e0af321_12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84e0af321_12_2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Jade</a:t>
            </a:r>
            <a:endParaRPr/>
          </a:p>
        </p:txBody>
      </p:sp>
      <p:sp>
        <p:nvSpPr>
          <p:cNvPr id="198" name="Google Shape;198;gd84e0af321_12_2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27e0506ea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27e0506ea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27e0506ea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27e0506ea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127e0506ea6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127e0506ea6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7e0506ea6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27e0506ea6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d6c62b9b67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d6c62b9b67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gd6c62b9b67_2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ae9c00b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ae9c00b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Anna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27e0506ea6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27e0506ea6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Anna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27e0506ea6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127e0506ea6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27e0506ea6_2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27e0506ea6_2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27e0506ea6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127e0506ea6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27e0506ea6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27e0506ea6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Anthony</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127e0506ea6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127e0506ea6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27e0506ea6_2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27e0506ea6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27e0506ea6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27e0506ea6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7ae9c00b2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7ae9c00b2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Nylette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d84e0af321_1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d84e0af321_1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d08234f50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d08234f50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27e0506ea6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27e0506ea6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27e0506ea6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27e0506ea6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27e0506ea6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27e0506ea6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27e0506ea6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127e0506ea6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27e0506ea6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27e0506ea6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Anthony</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27e0506ea6_2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127e0506ea6_2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27e0506ea6_2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27e0506ea6_2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27e0506ea6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27e0506ea6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27e0506ea6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27e0506ea6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27e0506ea6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27e0506ea6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27e0506ea6_2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27e0506ea6_2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d84e0af321_12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d84e0af321_12_5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Move on to our discussions and recommendations</a:t>
            </a:r>
            <a:endParaRPr/>
          </a:p>
        </p:txBody>
      </p:sp>
      <p:sp>
        <p:nvSpPr>
          <p:cNvPr id="743" name="Google Shape;743;gd84e0af321_12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d84e0af321_15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d84e0af321_15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1600" marR="1016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27e77ee34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27e77ee3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1600" marR="101600" lvl="0" indent="0" algn="l" rtl="0">
              <a:lnSpc>
                <a:spcPct val="142857"/>
              </a:lnSpc>
              <a:spcBef>
                <a:spcPts val="300"/>
              </a:spcBef>
              <a:spcAft>
                <a:spcPts val="0"/>
              </a:spcAft>
              <a:buNone/>
            </a:pPr>
            <a:endParaRPr sz="1050">
              <a:solidFill>
                <a:srgbClr val="202124"/>
              </a:solidFill>
              <a:highlight>
                <a:srgbClr val="F8F9FA"/>
              </a:highlight>
              <a:latin typeface="Roboto"/>
              <a:ea typeface="Roboto"/>
              <a:cs typeface="Roboto"/>
              <a:sym typeface="Roboto"/>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d84e0af321_1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d84e0af321_12_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gd84e0af321_12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d6c62b9b67_2_17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d6c62b9b67_2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BU Centered Text">
  <p:cSld name="SECTION_HEADER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238865" y="681415"/>
            <a:ext cx="6612900" cy="849000"/>
          </a:xfrm>
          <a:prstGeom prst="rect">
            <a:avLst/>
          </a:prstGeom>
          <a:noFill/>
          <a:ln>
            <a:noFill/>
          </a:ln>
        </p:spPr>
        <p:txBody>
          <a:bodyPr spcFirstLastPara="1" wrap="square" lIns="91425" tIns="91425" rIns="91425" bIns="91425" anchor="t" anchorCtr="0">
            <a:norm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1238865" y="1606431"/>
            <a:ext cx="6612900" cy="2724900"/>
          </a:xfrm>
          <a:prstGeom prst="rect">
            <a:avLst/>
          </a:prstGeom>
          <a:noFill/>
          <a:ln>
            <a:noFill/>
          </a:ln>
        </p:spPr>
        <p:txBody>
          <a:bodyPr spcFirstLastPara="1" wrap="square" lIns="91425" tIns="91425" rIns="91425" bIns="91425" anchor="t" anchorCtr="0">
            <a:normAutofit/>
          </a:bodyPr>
          <a:lstStyle>
            <a:lvl1pPr marL="457200" marR="0" lvl="0" indent="-228600" algn="l" rtl="0">
              <a:lnSpc>
                <a:spcPct val="100000"/>
              </a:lnSpc>
              <a:spcBef>
                <a:spcPts val="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12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2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2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2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2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2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2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200"/>
              </a:spcBef>
              <a:spcAft>
                <a:spcPts val="120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6532284" y="4818881"/>
            <a:ext cx="2057400" cy="273900"/>
          </a:xfrm>
          <a:prstGeom prst="rect">
            <a:avLst/>
          </a:prstGeom>
          <a:noFill/>
          <a:ln>
            <a:noFill/>
          </a:ln>
        </p:spPr>
        <p:txBody>
          <a:bodyPr spcFirstLastPara="1" wrap="square" lIns="91425" tIns="45700" rIns="91425" bIns="45700" anchor="t" anchorCtr="0">
            <a:normAutofit/>
          </a:bodyPr>
          <a:lstStyle>
            <a:lvl1pPr marL="0" marR="0" lvl="0" indent="0" algn="r" rtl="0">
              <a:spcBef>
                <a:spcPts val="0"/>
              </a:spcBef>
              <a:buNone/>
              <a:defRPr sz="1000" b="1" i="0" u="none" strike="noStrike" cap="none">
                <a:solidFill>
                  <a:srgbClr val="828383"/>
                </a:solidFill>
                <a:latin typeface="Arial"/>
                <a:ea typeface="Arial"/>
                <a:cs typeface="Arial"/>
                <a:sym typeface="Arial"/>
              </a:defRPr>
            </a:lvl1pPr>
            <a:lvl2pPr marL="0" marR="0" lvl="1" indent="0" algn="r" rtl="0">
              <a:spcBef>
                <a:spcPts val="0"/>
              </a:spcBef>
              <a:buNone/>
              <a:defRPr sz="1000" b="1" i="0" u="none" strike="noStrike" cap="none">
                <a:solidFill>
                  <a:srgbClr val="828383"/>
                </a:solidFill>
                <a:latin typeface="Arial"/>
                <a:ea typeface="Arial"/>
                <a:cs typeface="Arial"/>
                <a:sym typeface="Arial"/>
              </a:defRPr>
            </a:lvl2pPr>
            <a:lvl3pPr marL="0" marR="0" lvl="2" indent="0" algn="r" rtl="0">
              <a:spcBef>
                <a:spcPts val="0"/>
              </a:spcBef>
              <a:buNone/>
              <a:defRPr sz="1000" b="1" i="0" u="none" strike="noStrike" cap="none">
                <a:solidFill>
                  <a:srgbClr val="828383"/>
                </a:solidFill>
                <a:latin typeface="Arial"/>
                <a:ea typeface="Arial"/>
                <a:cs typeface="Arial"/>
                <a:sym typeface="Arial"/>
              </a:defRPr>
            </a:lvl3pPr>
            <a:lvl4pPr marL="0" marR="0" lvl="3" indent="0" algn="r" rtl="0">
              <a:spcBef>
                <a:spcPts val="0"/>
              </a:spcBef>
              <a:buNone/>
              <a:defRPr sz="1000" b="1" i="0" u="none" strike="noStrike" cap="none">
                <a:solidFill>
                  <a:srgbClr val="828383"/>
                </a:solidFill>
                <a:latin typeface="Arial"/>
                <a:ea typeface="Arial"/>
                <a:cs typeface="Arial"/>
                <a:sym typeface="Arial"/>
              </a:defRPr>
            </a:lvl4pPr>
            <a:lvl5pPr marL="0" marR="0" lvl="4" indent="0" algn="r" rtl="0">
              <a:spcBef>
                <a:spcPts val="0"/>
              </a:spcBef>
              <a:buNone/>
              <a:defRPr sz="1000" b="1" i="0" u="none" strike="noStrike" cap="none">
                <a:solidFill>
                  <a:srgbClr val="828383"/>
                </a:solidFill>
                <a:latin typeface="Arial"/>
                <a:ea typeface="Arial"/>
                <a:cs typeface="Arial"/>
                <a:sym typeface="Arial"/>
              </a:defRPr>
            </a:lvl5pPr>
            <a:lvl6pPr marL="0" marR="0" lvl="5" indent="0" algn="r" rtl="0">
              <a:spcBef>
                <a:spcPts val="0"/>
              </a:spcBef>
              <a:buNone/>
              <a:defRPr sz="1000" b="1" i="0" u="none" strike="noStrike" cap="none">
                <a:solidFill>
                  <a:srgbClr val="828383"/>
                </a:solidFill>
                <a:latin typeface="Arial"/>
                <a:ea typeface="Arial"/>
                <a:cs typeface="Arial"/>
                <a:sym typeface="Arial"/>
              </a:defRPr>
            </a:lvl6pPr>
            <a:lvl7pPr marL="0" marR="0" lvl="6" indent="0" algn="r" rtl="0">
              <a:spcBef>
                <a:spcPts val="0"/>
              </a:spcBef>
              <a:buNone/>
              <a:defRPr sz="1000" b="1" i="0" u="none" strike="noStrike" cap="none">
                <a:solidFill>
                  <a:srgbClr val="828383"/>
                </a:solidFill>
                <a:latin typeface="Arial"/>
                <a:ea typeface="Arial"/>
                <a:cs typeface="Arial"/>
                <a:sym typeface="Arial"/>
              </a:defRPr>
            </a:lvl7pPr>
            <a:lvl8pPr marL="0" marR="0" lvl="7" indent="0" algn="r" rtl="0">
              <a:spcBef>
                <a:spcPts val="0"/>
              </a:spcBef>
              <a:buNone/>
              <a:defRPr sz="1000" b="1" i="0" u="none" strike="noStrike" cap="none">
                <a:solidFill>
                  <a:srgbClr val="828383"/>
                </a:solidFill>
                <a:latin typeface="Arial"/>
                <a:ea typeface="Arial"/>
                <a:cs typeface="Arial"/>
                <a:sym typeface="Arial"/>
              </a:defRPr>
            </a:lvl8pPr>
            <a:lvl9pPr marL="0" marR="0" lvl="8" indent="0" algn="r" rtl="0">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54" name="Google Shape;54;p13"/>
          <p:cNvCxnSpPr/>
          <p:nvPr/>
        </p:nvCxnSpPr>
        <p:spPr>
          <a:xfrm>
            <a:off x="628650" y="4686354"/>
            <a:ext cx="7890600" cy="0"/>
          </a:xfrm>
          <a:prstGeom prst="straightConnector1">
            <a:avLst/>
          </a:prstGeom>
          <a:noFill/>
          <a:ln w="19050" cap="flat" cmpd="sng">
            <a:solidFill>
              <a:srgbClr val="C0C0C0"/>
            </a:solidFill>
            <a:prstDash val="dot"/>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BU Title Slide">
  <p:cSld name="SBU Title Slide">
    <p:spTree>
      <p:nvGrpSpPr>
        <p:cNvPr id="1" name="Shape 62"/>
        <p:cNvGrpSpPr/>
        <p:nvPr/>
      </p:nvGrpSpPr>
      <p:grpSpPr>
        <a:xfrm>
          <a:off x="0" y="0"/>
          <a:ext cx="0" cy="0"/>
          <a:chOff x="0" y="0"/>
          <a:chExt cx="0" cy="0"/>
        </a:xfrm>
      </p:grpSpPr>
      <p:pic>
        <p:nvPicPr>
          <p:cNvPr id="63" name="Google Shape;63;p15"/>
          <p:cNvPicPr preferRelativeResize="0"/>
          <p:nvPr/>
        </p:nvPicPr>
        <p:blipFill rotWithShape="1">
          <a:blip r:embed="rId2">
            <a:alphaModFix/>
          </a:blip>
          <a:srcRect/>
          <a:stretch/>
        </p:blipFill>
        <p:spPr>
          <a:xfrm>
            <a:off x="-19665" y="-4411"/>
            <a:ext cx="6872749" cy="5154158"/>
          </a:xfrm>
          <a:prstGeom prst="rect">
            <a:avLst/>
          </a:prstGeom>
          <a:noFill/>
          <a:ln>
            <a:noFill/>
          </a:ln>
        </p:spPr>
      </p:pic>
      <p:sp>
        <p:nvSpPr>
          <p:cNvPr id="64" name="Google Shape;64;p15"/>
          <p:cNvSpPr txBox="1">
            <a:spLocks noGrp="1"/>
          </p:cNvSpPr>
          <p:nvPr>
            <p:ph type="title"/>
          </p:nvPr>
        </p:nvSpPr>
        <p:spPr>
          <a:xfrm>
            <a:off x="530837" y="1428721"/>
            <a:ext cx="7886700" cy="2289591"/>
          </a:xfrm>
          <a:prstGeom prst="rect">
            <a:avLst/>
          </a:prstGeom>
          <a:noFill/>
          <a:ln>
            <a:noFill/>
          </a:ln>
        </p:spPr>
        <p:txBody>
          <a:bodyPr spcFirstLastPara="1" wrap="square" lIns="91425" tIns="91425" rIns="91425" bIns="91425" anchor="t" anchorCtr="0">
            <a:noAutofit/>
          </a:bodyPr>
          <a:lstStyle>
            <a:lvl1pPr marR="0" lvl="0" algn="l" rtl="0">
              <a:lnSpc>
                <a:spcPct val="70000"/>
              </a:lnSpc>
              <a:spcBef>
                <a:spcPts val="0"/>
              </a:spcBef>
              <a:spcAft>
                <a:spcPts val="0"/>
              </a:spcAft>
              <a:buClr>
                <a:schemeClr val="lt1"/>
              </a:buClr>
              <a:buSzPts val="6000"/>
              <a:buFont typeface="Arial"/>
              <a:buNone/>
              <a:defRPr sz="6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15"/>
          <p:cNvSpPr txBox="1">
            <a:spLocks noGrp="1"/>
          </p:cNvSpPr>
          <p:nvPr>
            <p:ph type="sldNum" idx="12"/>
          </p:nvPr>
        </p:nvSpPr>
        <p:spPr>
          <a:xfrm>
            <a:off x="6526774" y="4821913"/>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chemeClr val="lt1"/>
                </a:solidFill>
                <a:latin typeface="Arial"/>
                <a:ea typeface="Arial"/>
                <a:cs typeface="Arial"/>
                <a:sym typeface="Arial"/>
              </a:defRPr>
            </a:lvl1pPr>
            <a:lvl2pPr marL="0" marR="0" lvl="1" indent="0" algn="r" rtl="0">
              <a:spcBef>
                <a:spcPts val="0"/>
              </a:spcBef>
              <a:buNone/>
              <a:defRPr sz="1000" b="1" i="0" u="none" strike="noStrike" cap="none">
                <a:solidFill>
                  <a:schemeClr val="lt1"/>
                </a:solidFill>
                <a:latin typeface="Arial"/>
                <a:ea typeface="Arial"/>
                <a:cs typeface="Arial"/>
                <a:sym typeface="Arial"/>
              </a:defRPr>
            </a:lvl2pPr>
            <a:lvl3pPr marL="0" marR="0" lvl="2" indent="0" algn="r" rtl="0">
              <a:spcBef>
                <a:spcPts val="0"/>
              </a:spcBef>
              <a:buNone/>
              <a:defRPr sz="1000" b="1" i="0" u="none" strike="noStrike" cap="none">
                <a:solidFill>
                  <a:schemeClr val="lt1"/>
                </a:solidFill>
                <a:latin typeface="Arial"/>
                <a:ea typeface="Arial"/>
                <a:cs typeface="Arial"/>
                <a:sym typeface="Arial"/>
              </a:defRPr>
            </a:lvl3pPr>
            <a:lvl4pPr marL="0" marR="0" lvl="3" indent="0" algn="r" rtl="0">
              <a:spcBef>
                <a:spcPts val="0"/>
              </a:spcBef>
              <a:buNone/>
              <a:defRPr sz="1000" b="1" i="0" u="none" strike="noStrike" cap="none">
                <a:solidFill>
                  <a:schemeClr val="lt1"/>
                </a:solidFill>
                <a:latin typeface="Arial"/>
                <a:ea typeface="Arial"/>
                <a:cs typeface="Arial"/>
                <a:sym typeface="Arial"/>
              </a:defRPr>
            </a:lvl4pPr>
            <a:lvl5pPr marL="0" marR="0" lvl="4" indent="0" algn="r" rtl="0">
              <a:spcBef>
                <a:spcPts val="0"/>
              </a:spcBef>
              <a:buNone/>
              <a:defRPr sz="1000" b="1" i="0" u="none" strike="noStrike" cap="none">
                <a:solidFill>
                  <a:schemeClr val="lt1"/>
                </a:solidFill>
                <a:latin typeface="Arial"/>
                <a:ea typeface="Arial"/>
                <a:cs typeface="Arial"/>
                <a:sym typeface="Arial"/>
              </a:defRPr>
            </a:lvl5pPr>
            <a:lvl6pPr marL="0" marR="0" lvl="5" indent="0" algn="r" rtl="0">
              <a:spcBef>
                <a:spcPts val="0"/>
              </a:spcBef>
              <a:buNone/>
              <a:defRPr sz="1000" b="1" i="0" u="none" strike="noStrike" cap="none">
                <a:solidFill>
                  <a:schemeClr val="lt1"/>
                </a:solidFill>
                <a:latin typeface="Arial"/>
                <a:ea typeface="Arial"/>
                <a:cs typeface="Arial"/>
                <a:sym typeface="Arial"/>
              </a:defRPr>
            </a:lvl6pPr>
            <a:lvl7pPr marL="0" marR="0" lvl="6" indent="0" algn="r" rtl="0">
              <a:spcBef>
                <a:spcPts val="0"/>
              </a:spcBef>
              <a:buNone/>
              <a:defRPr sz="1000" b="1" i="0" u="none" strike="noStrike" cap="none">
                <a:solidFill>
                  <a:schemeClr val="lt1"/>
                </a:solidFill>
                <a:latin typeface="Arial"/>
                <a:ea typeface="Arial"/>
                <a:cs typeface="Arial"/>
                <a:sym typeface="Arial"/>
              </a:defRPr>
            </a:lvl7pPr>
            <a:lvl8pPr marL="0" marR="0" lvl="7" indent="0" algn="r" rtl="0">
              <a:spcBef>
                <a:spcPts val="0"/>
              </a:spcBef>
              <a:buNone/>
              <a:defRPr sz="1000" b="1" i="0" u="none" strike="noStrike" cap="none">
                <a:solidFill>
                  <a:schemeClr val="lt1"/>
                </a:solidFill>
                <a:latin typeface="Arial"/>
                <a:ea typeface="Arial"/>
                <a:cs typeface="Arial"/>
                <a:sym typeface="Arial"/>
              </a:defRPr>
            </a:lvl8pPr>
            <a:lvl9pPr marL="0" marR="0" lvl="8" indent="0" algn="r" rtl="0">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6" name="Google Shape;66;p15"/>
          <p:cNvPicPr preferRelativeResize="0"/>
          <p:nvPr/>
        </p:nvPicPr>
        <p:blipFill rotWithShape="1">
          <a:blip r:embed="rId3">
            <a:alphaModFix/>
          </a:blip>
          <a:srcRect/>
          <a:stretch/>
        </p:blipFill>
        <p:spPr>
          <a:xfrm>
            <a:off x="628650" y="4770296"/>
            <a:ext cx="585544" cy="219031"/>
          </a:xfrm>
          <a:prstGeom prst="rect">
            <a:avLst/>
          </a:prstGeom>
          <a:noFill/>
          <a:ln>
            <a:noFill/>
          </a:ln>
        </p:spPr>
      </p:pic>
      <p:pic>
        <p:nvPicPr>
          <p:cNvPr id="67" name="Google Shape;67;p15"/>
          <p:cNvPicPr preferRelativeResize="0"/>
          <p:nvPr/>
        </p:nvPicPr>
        <p:blipFill rotWithShape="1">
          <a:blip r:embed="rId4">
            <a:alphaModFix/>
          </a:blip>
          <a:srcRect/>
          <a:stretch/>
        </p:blipFill>
        <p:spPr>
          <a:xfrm>
            <a:off x="628650" y="148488"/>
            <a:ext cx="1400984" cy="239573"/>
          </a:xfrm>
          <a:prstGeom prst="rect">
            <a:avLst/>
          </a:prstGeom>
          <a:noFill/>
          <a:ln>
            <a:noFill/>
          </a:ln>
        </p:spPr>
      </p:pic>
      <p:cxnSp>
        <p:nvCxnSpPr>
          <p:cNvPr id="68" name="Google Shape;68;p15"/>
          <p:cNvCxnSpPr/>
          <p:nvPr/>
        </p:nvCxnSpPr>
        <p:spPr>
          <a:xfrm>
            <a:off x="628650" y="4680900"/>
            <a:ext cx="7890681" cy="0"/>
          </a:xfrm>
          <a:prstGeom prst="straightConnector1">
            <a:avLst/>
          </a:prstGeom>
          <a:noFill/>
          <a:ln w="19050" cap="flat" cmpd="sng">
            <a:solidFill>
              <a:schemeClr val="lt1"/>
            </a:solidFill>
            <a:prstDash val="dot"/>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BU Centered Text-2 Column">
  <p:cSld name="SBU Centered Text-2 Column">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1233016" y="681415"/>
            <a:ext cx="6612962" cy="850676"/>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6"/>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rgbClr val="828383"/>
                </a:solidFill>
                <a:latin typeface="Arial"/>
                <a:ea typeface="Arial"/>
                <a:cs typeface="Arial"/>
                <a:sym typeface="Arial"/>
              </a:defRPr>
            </a:lvl1pPr>
            <a:lvl2pPr marL="0" marR="0" lvl="1" indent="0" algn="r" rtl="0">
              <a:spcBef>
                <a:spcPts val="0"/>
              </a:spcBef>
              <a:buNone/>
              <a:defRPr sz="1000" b="1" i="0" u="none" strike="noStrike" cap="none">
                <a:solidFill>
                  <a:srgbClr val="828383"/>
                </a:solidFill>
                <a:latin typeface="Arial"/>
                <a:ea typeface="Arial"/>
                <a:cs typeface="Arial"/>
                <a:sym typeface="Arial"/>
              </a:defRPr>
            </a:lvl2pPr>
            <a:lvl3pPr marL="0" marR="0" lvl="2" indent="0" algn="r" rtl="0">
              <a:spcBef>
                <a:spcPts val="0"/>
              </a:spcBef>
              <a:buNone/>
              <a:defRPr sz="1000" b="1" i="0" u="none" strike="noStrike" cap="none">
                <a:solidFill>
                  <a:srgbClr val="828383"/>
                </a:solidFill>
                <a:latin typeface="Arial"/>
                <a:ea typeface="Arial"/>
                <a:cs typeface="Arial"/>
                <a:sym typeface="Arial"/>
              </a:defRPr>
            </a:lvl3pPr>
            <a:lvl4pPr marL="0" marR="0" lvl="3" indent="0" algn="r" rtl="0">
              <a:spcBef>
                <a:spcPts val="0"/>
              </a:spcBef>
              <a:buNone/>
              <a:defRPr sz="1000" b="1" i="0" u="none" strike="noStrike" cap="none">
                <a:solidFill>
                  <a:srgbClr val="828383"/>
                </a:solidFill>
                <a:latin typeface="Arial"/>
                <a:ea typeface="Arial"/>
                <a:cs typeface="Arial"/>
                <a:sym typeface="Arial"/>
              </a:defRPr>
            </a:lvl4pPr>
            <a:lvl5pPr marL="0" marR="0" lvl="4" indent="0" algn="r" rtl="0">
              <a:spcBef>
                <a:spcPts val="0"/>
              </a:spcBef>
              <a:buNone/>
              <a:defRPr sz="1000" b="1" i="0" u="none" strike="noStrike" cap="none">
                <a:solidFill>
                  <a:srgbClr val="828383"/>
                </a:solidFill>
                <a:latin typeface="Arial"/>
                <a:ea typeface="Arial"/>
                <a:cs typeface="Arial"/>
                <a:sym typeface="Arial"/>
              </a:defRPr>
            </a:lvl5pPr>
            <a:lvl6pPr marL="0" marR="0" lvl="5" indent="0" algn="r" rtl="0">
              <a:spcBef>
                <a:spcPts val="0"/>
              </a:spcBef>
              <a:buNone/>
              <a:defRPr sz="1000" b="1" i="0" u="none" strike="noStrike" cap="none">
                <a:solidFill>
                  <a:srgbClr val="828383"/>
                </a:solidFill>
                <a:latin typeface="Arial"/>
                <a:ea typeface="Arial"/>
                <a:cs typeface="Arial"/>
                <a:sym typeface="Arial"/>
              </a:defRPr>
            </a:lvl6pPr>
            <a:lvl7pPr marL="0" marR="0" lvl="6" indent="0" algn="r" rtl="0">
              <a:spcBef>
                <a:spcPts val="0"/>
              </a:spcBef>
              <a:buNone/>
              <a:defRPr sz="1000" b="1" i="0" u="none" strike="noStrike" cap="none">
                <a:solidFill>
                  <a:srgbClr val="828383"/>
                </a:solidFill>
                <a:latin typeface="Arial"/>
                <a:ea typeface="Arial"/>
                <a:cs typeface="Arial"/>
                <a:sym typeface="Arial"/>
              </a:defRPr>
            </a:lvl7pPr>
            <a:lvl8pPr marL="0" marR="0" lvl="7" indent="0" algn="r" rtl="0">
              <a:spcBef>
                <a:spcPts val="0"/>
              </a:spcBef>
              <a:buNone/>
              <a:defRPr sz="1000" b="1" i="0" u="none" strike="noStrike" cap="none">
                <a:solidFill>
                  <a:srgbClr val="828383"/>
                </a:solidFill>
                <a:latin typeface="Arial"/>
                <a:ea typeface="Arial"/>
                <a:cs typeface="Arial"/>
                <a:sym typeface="Arial"/>
              </a:defRPr>
            </a:lvl8pPr>
            <a:lvl9pPr marL="0" marR="0" lvl="8" indent="0" algn="r" rtl="0">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2" name="Google Shape;72;p16"/>
          <p:cNvSpPr txBox="1">
            <a:spLocks noGrp="1"/>
          </p:cNvSpPr>
          <p:nvPr>
            <p:ph type="body" idx="1"/>
          </p:nvPr>
        </p:nvSpPr>
        <p:spPr>
          <a:xfrm>
            <a:off x="1233016" y="1606431"/>
            <a:ext cx="3259317" cy="27248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3" name="Google Shape;73;p16"/>
          <p:cNvSpPr txBox="1">
            <a:spLocks noGrp="1"/>
          </p:cNvSpPr>
          <p:nvPr>
            <p:ph type="body" idx="2"/>
          </p:nvPr>
        </p:nvSpPr>
        <p:spPr>
          <a:xfrm>
            <a:off x="4586661" y="1606431"/>
            <a:ext cx="3259317" cy="27248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BU Centered Text" type="secHead">
  <p:cSld name="SECTION_HEADER">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1238865" y="681415"/>
            <a:ext cx="6612962" cy="848838"/>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7"/>
          <p:cNvSpPr txBox="1">
            <a:spLocks noGrp="1"/>
          </p:cNvSpPr>
          <p:nvPr>
            <p:ph type="body" idx="1"/>
          </p:nvPr>
        </p:nvSpPr>
        <p:spPr>
          <a:xfrm>
            <a:off x="1238865" y="1606431"/>
            <a:ext cx="6612962" cy="272483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rgbClr val="828383"/>
                </a:solidFill>
                <a:latin typeface="Arial"/>
                <a:ea typeface="Arial"/>
                <a:cs typeface="Arial"/>
                <a:sym typeface="Arial"/>
              </a:defRPr>
            </a:lvl1pPr>
            <a:lvl2pPr marL="0" marR="0" lvl="1" indent="0" algn="r" rtl="0">
              <a:spcBef>
                <a:spcPts val="0"/>
              </a:spcBef>
              <a:buNone/>
              <a:defRPr sz="1000" b="1" i="0" u="none" strike="noStrike" cap="none">
                <a:solidFill>
                  <a:srgbClr val="828383"/>
                </a:solidFill>
                <a:latin typeface="Arial"/>
                <a:ea typeface="Arial"/>
                <a:cs typeface="Arial"/>
                <a:sym typeface="Arial"/>
              </a:defRPr>
            </a:lvl2pPr>
            <a:lvl3pPr marL="0" marR="0" lvl="2" indent="0" algn="r" rtl="0">
              <a:spcBef>
                <a:spcPts val="0"/>
              </a:spcBef>
              <a:buNone/>
              <a:defRPr sz="1000" b="1" i="0" u="none" strike="noStrike" cap="none">
                <a:solidFill>
                  <a:srgbClr val="828383"/>
                </a:solidFill>
                <a:latin typeface="Arial"/>
                <a:ea typeface="Arial"/>
                <a:cs typeface="Arial"/>
                <a:sym typeface="Arial"/>
              </a:defRPr>
            </a:lvl3pPr>
            <a:lvl4pPr marL="0" marR="0" lvl="3" indent="0" algn="r" rtl="0">
              <a:spcBef>
                <a:spcPts val="0"/>
              </a:spcBef>
              <a:buNone/>
              <a:defRPr sz="1000" b="1" i="0" u="none" strike="noStrike" cap="none">
                <a:solidFill>
                  <a:srgbClr val="828383"/>
                </a:solidFill>
                <a:latin typeface="Arial"/>
                <a:ea typeface="Arial"/>
                <a:cs typeface="Arial"/>
                <a:sym typeface="Arial"/>
              </a:defRPr>
            </a:lvl4pPr>
            <a:lvl5pPr marL="0" marR="0" lvl="4" indent="0" algn="r" rtl="0">
              <a:spcBef>
                <a:spcPts val="0"/>
              </a:spcBef>
              <a:buNone/>
              <a:defRPr sz="1000" b="1" i="0" u="none" strike="noStrike" cap="none">
                <a:solidFill>
                  <a:srgbClr val="828383"/>
                </a:solidFill>
                <a:latin typeface="Arial"/>
                <a:ea typeface="Arial"/>
                <a:cs typeface="Arial"/>
                <a:sym typeface="Arial"/>
              </a:defRPr>
            </a:lvl5pPr>
            <a:lvl6pPr marL="0" marR="0" lvl="5" indent="0" algn="r" rtl="0">
              <a:spcBef>
                <a:spcPts val="0"/>
              </a:spcBef>
              <a:buNone/>
              <a:defRPr sz="1000" b="1" i="0" u="none" strike="noStrike" cap="none">
                <a:solidFill>
                  <a:srgbClr val="828383"/>
                </a:solidFill>
                <a:latin typeface="Arial"/>
                <a:ea typeface="Arial"/>
                <a:cs typeface="Arial"/>
                <a:sym typeface="Arial"/>
              </a:defRPr>
            </a:lvl6pPr>
            <a:lvl7pPr marL="0" marR="0" lvl="6" indent="0" algn="r" rtl="0">
              <a:spcBef>
                <a:spcPts val="0"/>
              </a:spcBef>
              <a:buNone/>
              <a:defRPr sz="1000" b="1" i="0" u="none" strike="noStrike" cap="none">
                <a:solidFill>
                  <a:srgbClr val="828383"/>
                </a:solidFill>
                <a:latin typeface="Arial"/>
                <a:ea typeface="Arial"/>
                <a:cs typeface="Arial"/>
                <a:sym typeface="Arial"/>
              </a:defRPr>
            </a:lvl7pPr>
            <a:lvl8pPr marL="0" marR="0" lvl="7" indent="0" algn="r" rtl="0">
              <a:spcBef>
                <a:spcPts val="0"/>
              </a:spcBef>
              <a:buNone/>
              <a:defRPr sz="1000" b="1" i="0" u="none" strike="noStrike" cap="none">
                <a:solidFill>
                  <a:srgbClr val="828383"/>
                </a:solidFill>
                <a:latin typeface="Arial"/>
                <a:ea typeface="Arial"/>
                <a:cs typeface="Arial"/>
                <a:sym typeface="Arial"/>
              </a:defRPr>
            </a:lvl8pPr>
            <a:lvl9pPr marL="0" marR="0" lvl="8" indent="0" algn="r" rtl="0">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78" name="Google Shape;78;p17"/>
          <p:cNvCxnSpPr/>
          <p:nvPr/>
        </p:nvCxnSpPr>
        <p:spPr>
          <a:xfrm>
            <a:off x="628650" y="4686354"/>
            <a:ext cx="7890681" cy="1"/>
          </a:xfrm>
          <a:prstGeom prst="straightConnector1">
            <a:avLst/>
          </a:prstGeom>
          <a:noFill/>
          <a:ln w="19050" cap="flat" cmpd="sng">
            <a:solidFill>
              <a:srgbClr val="C0C0C0"/>
            </a:solidFill>
            <a:prstDash val="dot"/>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BU Full Page Photo">
  <p:cSld name="SBU Full Page Photo">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2">
            <a:alphaModFix/>
          </a:blip>
          <a:srcRect/>
          <a:stretch/>
        </p:blipFill>
        <p:spPr>
          <a:xfrm>
            <a:off x="-19665" y="-4411"/>
            <a:ext cx="6872749" cy="5154158"/>
          </a:xfrm>
          <a:prstGeom prst="rect">
            <a:avLst/>
          </a:prstGeom>
          <a:noFill/>
          <a:ln>
            <a:noFill/>
          </a:ln>
        </p:spPr>
      </p:pic>
      <p:sp>
        <p:nvSpPr>
          <p:cNvPr id="81" name="Google Shape;81;p18"/>
          <p:cNvSpPr txBox="1"/>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 sz="1000" b="1" i="0">
                <a:solidFill>
                  <a:schemeClr val="lt1"/>
                </a:solidFill>
                <a:latin typeface="Arial"/>
                <a:ea typeface="Arial"/>
                <a:cs typeface="Arial"/>
                <a:sym typeface="Arial"/>
              </a:rPr>
              <a:t>‹#›</a:t>
            </a:fld>
            <a:endParaRPr sz="1000" b="1" i="0">
              <a:solidFill>
                <a:schemeClr val="lt1"/>
              </a:solidFill>
              <a:latin typeface="Arial"/>
              <a:ea typeface="Arial"/>
              <a:cs typeface="Arial"/>
              <a:sym typeface="Arial"/>
            </a:endParaRPr>
          </a:p>
        </p:txBody>
      </p:sp>
      <p:pic>
        <p:nvPicPr>
          <p:cNvPr id="82" name="Google Shape;82;p18"/>
          <p:cNvPicPr preferRelativeResize="0"/>
          <p:nvPr/>
        </p:nvPicPr>
        <p:blipFill rotWithShape="1">
          <a:blip r:embed="rId3">
            <a:alphaModFix/>
          </a:blip>
          <a:srcRect/>
          <a:stretch/>
        </p:blipFill>
        <p:spPr>
          <a:xfrm>
            <a:off x="628650" y="4770296"/>
            <a:ext cx="585544" cy="219031"/>
          </a:xfrm>
          <a:prstGeom prst="rect">
            <a:avLst/>
          </a:prstGeom>
          <a:noFill/>
          <a:ln>
            <a:noFill/>
          </a:ln>
        </p:spPr>
      </p:pic>
      <p:pic>
        <p:nvPicPr>
          <p:cNvPr id="83" name="Google Shape;83;p18"/>
          <p:cNvPicPr preferRelativeResize="0"/>
          <p:nvPr/>
        </p:nvPicPr>
        <p:blipFill rotWithShape="1">
          <a:blip r:embed="rId4">
            <a:alphaModFix/>
          </a:blip>
          <a:srcRect/>
          <a:stretch/>
        </p:blipFill>
        <p:spPr>
          <a:xfrm>
            <a:off x="628650" y="148488"/>
            <a:ext cx="1400984" cy="239573"/>
          </a:xfrm>
          <a:prstGeom prst="rect">
            <a:avLst/>
          </a:prstGeom>
          <a:noFill/>
          <a:ln>
            <a:noFill/>
          </a:ln>
        </p:spPr>
      </p:pic>
      <p:cxnSp>
        <p:nvCxnSpPr>
          <p:cNvPr id="84" name="Google Shape;84;p18"/>
          <p:cNvCxnSpPr/>
          <p:nvPr/>
        </p:nvCxnSpPr>
        <p:spPr>
          <a:xfrm>
            <a:off x="628650" y="4680900"/>
            <a:ext cx="7890681" cy="0"/>
          </a:xfrm>
          <a:prstGeom prst="straightConnector1">
            <a:avLst/>
          </a:prstGeom>
          <a:noFill/>
          <a:ln w="19050" cap="flat" cmpd="sng">
            <a:solidFill>
              <a:schemeClr val="lt1"/>
            </a:solidFill>
            <a:prstDash val="dot"/>
            <a:miter lim="800000"/>
            <a:headEnd type="none" w="sm" len="sm"/>
            <a:tailEnd type="none" w="sm" len="sm"/>
          </a:ln>
        </p:spPr>
      </p:cxnSp>
      <p:sp>
        <p:nvSpPr>
          <p:cNvPr id="85" name="Google Shape;85;p18"/>
          <p:cNvSpPr>
            <a:spLocks noGrp="1"/>
          </p:cNvSpPr>
          <p:nvPr>
            <p:ph type="pic" idx="2"/>
          </p:nvPr>
        </p:nvSpPr>
        <p:spPr>
          <a:xfrm>
            <a:off x="628650" y="542939"/>
            <a:ext cx="7886700" cy="3634740"/>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6" name="Google Shape;86;p18"/>
          <p:cNvSpPr txBox="1">
            <a:spLocks noGrp="1"/>
          </p:cNvSpPr>
          <p:nvPr>
            <p:ph type="body" idx="1"/>
          </p:nvPr>
        </p:nvSpPr>
        <p:spPr>
          <a:xfrm>
            <a:off x="5583892" y="4270798"/>
            <a:ext cx="2931458" cy="19226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lt1"/>
              </a:buClr>
              <a:buSzPts val="800"/>
              <a:buFont typeface="Arial"/>
              <a:buNone/>
              <a:defRPr sz="8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7" name="Google Shape;87;p18"/>
          <p:cNvSpPr txBox="1">
            <a:spLocks noGrp="1"/>
          </p:cNvSpPr>
          <p:nvPr>
            <p:ph type="sldNum" idx="12"/>
          </p:nvPr>
        </p:nvSpPr>
        <p:spPr>
          <a:xfrm>
            <a:off x="8556784" y="4749851"/>
            <a:ext cx="548700" cy="39375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BU Logo">
  <p:cSld name="SBU Logo">
    <p:spTree>
      <p:nvGrpSpPr>
        <p:cNvPr id="1" name="Shape 88"/>
        <p:cNvGrpSpPr/>
        <p:nvPr/>
      </p:nvGrpSpPr>
      <p:grpSpPr>
        <a:xfrm>
          <a:off x="0" y="0"/>
          <a:ext cx="0" cy="0"/>
          <a:chOff x="0" y="0"/>
          <a:chExt cx="0" cy="0"/>
        </a:xfrm>
      </p:grpSpPr>
      <p:pic>
        <p:nvPicPr>
          <p:cNvPr id="89" name="Google Shape;89;p19"/>
          <p:cNvPicPr preferRelativeResize="0"/>
          <p:nvPr/>
        </p:nvPicPr>
        <p:blipFill rotWithShape="1">
          <a:blip r:embed="rId2">
            <a:alphaModFix/>
          </a:blip>
          <a:srcRect/>
          <a:stretch/>
        </p:blipFill>
        <p:spPr>
          <a:xfrm>
            <a:off x="-19665" y="-4411"/>
            <a:ext cx="6872749" cy="5154158"/>
          </a:xfrm>
          <a:prstGeom prst="rect">
            <a:avLst/>
          </a:prstGeom>
          <a:noFill/>
          <a:ln>
            <a:noFill/>
          </a:ln>
        </p:spPr>
      </p:pic>
      <p:cxnSp>
        <p:nvCxnSpPr>
          <p:cNvPr id="90" name="Google Shape;90;p19"/>
          <p:cNvCxnSpPr/>
          <p:nvPr/>
        </p:nvCxnSpPr>
        <p:spPr>
          <a:xfrm>
            <a:off x="1769806" y="3492898"/>
            <a:ext cx="7374194" cy="136"/>
          </a:xfrm>
          <a:prstGeom prst="straightConnector1">
            <a:avLst/>
          </a:prstGeom>
          <a:noFill/>
          <a:ln w="19050" cap="flat" cmpd="sng">
            <a:solidFill>
              <a:schemeClr val="lt1"/>
            </a:solidFill>
            <a:prstDash val="dot"/>
            <a:miter lim="800000"/>
            <a:headEnd type="none" w="sm" len="sm"/>
            <a:tailEnd type="none" w="sm" len="sm"/>
          </a:ln>
        </p:spPr>
      </p:cxnSp>
      <p:pic>
        <p:nvPicPr>
          <p:cNvPr id="91" name="Google Shape;91;p19"/>
          <p:cNvPicPr preferRelativeResize="0"/>
          <p:nvPr/>
        </p:nvPicPr>
        <p:blipFill rotWithShape="1">
          <a:blip r:embed="rId3">
            <a:alphaModFix/>
          </a:blip>
          <a:srcRect/>
          <a:stretch/>
        </p:blipFill>
        <p:spPr>
          <a:xfrm>
            <a:off x="1057377" y="954597"/>
            <a:ext cx="3004677" cy="513811"/>
          </a:xfrm>
          <a:prstGeom prst="rect">
            <a:avLst/>
          </a:prstGeom>
          <a:noFill/>
          <a:ln>
            <a:noFill/>
          </a:ln>
        </p:spPr>
      </p:pic>
      <p:pic>
        <p:nvPicPr>
          <p:cNvPr id="92" name="Google Shape;92;p19"/>
          <p:cNvPicPr preferRelativeResize="0"/>
          <p:nvPr/>
        </p:nvPicPr>
        <p:blipFill rotWithShape="1">
          <a:blip r:embed="rId4">
            <a:alphaModFix/>
          </a:blip>
          <a:srcRect/>
          <a:stretch/>
        </p:blipFill>
        <p:spPr>
          <a:xfrm>
            <a:off x="1769805" y="1767121"/>
            <a:ext cx="4198099" cy="1568730"/>
          </a:xfrm>
          <a:prstGeom prst="rect">
            <a:avLst/>
          </a:prstGeom>
          <a:noFill/>
          <a:ln>
            <a:noFill/>
          </a:ln>
        </p:spPr>
      </p:pic>
      <p:sp>
        <p:nvSpPr>
          <p:cNvPr id="93" name="Google Shape;93;p19"/>
          <p:cNvSpPr txBox="1">
            <a:spLocks noGrp="1"/>
          </p:cNvSpPr>
          <p:nvPr>
            <p:ph type="body" idx="1"/>
          </p:nvPr>
        </p:nvSpPr>
        <p:spPr>
          <a:xfrm>
            <a:off x="1686846" y="3645038"/>
            <a:ext cx="6612962" cy="49053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94" name="Google Shape;94;p19"/>
          <p:cNvSpPr txBox="1">
            <a:spLocks noGrp="1"/>
          </p:cNvSpPr>
          <p:nvPr>
            <p:ph type="sldNum" idx="12"/>
          </p:nvPr>
        </p:nvSpPr>
        <p:spPr>
          <a:xfrm>
            <a:off x="8556784" y="4749851"/>
            <a:ext cx="548700" cy="39375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BU Left Bulleted Text">
  <p:cSld name="SBU Left Bulleted 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8650" y="718343"/>
            <a:ext cx="2212142" cy="1843322"/>
          </a:xfrm>
          <a:prstGeom prst="rect">
            <a:avLst/>
          </a:prstGeom>
          <a:noFill/>
          <a:ln>
            <a:noFill/>
          </a:ln>
        </p:spPr>
        <p:txBody>
          <a:bodyPr spcFirstLastPara="1" wrap="square" lIns="91425" tIns="91425" rIns="91425" bIns="91425" anchor="t" anchorCtr="0">
            <a:noAutofit/>
          </a:bodyPr>
          <a:lstStyle>
            <a:lvl1pPr marR="0" lvl="0" algn="l" rtl="0">
              <a:lnSpc>
                <a:spcPct val="65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20"/>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0"/>
          <p:cNvSpPr txBox="1">
            <a:spLocks noGrp="1"/>
          </p:cNvSpPr>
          <p:nvPr>
            <p:ph type="body" idx="1"/>
          </p:nvPr>
        </p:nvSpPr>
        <p:spPr>
          <a:xfrm>
            <a:off x="2958353" y="718342"/>
            <a:ext cx="5556998" cy="3554719"/>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750"/>
              </a:spcBef>
              <a:spcAft>
                <a:spcPts val="0"/>
              </a:spcAft>
              <a:buClr>
                <a:srgbClr val="828383"/>
              </a:buClr>
              <a:buSzPts val="1200"/>
              <a:buFont typeface="Arial"/>
              <a:buChar char="•"/>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BU Centered Bulleted Text">
  <p:cSld name="SBU Centered Bulleted 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1233016" y="681415"/>
            <a:ext cx="6612962" cy="850676"/>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21"/>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txBox="1">
            <a:spLocks noGrp="1"/>
          </p:cNvSpPr>
          <p:nvPr>
            <p:ph type="body" idx="1"/>
          </p:nvPr>
        </p:nvSpPr>
        <p:spPr>
          <a:xfrm>
            <a:off x="1233017" y="1606430"/>
            <a:ext cx="6612962" cy="2620471"/>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750"/>
              </a:spcBef>
              <a:spcAft>
                <a:spcPts val="0"/>
              </a:spcAft>
              <a:buClr>
                <a:srgbClr val="828383"/>
              </a:buClr>
              <a:buSzPts val="1200"/>
              <a:buFont typeface="Arial"/>
              <a:buChar char="•"/>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BU Text 1 Photo">
  <p:cSld name="SBU Text 1 Photo">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626115" y="673153"/>
            <a:ext cx="3335552" cy="729155"/>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626115" y="1529262"/>
            <a:ext cx="3335552" cy="271218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22"/>
          <p:cNvSpPr>
            <a:spLocks noGrp="1"/>
          </p:cNvSpPr>
          <p:nvPr>
            <p:ph type="pic" idx="2"/>
          </p:nvPr>
        </p:nvSpPr>
        <p:spPr>
          <a:xfrm>
            <a:off x="4054287" y="722185"/>
            <a:ext cx="4457700" cy="3468255"/>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3"/>
          </p:nvPr>
        </p:nvSpPr>
        <p:spPr>
          <a:xfrm>
            <a:off x="4054287" y="4301501"/>
            <a:ext cx="4457700"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BU Bulleted Text 1 Photo">
  <p:cSld name="SBU Bulleted Text 1 Photo">
    <p:spTree>
      <p:nvGrpSpPr>
        <p:cNvPr id="1" name="Shape 109"/>
        <p:cNvGrpSpPr/>
        <p:nvPr/>
      </p:nvGrpSpPr>
      <p:grpSpPr>
        <a:xfrm>
          <a:off x="0" y="0"/>
          <a:ext cx="0" cy="0"/>
          <a:chOff x="0" y="0"/>
          <a:chExt cx="0" cy="0"/>
        </a:xfrm>
      </p:grpSpPr>
      <p:sp>
        <p:nvSpPr>
          <p:cNvPr id="110" name="Google Shape;110;p23"/>
          <p:cNvSpPr txBox="1">
            <a:spLocks noGrp="1"/>
          </p:cNvSpPr>
          <p:nvPr>
            <p:ph type="title"/>
          </p:nvPr>
        </p:nvSpPr>
        <p:spPr>
          <a:xfrm>
            <a:off x="626114" y="673153"/>
            <a:ext cx="3335552" cy="729155"/>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23"/>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3"/>
          <p:cNvSpPr txBox="1">
            <a:spLocks noGrp="1"/>
          </p:cNvSpPr>
          <p:nvPr>
            <p:ph type="body" idx="1"/>
          </p:nvPr>
        </p:nvSpPr>
        <p:spPr>
          <a:xfrm>
            <a:off x="626114" y="1606431"/>
            <a:ext cx="3335552" cy="2712183"/>
          </a:xfrm>
          <a:prstGeom prst="rect">
            <a:avLst/>
          </a:prstGeom>
          <a:noFill/>
          <a:ln>
            <a:noFill/>
          </a:ln>
        </p:spPr>
        <p:txBody>
          <a:bodyPr spcFirstLastPara="1" wrap="square" lIns="91425" tIns="91425" rIns="91425" bIns="91425" anchor="t" anchorCtr="0">
            <a:noAutofit/>
          </a:bodyPr>
          <a:lstStyle>
            <a:lvl1pPr marL="457200" marR="0" lvl="0" indent="-304800" algn="l" rtl="0">
              <a:lnSpc>
                <a:spcPct val="90000"/>
              </a:lnSpc>
              <a:spcBef>
                <a:spcPts val="1000"/>
              </a:spcBef>
              <a:spcAft>
                <a:spcPts val="0"/>
              </a:spcAft>
              <a:buClr>
                <a:srgbClr val="828383"/>
              </a:buClr>
              <a:buSzPts val="1200"/>
              <a:buFont typeface="Arial"/>
              <a:buChar char="•"/>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3" name="Google Shape;113;p23"/>
          <p:cNvSpPr>
            <a:spLocks noGrp="1"/>
          </p:cNvSpPr>
          <p:nvPr>
            <p:ph type="pic" idx="2"/>
          </p:nvPr>
        </p:nvSpPr>
        <p:spPr>
          <a:xfrm>
            <a:off x="4054287" y="722185"/>
            <a:ext cx="4457700" cy="3468255"/>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body" idx="3"/>
          </p:nvPr>
        </p:nvSpPr>
        <p:spPr>
          <a:xfrm>
            <a:off x="4054287" y="4301501"/>
            <a:ext cx="4457700"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BU Text-2 Photos">
  <p:cSld name="SBU Text-2 Photos">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a:off x="624199" y="673153"/>
            <a:ext cx="3335552" cy="729155"/>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7" name="Google Shape;117;p24"/>
          <p:cNvSpPr txBox="1">
            <a:spLocks noGrp="1"/>
          </p:cNvSpPr>
          <p:nvPr>
            <p:ph type="body" idx="1"/>
          </p:nvPr>
        </p:nvSpPr>
        <p:spPr>
          <a:xfrm>
            <a:off x="624199" y="1529262"/>
            <a:ext cx="3335552" cy="271218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8" name="Google Shape;118;p24"/>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4"/>
          <p:cNvSpPr>
            <a:spLocks noGrp="1"/>
          </p:cNvSpPr>
          <p:nvPr>
            <p:ph type="pic" idx="2"/>
          </p:nvPr>
        </p:nvSpPr>
        <p:spPr>
          <a:xfrm>
            <a:off x="4056777" y="721100"/>
            <a:ext cx="2155249" cy="3468055"/>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0" name="Google Shape;120;p24"/>
          <p:cNvSpPr>
            <a:spLocks noGrp="1"/>
          </p:cNvSpPr>
          <p:nvPr>
            <p:ph type="pic" idx="3"/>
          </p:nvPr>
        </p:nvSpPr>
        <p:spPr>
          <a:xfrm>
            <a:off x="6322596" y="722184"/>
            <a:ext cx="2189391" cy="3466970"/>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1" name="Google Shape;121;p24"/>
          <p:cNvSpPr txBox="1">
            <a:spLocks noGrp="1"/>
          </p:cNvSpPr>
          <p:nvPr>
            <p:ph type="body" idx="4"/>
          </p:nvPr>
        </p:nvSpPr>
        <p:spPr>
          <a:xfrm>
            <a:off x="4056777" y="4301501"/>
            <a:ext cx="2155249"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2" name="Google Shape;122;p24"/>
          <p:cNvSpPr txBox="1">
            <a:spLocks noGrp="1"/>
          </p:cNvSpPr>
          <p:nvPr>
            <p:ph type="body" idx="5"/>
          </p:nvPr>
        </p:nvSpPr>
        <p:spPr>
          <a:xfrm>
            <a:off x="6322597" y="4301501"/>
            <a:ext cx="2189389"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BU Text-3 Photos">
  <p:cSld name="SBU Text-3 Photos">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626116" y="673153"/>
            <a:ext cx="3335552" cy="729155"/>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25"/>
          <p:cNvSpPr txBox="1">
            <a:spLocks noGrp="1"/>
          </p:cNvSpPr>
          <p:nvPr>
            <p:ph type="body" idx="1"/>
          </p:nvPr>
        </p:nvSpPr>
        <p:spPr>
          <a:xfrm>
            <a:off x="626116" y="1529262"/>
            <a:ext cx="3335552" cy="271218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26" name="Google Shape;126;p25"/>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5"/>
          <p:cNvSpPr>
            <a:spLocks noGrp="1"/>
          </p:cNvSpPr>
          <p:nvPr>
            <p:ph type="pic" idx="2"/>
          </p:nvPr>
        </p:nvSpPr>
        <p:spPr>
          <a:xfrm>
            <a:off x="4054287" y="721100"/>
            <a:ext cx="2152764" cy="3469340"/>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8" name="Google Shape;128;p25"/>
          <p:cNvSpPr>
            <a:spLocks noGrp="1"/>
          </p:cNvSpPr>
          <p:nvPr>
            <p:ph type="pic" idx="3"/>
          </p:nvPr>
        </p:nvSpPr>
        <p:spPr>
          <a:xfrm>
            <a:off x="6323802" y="722185"/>
            <a:ext cx="2188186" cy="1703329"/>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9" name="Google Shape;129;p25"/>
          <p:cNvSpPr>
            <a:spLocks noGrp="1"/>
          </p:cNvSpPr>
          <p:nvPr>
            <p:ph type="pic" idx="4"/>
          </p:nvPr>
        </p:nvSpPr>
        <p:spPr>
          <a:xfrm>
            <a:off x="6323802" y="2491070"/>
            <a:ext cx="2188185" cy="1699369"/>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0" name="Google Shape;130;p25"/>
          <p:cNvSpPr txBox="1">
            <a:spLocks noGrp="1"/>
          </p:cNvSpPr>
          <p:nvPr>
            <p:ph type="body" idx="5"/>
          </p:nvPr>
        </p:nvSpPr>
        <p:spPr>
          <a:xfrm>
            <a:off x="4054287" y="4301501"/>
            <a:ext cx="4457700"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BU 3 Photos">
  <p:cSld name="SBU 3 Photos">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1233016" y="681415"/>
            <a:ext cx="6612962" cy="850676"/>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26"/>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4" name="Google Shape;134;p26"/>
          <p:cNvSpPr>
            <a:spLocks noGrp="1"/>
          </p:cNvSpPr>
          <p:nvPr>
            <p:ph type="pic" idx="2"/>
          </p:nvPr>
        </p:nvSpPr>
        <p:spPr>
          <a:xfrm>
            <a:off x="1233015" y="1789184"/>
            <a:ext cx="2095593" cy="2250208"/>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5" name="Google Shape;135;p26"/>
          <p:cNvSpPr>
            <a:spLocks noGrp="1"/>
          </p:cNvSpPr>
          <p:nvPr>
            <p:ph type="pic" idx="3"/>
          </p:nvPr>
        </p:nvSpPr>
        <p:spPr>
          <a:xfrm>
            <a:off x="5751058" y="1789184"/>
            <a:ext cx="2094919" cy="2250568"/>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6" name="Google Shape;136;p26"/>
          <p:cNvSpPr>
            <a:spLocks noGrp="1"/>
          </p:cNvSpPr>
          <p:nvPr>
            <p:ph type="pic" idx="4"/>
          </p:nvPr>
        </p:nvSpPr>
        <p:spPr>
          <a:xfrm>
            <a:off x="3484694" y="1789272"/>
            <a:ext cx="2095512" cy="2250121"/>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body" idx="1"/>
          </p:nvPr>
        </p:nvSpPr>
        <p:spPr>
          <a:xfrm>
            <a:off x="1233015" y="4096739"/>
            <a:ext cx="2095593" cy="24493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body" idx="5"/>
          </p:nvPr>
        </p:nvSpPr>
        <p:spPr>
          <a:xfrm>
            <a:off x="3484613" y="4096739"/>
            <a:ext cx="2095593" cy="24493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body" idx="6"/>
          </p:nvPr>
        </p:nvSpPr>
        <p:spPr>
          <a:xfrm>
            <a:off x="5751058" y="4096739"/>
            <a:ext cx="2095593" cy="24493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BU Text 1 Chart">
  <p:cSld name="SBU Text 1 Chart">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626115" y="673153"/>
            <a:ext cx="3335552" cy="729155"/>
          </a:xfrm>
          <a:prstGeom prst="rect">
            <a:avLst/>
          </a:prstGeom>
          <a:noFill/>
          <a:ln>
            <a:noFill/>
          </a:ln>
        </p:spPr>
        <p:txBody>
          <a:bodyPr spcFirstLastPara="1" wrap="square" lIns="91425" tIns="91425" rIns="91425" bIns="91425" anchor="t" anchorCtr="0">
            <a:noAutofit/>
          </a:bodyPr>
          <a:lstStyle>
            <a:lvl1pPr marR="0" lvl="0" algn="l" rtl="0">
              <a:lnSpc>
                <a:spcPct val="8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2" name="Google Shape;142;p27"/>
          <p:cNvSpPr txBox="1">
            <a:spLocks noGrp="1"/>
          </p:cNvSpPr>
          <p:nvPr>
            <p:ph type="body" idx="1"/>
          </p:nvPr>
        </p:nvSpPr>
        <p:spPr>
          <a:xfrm>
            <a:off x="626115" y="1529262"/>
            <a:ext cx="3335552" cy="2712183"/>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a:solidFill>
                  <a:srgbClr val="828383"/>
                </a:solidFill>
                <a:latin typeface="Arial"/>
                <a:ea typeface="Arial"/>
                <a:cs typeface="Arial"/>
                <a:sym typeface="Arial"/>
              </a:defRPr>
            </a:lvl1pPr>
            <a:lvl2pPr marL="0" marR="0" lvl="1" indent="0" algn="r" rtl="0">
              <a:spcBef>
                <a:spcPts val="0"/>
              </a:spcBef>
              <a:buNone/>
              <a:defRPr sz="1000" b="1" i="0">
                <a:solidFill>
                  <a:srgbClr val="828383"/>
                </a:solidFill>
                <a:latin typeface="Arial"/>
                <a:ea typeface="Arial"/>
                <a:cs typeface="Arial"/>
                <a:sym typeface="Arial"/>
              </a:defRPr>
            </a:lvl2pPr>
            <a:lvl3pPr marL="0" marR="0" lvl="2" indent="0" algn="r" rtl="0">
              <a:spcBef>
                <a:spcPts val="0"/>
              </a:spcBef>
              <a:buNone/>
              <a:defRPr sz="1000" b="1" i="0">
                <a:solidFill>
                  <a:srgbClr val="828383"/>
                </a:solidFill>
                <a:latin typeface="Arial"/>
                <a:ea typeface="Arial"/>
                <a:cs typeface="Arial"/>
                <a:sym typeface="Arial"/>
              </a:defRPr>
            </a:lvl3pPr>
            <a:lvl4pPr marL="0" marR="0" lvl="3" indent="0" algn="r" rtl="0">
              <a:spcBef>
                <a:spcPts val="0"/>
              </a:spcBef>
              <a:buNone/>
              <a:defRPr sz="1000" b="1" i="0">
                <a:solidFill>
                  <a:srgbClr val="828383"/>
                </a:solidFill>
                <a:latin typeface="Arial"/>
                <a:ea typeface="Arial"/>
                <a:cs typeface="Arial"/>
                <a:sym typeface="Arial"/>
              </a:defRPr>
            </a:lvl4pPr>
            <a:lvl5pPr marL="0" marR="0" lvl="4" indent="0" algn="r" rtl="0">
              <a:spcBef>
                <a:spcPts val="0"/>
              </a:spcBef>
              <a:buNone/>
              <a:defRPr sz="1000" b="1" i="0">
                <a:solidFill>
                  <a:srgbClr val="828383"/>
                </a:solidFill>
                <a:latin typeface="Arial"/>
                <a:ea typeface="Arial"/>
                <a:cs typeface="Arial"/>
                <a:sym typeface="Arial"/>
              </a:defRPr>
            </a:lvl5pPr>
            <a:lvl6pPr marL="0" marR="0" lvl="5" indent="0" algn="r" rtl="0">
              <a:spcBef>
                <a:spcPts val="0"/>
              </a:spcBef>
              <a:buNone/>
              <a:defRPr sz="1000" b="1" i="0">
                <a:solidFill>
                  <a:srgbClr val="828383"/>
                </a:solidFill>
                <a:latin typeface="Arial"/>
                <a:ea typeface="Arial"/>
                <a:cs typeface="Arial"/>
                <a:sym typeface="Arial"/>
              </a:defRPr>
            </a:lvl6pPr>
            <a:lvl7pPr marL="0" marR="0" lvl="6" indent="0" algn="r" rtl="0">
              <a:spcBef>
                <a:spcPts val="0"/>
              </a:spcBef>
              <a:buNone/>
              <a:defRPr sz="1000" b="1" i="0">
                <a:solidFill>
                  <a:srgbClr val="828383"/>
                </a:solidFill>
                <a:latin typeface="Arial"/>
                <a:ea typeface="Arial"/>
                <a:cs typeface="Arial"/>
                <a:sym typeface="Arial"/>
              </a:defRPr>
            </a:lvl7pPr>
            <a:lvl8pPr marL="0" marR="0" lvl="7" indent="0" algn="r" rtl="0">
              <a:spcBef>
                <a:spcPts val="0"/>
              </a:spcBef>
              <a:buNone/>
              <a:defRPr sz="1000" b="1" i="0">
                <a:solidFill>
                  <a:srgbClr val="828383"/>
                </a:solidFill>
                <a:latin typeface="Arial"/>
                <a:ea typeface="Arial"/>
                <a:cs typeface="Arial"/>
                <a:sym typeface="Arial"/>
              </a:defRPr>
            </a:lvl8pPr>
            <a:lvl9pPr marL="0" marR="0" lvl="8" indent="0" algn="r" rtl="0">
              <a:spcBef>
                <a:spcPts val="0"/>
              </a:spcBef>
              <a:buNone/>
              <a:defRPr sz="1000" b="1" i="0">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7"/>
          <p:cNvSpPr>
            <a:spLocks noGrp="1"/>
          </p:cNvSpPr>
          <p:nvPr>
            <p:ph type="pic" idx="2"/>
          </p:nvPr>
        </p:nvSpPr>
        <p:spPr>
          <a:xfrm>
            <a:off x="4054287" y="721100"/>
            <a:ext cx="4457700" cy="3469340"/>
          </a:xfrm>
          <a:prstGeom prst="rect">
            <a:avLst/>
          </a:prstGeom>
          <a:solidFill>
            <a:srgbClr val="F2F2F2"/>
          </a:solid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828383"/>
              </a:buClr>
              <a:buSzPts val="1200"/>
              <a:buFont typeface="Arial"/>
              <a:buNone/>
              <a:defRPr sz="1200" b="0" i="0" u="none" strike="noStrike" cap="none">
                <a:solidFill>
                  <a:srgbClr val="828383"/>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5" name="Google Shape;145;p27"/>
          <p:cNvSpPr txBox="1">
            <a:spLocks noGrp="1"/>
          </p:cNvSpPr>
          <p:nvPr>
            <p:ph type="body" idx="3"/>
          </p:nvPr>
        </p:nvSpPr>
        <p:spPr>
          <a:xfrm>
            <a:off x="4054287" y="4301501"/>
            <a:ext cx="4457700" cy="2023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28383"/>
              </a:buClr>
              <a:buSzPts val="800"/>
              <a:buFont typeface="Arial"/>
              <a:buNone/>
              <a:defRPr sz="800" b="0" i="0" u="none" strike="noStrike" cap="none">
                <a:solidFill>
                  <a:srgbClr val="828383"/>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311700" y="445025"/>
            <a:ext cx="8520600" cy="572625"/>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48" name="Google Shape;148;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9" name="Google Shape;149;p28"/>
          <p:cNvSpPr txBox="1">
            <a:spLocks noGrp="1"/>
          </p:cNvSpPr>
          <p:nvPr>
            <p:ph type="sldNum" idx="12"/>
          </p:nvPr>
        </p:nvSpPr>
        <p:spPr>
          <a:xfrm>
            <a:off x="8472458" y="4663217"/>
            <a:ext cx="548700" cy="393525"/>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9"/>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3" name="Google Shape;153;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17">
            <a:alphaModFix/>
          </a:blip>
          <a:srcRect/>
          <a:stretch/>
        </p:blipFill>
        <p:spPr>
          <a:xfrm>
            <a:off x="-19665" y="-4411"/>
            <a:ext cx="6872749" cy="5154158"/>
          </a:xfrm>
          <a:prstGeom prst="rect">
            <a:avLst/>
          </a:prstGeom>
          <a:noFill/>
          <a:ln>
            <a:noFill/>
          </a:ln>
        </p:spPr>
      </p:pic>
      <p:sp>
        <p:nvSpPr>
          <p:cNvPr id="57" name="Google Shape;57;p14"/>
          <p:cNvSpPr/>
          <p:nvPr/>
        </p:nvSpPr>
        <p:spPr>
          <a:xfrm>
            <a:off x="201478" y="-4611"/>
            <a:ext cx="8772041" cy="5154561"/>
          </a:xfrm>
          <a:prstGeom prst="rect">
            <a:avLst/>
          </a:prstGeom>
          <a:solidFill>
            <a:schemeClr val="lt1"/>
          </a:solidFill>
          <a:ln>
            <a:noFill/>
          </a:ln>
        </p:spPr>
        <p:txBody>
          <a:bodyPr spcFirstLastPara="1" wrap="square" lIns="91425" tIns="45700" rIns="91425" bIns="45700" anchor="ctr" anchorCtr="0">
            <a:noAutofit/>
          </a:bodyPr>
          <a:lstStyle/>
          <a:p>
            <a:pPr marL="2743200" marR="0" lvl="6" indent="0" algn="ctr" rtl="0">
              <a:spcBef>
                <a:spcPts val="0"/>
              </a:spcBef>
              <a:spcAft>
                <a:spcPts val="0"/>
              </a:spcAft>
              <a:buNone/>
            </a:pPr>
            <a:r>
              <a:rPr lang="en" sz="1800" b="0" i="0" u="none" strike="noStrike" cap="none">
                <a:solidFill>
                  <a:schemeClr val="lt1"/>
                </a:solidFill>
                <a:latin typeface="Calibri"/>
                <a:ea typeface="Calibri"/>
                <a:cs typeface="Calibri"/>
                <a:sym typeface="Calibri"/>
              </a:rPr>
              <a:t>‘</a:t>
            </a:r>
            <a:endParaRPr/>
          </a:p>
        </p:txBody>
      </p:sp>
      <p:pic>
        <p:nvPicPr>
          <p:cNvPr id="58" name="Google Shape;58;p14"/>
          <p:cNvPicPr preferRelativeResize="0"/>
          <p:nvPr/>
        </p:nvPicPr>
        <p:blipFill rotWithShape="1">
          <a:blip r:embed="rId18">
            <a:alphaModFix/>
          </a:blip>
          <a:srcRect/>
          <a:stretch/>
        </p:blipFill>
        <p:spPr>
          <a:xfrm>
            <a:off x="628650" y="153321"/>
            <a:ext cx="1399201" cy="236548"/>
          </a:xfrm>
          <a:prstGeom prst="rect">
            <a:avLst/>
          </a:prstGeom>
          <a:noFill/>
          <a:ln>
            <a:noFill/>
          </a:ln>
        </p:spPr>
      </p:pic>
      <p:cxnSp>
        <p:nvCxnSpPr>
          <p:cNvPr id="59" name="Google Shape;59;p14"/>
          <p:cNvCxnSpPr/>
          <p:nvPr/>
        </p:nvCxnSpPr>
        <p:spPr>
          <a:xfrm>
            <a:off x="628650" y="4686354"/>
            <a:ext cx="7890681" cy="1"/>
          </a:xfrm>
          <a:prstGeom prst="straightConnector1">
            <a:avLst/>
          </a:prstGeom>
          <a:noFill/>
          <a:ln w="19050" cap="flat" cmpd="sng">
            <a:solidFill>
              <a:srgbClr val="C0C0C0"/>
            </a:solidFill>
            <a:prstDash val="dot"/>
            <a:miter lim="800000"/>
            <a:headEnd type="none" w="sm" len="sm"/>
            <a:tailEnd type="none" w="sm" len="sm"/>
          </a:ln>
        </p:spPr>
      </p:cxnSp>
      <p:pic>
        <p:nvPicPr>
          <p:cNvPr id="60" name="Google Shape;60;p14"/>
          <p:cNvPicPr preferRelativeResize="0"/>
          <p:nvPr/>
        </p:nvPicPr>
        <p:blipFill rotWithShape="1">
          <a:blip r:embed="rId19">
            <a:alphaModFix/>
          </a:blip>
          <a:srcRect/>
          <a:stretch/>
        </p:blipFill>
        <p:spPr>
          <a:xfrm>
            <a:off x="628650" y="4769319"/>
            <a:ext cx="585543" cy="216605"/>
          </a:xfrm>
          <a:prstGeom prst="rect">
            <a:avLst/>
          </a:prstGeom>
          <a:noFill/>
          <a:ln>
            <a:noFill/>
          </a:ln>
        </p:spPr>
      </p:pic>
      <p:sp>
        <p:nvSpPr>
          <p:cNvPr id="61" name="Google Shape;61;p14"/>
          <p:cNvSpPr txBox="1">
            <a:spLocks noGrp="1"/>
          </p:cNvSpPr>
          <p:nvPr>
            <p:ph type="sldNum" idx="12"/>
          </p:nvPr>
        </p:nvSpPr>
        <p:spPr>
          <a:xfrm>
            <a:off x="6532284" y="4818881"/>
            <a:ext cx="2057400" cy="27384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000" b="1" i="0" u="none" strike="noStrike" cap="none">
                <a:solidFill>
                  <a:srgbClr val="828383"/>
                </a:solidFill>
                <a:latin typeface="Arial"/>
                <a:ea typeface="Arial"/>
                <a:cs typeface="Arial"/>
                <a:sym typeface="Arial"/>
              </a:defRPr>
            </a:lvl1pPr>
            <a:lvl2pPr marL="0" marR="0" lvl="1" indent="0" algn="r" rtl="0">
              <a:spcBef>
                <a:spcPts val="0"/>
              </a:spcBef>
              <a:buNone/>
              <a:defRPr sz="1000" b="1" i="0" u="none" strike="noStrike" cap="none">
                <a:solidFill>
                  <a:srgbClr val="828383"/>
                </a:solidFill>
                <a:latin typeface="Arial"/>
                <a:ea typeface="Arial"/>
                <a:cs typeface="Arial"/>
                <a:sym typeface="Arial"/>
              </a:defRPr>
            </a:lvl2pPr>
            <a:lvl3pPr marL="0" marR="0" lvl="2" indent="0" algn="r" rtl="0">
              <a:spcBef>
                <a:spcPts val="0"/>
              </a:spcBef>
              <a:buNone/>
              <a:defRPr sz="1000" b="1" i="0" u="none" strike="noStrike" cap="none">
                <a:solidFill>
                  <a:srgbClr val="828383"/>
                </a:solidFill>
                <a:latin typeface="Arial"/>
                <a:ea typeface="Arial"/>
                <a:cs typeface="Arial"/>
                <a:sym typeface="Arial"/>
              </a:defRPr>
            </a:lvl3pPr>
            <a:lvl4pPr marL="0" marR="0" lvl="3" indent="0" algn="r" rtl="0">
              <a:spcBef>
                <a:spcPts val="0"/>
              </a:spcBef>
              <a:buNone/>
              <a:defRPr sz="1000" b="1" i="0" u="none" strike="noStrike" cap="none">
                <a:solidFill>
                  <a:srgbClr val="828383"/>
                </a:solidFill>
                <a:latin typeface="Arial"/>
                <a:ea typeface="Arial"/>
                <a:cs typeface="Arial"/>
                <a:sym typeface="Arial"/>
              </a:defRPr>
            </a:lvl4pPr>
            <a:lvl5pPr marL="0" marR="0" lvl="4" indent="0" algn="r" rtl="0">
              <a:spcBef>
                <a:spcPts val="0"/>
              </a:spcBef>
              <a:buNone/>
              <a:defRPr sz="1000" b="1" i="0" u="none" strike="noStrike" cap="none">
                <a:solidFill>
                  <a:srgbClr val="828383"/>
                </a:solidFill>
                <a:latin typeface="Arial"/>
                <a:ea typeface="Arial"/>
                <a:cs typeface="Arial"/>
                <a:sym typeface="Arial"/>
              </a:defRPr>
            </a:lvl5pPr>
            <a:lvl6pPr marL="0" marR="0" lvl="5" indent="0" algn="r" rtl="0">
              <a:spcBef>
                <a:spcPts val="0"/>
              </a:spcBef>
              <a:buNone/>
              <a:defRPr sz="1000" b="1" i="0" u="none" strike="noStrike" cap="none">
                <a:solidFill>
                  <a:srgbClr val="828383"/>
                </a:solidFill>
                <a:latin typeface="Arial"/>
                <a:ea typeface="Arial"/>
                <a:cs typeface="Arial"/>
                <a:sym typeface="Arial"/>
              </a:defRPr>
            </a:lvl6pPr>
            <a:lvl7pPr marL="0" marR="0" lvl="6" indent="0" algn="r" rtl="0">
              <a:spcBef>
                <a:spcPts val="0"/>
              </a:spcBef>
              <a:buNone/>
              <a:defRPr sz="1000" b="1" i="0" u="none" strike="noStrike" cap="none">
                <a:solidFill>
                  <a:srgbClr val="828383"/>
                </a:solidFill>
                <a:latin typeface="Arial"/>
                <a:ea typeface="Arial"/>
                <a:cs typeface="Arial"/>
                <a:sym typeface="Arial"/>
              </a:defRPr>
            </a:lvl7pPr>
            <a:lvl8pPr marL="0" marR="0" lvl="7" indent="0" algn="r" rtl="0">
              <a:spcBef>
                <a:spcPts val="0"/>
              </a:spcBef>
              <a:buNone/>
              <a:defRPr sz="1000" b="1" i="0" u="none" strike="noStrike" cap="none">
                <a:solidFill>
                  <a:srgbClr val="828383"/>
                </a:solidFill>
                <a:latin typeface="Arial"/>
                <a:ea typeface="Arial"/>
                <a:cs typeface="Arial"/>
                <a:sym typeface="Arial"/>
              </a:defRPr>
            </a:lvl8pPr>
            <a:lvl9pPr marL="0" marR="0" lvl="8" indent="0" algn="r" rtl="0">
              <a:spcBef>
                <a:spcPts val="0"/>
              </a:spcBef>
              <a:buNone/>
              <a:defRPr sz="1000" b="1" i="0" u="none" strike="noStrike" cap="none">
                <a:solidFill>
                  <a:srgbClr val="82838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9.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0"/>
          <p:cNvPicPr preferRelativeResize="0"/>
          <p:nvPr/>
        </p:nvPicPr>
        <p:blipFill>
          <a:blip r:embed="rId3">
            <a:alphaModFix/>
          </a:blip>
          <a:stretch>
            <a:fillRect/>
          </a:stretch>
        </p:blipFill>
        <p:spPr>
          <a:xfrm>
            <a:off x="-93837" y="-88078"/>
            <a:ext cx="9331675" cy="5319657"/>
          </a:xfrm>
          <a:prstGeom prst="rect">
            <a:avLst/>
          </a:prstGeom>
          <a:noFill/>
          <a:ln>
            <a:noFill/>
          </a:ln>
        </p:spPr>
      </p:pic>
      <p:sp>
        <p:nvSpPr>
          <p:cNvPr id="161" name="Google Shape;161;p30"/>
          <p:cNvSpPr txBox="1">
            <a:spLocks noGrp="1"/>
          </p:cNvSpPr>
          <p:nvPr>
            <p:ph type="title"/>
          </p:nvPr>
        </p:nvSpPr>
        <p:spPr>
          <a:xfrm>
            <a:off x="628650" y="284184"/>
            <a:ext cx="7886700" cy="22896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8000"/>
              <a:buFont typeface="Arial"/>
              <a:buNone/>
            </a:pPr>
            <a:r>
              <a:rPr lang="en" sz="6400">
                <a:latin typeface="Helvetica Neue Light"/>
                <a:ea typeface="Helvetica Neue Light"/>
                <a:cs typeface="Helvetica Neue Light"/>
                <a:sym typeface="Helvetica Neue Light"/>
              </a:rPr>
              <a:t>COSA</a:t>
            </a:r>
            <a:r>
              <a:rPr lang="en" sz="6400" i="0" u="none" strike="noStrike" cap="none">
                <a:solidFill>
                  <a:schemeClr val="lt1"/>
                </a:solidFill>
                <a:latin typeface="Helvetica Neue Light"/>
                <a:ea typeface="Helvetica Neue Light"/>
                <a:cs typeface="Helvetica Neue Light"/>
                <a:sym typeface="Helvetica Neue Light"/>
              </a:rPr>
              <a:t> </a:t>
            </a:r>
            <a:endParaRPr sz="6400" i="0" u="none" strike="noStrike" cap="none">
              <a:solidFill>
                <a:schemeClr val="lt1"/>
              </a:solidFill>
              <a:latin typeface="Helvetica Neue Light"/>
              <a:ea typeface="Helvetica Neue Light"/>
              <a:cs typeface="Helvetica Neue Light"/>
              <a:sym typeface="Helvetica Neue Light"/>
            </a:endParaRPr>
          </a:p>
          <a:p>
            <a:pPr marL="0" marR="0" lvl="0" indent="0" algn="ctr" rtl="0">
              <a:lnSpc>
                <a:spcPct val="70000"/>
              </a:lnSpc>
              <a:spcBef>
                <a:spcPts val="0"/>
              </a:spcBef>
              <a:spcAft>
                <a:spcPts val="0"/>
              </a:spcAft>
              <a:buClr>
                <a:schemeClr val="lt1"/>
              </a:buClr>
              <a:buSzPts val="8000"/>
              <a:buFont typeface="Arial"/>
              <a:buNone/>
            </a:pPr>
            <a:r>
              <a:rPr lang="en" sz="6400" i="0" u="none" strike="noStrike" cap="none">
                <a:solidFill>
                  <a:schemeClr val="lt1"/>
                </a:solidFill>
                <a:latin typeface="Helvetica Neue Light"/>
                <a:ea typeface="Helvetica Neue Light"/>
                <a:cs typeface="Helvetica Neue Light"/>
                <a:sym typeface="Helvetica Neue Light"/>
              </a:rPr>
              <a:t>20</a:t>
            </a:r>
            <a:r>
              <a:rPr lang="en" sz="6400">
                <a:latin typeface="Helvetica Neue Light"/>
                <a:ea typeface="Helvetica Neue Light"/>
                <a:cs typeface="Helvetica Neue Light"/>
                <a:sym typeface="Helvetica Neue Light"/>
              </a:rPr>
              <a:t>21</a:t>
            </a:r>
            <a:r>
              <a:rPr lang="en" sz="6400" i="0" u="none" strike="noStrike" cap="none">
                <a:solidFill>
                  <a:schemeClr val="lt1"/>
                </a:solidFill>
                <a:latin typeface="Helvetica Neue Light"/>
                <a:ea typeface="Helvetica Neue Light"/>
                <a:cs typeface="Helvetica Neue Light"/>
                <a:sym typeface="Helvetica Neue Light"/>
              </a:rPr>
              <a:t>-</a:t>
            </a:r>
            <a:r>
              <a:rPr lang="en" sz="6400">
                <a:latin typeface="Helvetica Neue Light"/>
                <a:ea typeface="Helvetica Neue Light"/>
                <a:cs typeface="Helvetica Neue Light"/>
                <a:sym typeface="Helvetica Neue Light"/>
              </a:rPr>
              <a:t>2022</a:t>
            </a:r>
            <a:r>
              <a:rPr lang="en" sz="6400" i="0" u="none" strike="noStrike" cap="none">
                <a:solidFill>
                  <a:schemeClr val="lt1"/>
                </a:solidFill>
                <a:latin typeface="Helvetica Neue Light"/>
                <a:ea typeface="Helvetica Neue Light"/>
                <a:cs typeface="Helvetica Neue Light"/>
                <a:sym typeface="Helvetica Neue Light"/>
              </a:rPr>
              <a:t/>
            </a:r>
            <a:br>
              <a:rPr lang="en" sz="6400" i="0" u="none" strike="noStrike" cap="none">
                <a:solidFill>
                  <a:schemeClr val="lt1"/>
                </a:solidFill>
                <a:latin typeface="Helvetica Neue Light"/>
                <a:ea typeface="Helvetica Neue Light"/>
                <a:cs typeface="Helvetica Neue Light"/>
                <a:sym typeface="Helvetica Neue Light"/>
              </a:rPr>
            </a:br>
            <a:r>
              <a:rPr lang="en" sz="6400">
                <a:latin typeface="Helvetica Neue Light"/>
                <a:ea typeface="Helvetica Neue Light"/>
                <a:cs typeface="Helvetica Neue Light"/>
                <a:sym typeface="Helvetica Neue Light"/>
              </a:rPr>
              <a:t>End</a:t>
            </a:r>
            <a:r>
              <a:rPr lang="en" sz="6400" i="0" u="none" strike="noStrike" cap="none">
                <a:solidFill>
                  <a:schemeClr val="lt1"/>
                </a:solidFill>
                <a:latin typeface="Helvetica Neue Light"/>
                <a:ea typeface="Helvetica Neue Light"/>
                <a:cs typeface="Helvetica Neue Light"/>
                <a:sym typeface="Helvetica Neue Light"/>
              </a:rPr>
              <a:t>-Year Repo</a:t>
            </a:r>
            <a:r>
              <a:rPr lang="en" sz="6400">
                <a:latin typeface="Helvetica Neue Light"/>
                <a:ea typeface="Helvetica Neue Light"/>
                <a:cs typeface="Helvetica Neue Light"/>
                <a:sym typeface="Helvetica Neue Light"/>
              </a:rPr>
              <a:t>rt</a:t>
            </a:r>
            <a:endParaRPr sz="7200" i="0" u="none" strike="noStrike" cap="none">
              <a:solidFill>
                <a:schemeClr val="lt1"/>
              </a:solidFill>
              <a:latin typeface="Helvetica Neue"/>
              <a:ea typeface="Helvetica Neue"/>
              <a:cs typeface="Helvetica Neue"/>
              <a:sym typeface="Helvetica Neue"/>
            </a:endParaRPr>
          </a:p>
        </p:txBody>
      </p:sp>
      <p:sp>
        <p:nvSpPr>
          <p:cNvPr id="162" name="Google Shape;162;p30"/>
          <p:cNvSpPr txBox="1"/>
          <p:nvPr/>
        </p:nvSpPr>
        <p:spPr>
          <a:xfrm>
            <a:off x="0" y="2582388"/>
            <a:ext cx="9144000" cy="1101900"/>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None/>
            </a:pPr>
            <a:r>
              <a:rPr lang="en" sz="3500" b="1">
                <a:solidFill>
                  <a:schemeClr val="lt1"/>
                </a:solidFill>
                <a:latin typeface="Helvetica Neue"/>
                <a:ea typeface="Helvetica Neue"/>
                <a:cs typeface="Helvetica Neue"/>
                <a:sym typeface="Helvetica Neue"/>
              </a:rPr>
              <a:t>  President’s Council of Student Advisors</a:t>
            </a:r>
            <a:endParaRPr sz="3500" b="1">
              <a:solidFill>
                <a:schemeClr val="lt1"/>
              </a:solidFill>
              <a:latin typeface="Helvetica Neue"/>
              <a:ea typeface="Helvetica Neue"/>
              <a:cs typeface="Helvetica Neue"/>
              <a:sym typeface="Helvetica Neue"/>
            </a:endParaRPr>
          </a:p>
          <a:p>
            <a:pPr marL="457200" lvl="0" indent="0" algn="ctr" rtl="0">
              <a:lnSpc>
                <a:spcPct val="70000"/>
              </a:lnSpc>
              <a:spcBef>
                <a:spcPts val="0"/>
              </a:spcBef>
              <a:spcAft>
                <a:spcPts val="0"/>
              </a:spcAft>
              <a:buNone/>
            </a:pPr>
            <a:r>
              <a:rPr lang="en" sz="3600" b="1">
                <a:solidFill>
                  <a:schemeClr val="lt1"/>
                </a:solidFill>
                <a:latin typeface="Helvetica Neue"/>
                <a:ea typeface="Helvetica Neue"/>
                <a:cs typeface="Helvetica Neue"/>
                <a:sym typeface="Helvetica Neue"/>
              </a:rPr>
              <a:t> May 6, 2022</a:t>
            </a:r>
            <a:endParaRPr sz="3600" b="1">
              <a:solidFill>
                <a:schemeClr val="lt1"/>
              </a:solidFill>
              <a:latin typeface="Helvetica Neue"/>
              <a:ea typeface="Helvetica Neue"/>
              <a:cs typeface="Helvetica Neue"/>
              <a:sym typeface="Helvetica Neue"/>
            </a:endParaRPr>
          </a:p>
          <a:p>
            <a:pPr marL="0" lvl="0" indent="0" algn="ctr" rtl="0">
              <a:lnSpc>
                <a:spcPct val="70000"/>
              </a:lnSpc>
              <a:spcBef>
                <a:spcPts val="0"/>
              </a:spcBef>
              <a:spcAft>
                <a:spcPts val="0"/>
              </a:spcAft>
              <a:buClr>
                <a:schemeClr val="dk1"/>
              </a:buClr>
              <a:buSzPts val="1100"/>
              <a:buFont typeface="Arial"/>
              <a:buNone/>
            </a:pPr>
            <a:endParaRPr sz="3600" b="1">
              <a:solidFill>
                <a:schemeClr val="lt1"/>
              </a:solidFill>
              <a:latin typeface="Helvetica Neue"/>
              <a:ea typeface="Helvetica Neue"/>
              <a:cs typeface="Helvetica Neue"/>
              <a:sym typeface="Helvetica Neue"/>
            </a:endParaRPr>
          </a:p>
        </p:txBody>
      </p:sp>
      <p:pic>
        <p:nvPicPr>
          <p:cNvPr id="163" name="Google Shape;163;p30"/>
          <p:cNvPicPr preferRelativeResize="0"/>
          <p:nvPr/>
        </p:nvPicPr>
        <p:blipFill>
          <a:blip r:embed="rId4">
            <a:alphaModFix/>
          </a:blip>
          <a:stretch>
            <a:fillRect/>
          </a:stretch>
        </p:blipFill>
        <p:spPr>
          <a:xfrm>
            <a:off x="3846725" y="3684306"/>
            <a:ext cx="1450557" cy="14505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9"/>
          <p:cNvSpPr txBox="1"/>
          <p:nvPr/>
        </p:nvSpPr>
        <p:spPr>
          <a:xfrm>
            <a:off x="131050" y="6333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5" name="Google Shape;225;p39"/>
          <p:cNvSpPr txBox="1"/>
          <p:nvPr/>
        </p:nvSpPr>
        <p:spPr>
          <a:xfrm>
            <a:off x="494250" y="1718650"/>
            <a:ext cx="81555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Four surveys: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Academic Affairs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a:t>Student Affairs </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b="1"/>
              <a:t>New Students </a:t>
            </a:r>
            <a:endParaRPr b="1"/>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 b="1"/>
              <a:t>Current Students</a:t>
            </a:r>
            <a:endParaRPr b="1"/>
          </a:p>
        </p:txBody>
      </p:sp>
      <p:sp>
        <p:nvSpPr>
          <p:cNvPr id="226" name="Google Shape;226;p39"/>
          <p:cNvSpPr txBox="1"/>
          <p:nvPr/>
        </p:nvSpPr>
        <p:spPr>
          <a:xfrm>
            <a:off x="69525" y="674950"/>
            <a:ext cx="7159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solidFill>
                  <a:schemeClr val="dk1"/>
                </a:solidFill>
                <a:latin typeface="Helvetica Neue"/>
                <a:ea typeface="Helvetica Neue"/>
                <a:cs typeface="Helvetica Neue"/>
                <a:sym typeface="Helvetica Neue"/>
              </a:rPr>
              <a:t>Mid-Year Recap</a:t>
            </a:r>
            <a:endParaRPr sz="36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233" name="Google Shape;233;p40"/>
          <p:cNvSpPr txBox="1">
            <a:spLocks noGrp="1"/>
          </p:cNvSpPr>
          <p:nvPr>
            <p:ph type="title"/>
          </p:nvPr>
        </p:nvSpPr>
        <p:spPr>
          <a:xfrm>
            <a:off x="1418375" y="2066212"/>
            <a:ext cx="66129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Georgia"/>
                <a:ea typeface="Georgia"/>
                <a:cs typeface="Georgia"/>
                <a:sym typeface="Georgia"/>
              </a:rPr>
              <a:t>Academic Affairs (Mid-Year Survey)</a:t>
            </a:r>
            <a:endParaRPr sz="5000" b="1">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41"/>
          <p:cNvSpPr txBox="1"/>
          <p:nvPr/>
        </p:nvSpPr>
        <p:spPr>
          <a:xfrm>
            <a:off x="121100" y="726675"/>
            <a:ext cx="4632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latin typeface="Helvetica Neue"/>
              <a:ea typeface="Helvetica Neue"/>
              <a:cs typeface="Helvetica Neue"/>
              <a:sym typeface="Helvetica Neue"/>
            </a:endParaRPr>
          </a:p>
        </p:txBody>
      </p:sp>
      <p:sp>
        <p:nvSpPr>
          <p:cNvPr id="239" name="Google Shape;239;p41"/>
          <p:cNvSpPr txBox="1"/>
          <p:nvPr/>
        </p:nvSpPr>
        <p:spPr>
          <a:xfrm>
            <a:off x="575275" y="1589600"/>
            <a:ext cx="8069100" cy="308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40" name="Google Shape;240;p41"/>
          <p:cNvSpPr txBox="1"/>
          <p:nvPr/>
        </p:nvSpPr>
        <p:spPr>
          <a:xfrm>
            <a:off x="0" y="6508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Q12 - If applicable, please indicate your primary mode of teaching between March 2020 - January 2022</a:t>
            </a:r>
            <a:endParaRPr b="1">
              <a:solidFill>
                <a:schemeClr val="dk1"/>
              </a:solidFill>
            </a:endParaRPr>
          </a:p>
        </p:txBody>
      </p:sp>
      <p:pic>
        <p:nvPicPr>
          <p:cNvPr id="241" name="Google Shape;241;p41"/>
          <p:cNvPicPr preferRelativeResize="0"/>
          <p:nvPr/>
        </p:nvPicPr>
        <p:blipFill>
          <a:blip r:embed="rId4">
            <a:alphaModFix/>
          </a:blip>
          <a:stretch>
            <a:fillRect/>
          </a:stretch>
        </p:blipFill>
        <p:spPr>
          <a:xfrm>
            <a:off x="816275" y="1373175"/>
            <a:ext cx="7511451" cy="3338425"/>
          </a:xfrm>
          <a:prstGeom prst="rect">
            <a:avLst/>
          </a:prstGeom>
          <a:noFill/>
          <a:ln>
            <a:noFill/>
          </a:ln>
        </p:spPr>
      </p:pic>
      <p:sp>
        <p:nvSpPr>
          <p:cNvPr id="242" name="Google Shape;242;p41"/>
          <p:cNvSpPr txBox="1"/>
          <p:nvPr/>
        </p:nvSpPr>
        <p:spPr>
          <a:xfrm>
            <a:off x="4642750" y="1659650"/>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46</a:t>
            </a:r>
            <a:endParaRPr sz="1000"/>
          </a:p>
        </p:txBody>
      </p:sp>
      <p:sp>
        <p:nvSpPr>
          <p:cNvPr id="243" name="Google Shape;243;p41"/>
          <p:cNvSpPr txBox="1"/>
          <p:nvPr/>
        </p:nvSpPr>
        <p:spPr>
          <a:xfrm>
            <a:off x="3178400" y="2402400"/>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17</a:t>
            </a:r>
            <a:endParaRPr sz="1000"/>
          </a:p>
        </p:txBody>
      </p:sp>
      <p:sp>
        <p:nvSpPr>
          <p:cNvPr id="244" name="Google Shape;244;p41"/>
          <p:cNvSpPr txBox="1"/>
          <p:nvPr/>
        </p:nvSpPr>
        <p:spPr>
          <a:xfrm>
            <a:off x="7527850" y="308542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100</a:t>
            </a:r>
            <a:endParaRPr sz="1000"/>
          </a:p>
        </p:txBody>
      </p:sp>
      <p:sp>
        <p:nvSpPr>
          <p:cNvPr id="245" name="Google Shape;245;p41"/>
          <p:cNvSpPr txBox="1"/>
          <p:nvPr/>
        </p:nvSpPr>
        <p:spPr>
          <a:xfrm>
            <a:off x="2393675" y="383157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4</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42"/>
          <p:cNvSpPr txBox="1"/>
          <p:nvPr/>
        </p:nvSpPr>
        <p:spPr>
          <a:xfrm>
            <a:off x="0" y="5038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Q1 - What immediate changes did you see in your students when switching to a digital platform?</a:t>
            </a:r>
            <a:endParaRPr b="1">
              <a:solidFill>
                <a:schemeClr val="dk1"/>
              </a:solidFill>
            </a:endParaRPr>
          </a:p>
        </p:txBody>
      </p:sp>
      <p:sp>
        <p:nvSpPr>
          <p:cNvPr id="251" name="Google Shape;251;p42"/>
          <p:cNvSpPr txBox="1"/>
          <p:nvPr/>
        </p:nvSpPr>
        <p:spPr>
          <a:xfrm>
            <a:off x="0" y="719675"/>
            <a:ext cx="9144000" cy="509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100">
              <a:solidFill>
                <a:srgbClr val="222222"/>
              </a:solidFill>
              <a:highlight>
                <a:srgbClr val="FBFBFD"/>
              </a:highlight>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I was </a:t>
            </a:r>
            <a:r>
              <a:rPr lang="en" sz="1100" b="1">
                <a:solidFill>
                  <a:srgbClr val="222222"/>
                </a:solidFill>
                <a:latin typeface="Helvetica Neue"/>
                <a:ea typeface="Helvetica Neue"/>
                <a:cs typeface="Helvetica Neue"/>
                <a:sym typeface="Helvetica Neue"/>
              </a:rPr>
              <a:t>pleasantly surprised by the degree of engagement</a:t>
            </a:r>
            <a:r>
              <a:rPr lang="en" sz="1100">
                <a:solidFill>
                  <a:srgbClr val="222222"/>
                </a:solidFill>
                <a:latin typeface="Helvetica Neue"/>
                <a:ea typeface="Helvetica Neue"/>
                <a:cs typeface="Helvetica Neue"/>
                <a:sym typeface="Helvetica Neue"/>
              </a:rPr>
              <a:t> that at least some students evidenced in zoom classes--even in a large (60 student) undergraduate class, there were a number of students who participated regularly.</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Many students seemed </a:t>
            </a:r>
            <a:r>
              <a:rPr lang="en" sz="1100" b="1">
                <a:solidFill>
                  <a:srgbClr val="222222"/>
                </a:solidFill>
                <a:latin typeface="Helvetica Neue"/>
                <a:ea typeface="Helvetica Neue"/>
                <a:cs typeface="Helvetica Neue"/>
                <a:sym typeface="Helvetica Neue"/>
              </a:rPr>
              <a:t>quite stressed and also overwhelmed</a:t>
            </a:r>
            <a:r>
              <a:rPr lang="en" sz="1100">
                <a:solidFill>
                  <a:srgbClr val="222222"/>
                </a:solidFill>
                <a:latin typeface="Helvetica Neue"/>
                <a:ea typeface="Helvetica Neue"/>
                <a:cs typeface="Helvetica Neue"/>
                <a:sym typeface="Helvetica Neue"/>
              </a:rPr>
              <a:t> by the course load</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Students seemed to </a:t>
            </a:r>
            <a:r>
              <a:rPr lang="en" sz="1100" b="1">
                <a:solidFill>
                  <a:srgbClr val="222222"/>
                </a:solidFill>
                <a:latin typeface="Helvetica Neue"/>
                <a:ea typeface="Helvetica Neue"/>
                <a:cs typeface="Helvetica Neue"/>
                <a:sym typeface="Helvetica Neue"/>
              </a:rPr>
              <a:t>appreciate the flexibility of asynchronous online courses</a:t>
            </a:r>
            <a:r>
              <a:rPr lang="en" sz="1100">
                <a:solidFill>
                  <a:srgbClr val="222222"/>
                </a:solidFill>
                <a:latin typeface="Helvetica Neue"/>
                <a:ea typeface="Helvetica Neue"/>
                <a:cs typeface="Helvetica Neue"/>
                <a:sym typeface="Helvetica Neue"/>
              </a:rPr>
              <a:t>. Synchronous online courses are much more difficult. Students mostly leave their cameras off and are reluctant to interact.</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A split between engaged students and distanced, </a:t>
            </a:r>
            <a:r>
              <a:rPr lang="en" sz="1100" b="1">
                <a:solidFill>
                  <a:srgbClr val="222222"/>
                </a:solidFill>
                <a:latin typeface="Helvetica Neue"/>
                <a:ea typeface="Helvetica Neue"/>
                <a:cs typeface="Helvetica Neue"/>
                <a:sym typeface="Helvetica Neue"/>
              </a:rPr>
              <a:t>"invisible" students</a:t>
            </a:r>
            <a:r>
              <a:rPr lang="en" sz="1100">
                <a:solidFill>
                  <a:srgbClr val="222222"/>
                </a:solidFill>
                <a:latin typeface="Helvetica Neue"/>
                <a:ea typeface="Helvetica Neue"/>
                <a:cs typeface="Helvetica Neue"/>
                <a:sym typeface="Helvetica Neue"/>
              </a:rPr>
              <a:t>.</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Students conveyed a different mood -- more glum and resigned. </a:t>
            </a:r>
            <a:r>
              <a:rPr lang="en" sz="1100" b="1">
                <a:solidFill>
                  <a:srgbClr val="222222"/>
                </a:solidFill>
                <a:latin typeface="Helvetica Neue"/>
                <a:ea typeface="Helvetica Neue"/>
                <a:cs typeface="Helvetica Neue"/>
                <a:sym typeface="Helvetica Neue"/>
              </a:rPr>
              <a:t>Less enthusiasm and very little social interaction</a:t>
            </a:r>
            <a:endParaRPr sz="1100" b="1">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100" b="1">
                <a:solidFill>
                  <a:srgbClr val="222222"/>
                </a:solidFill>
                <a:latin typeface="Helvetica Neue"/>
                <a:ea typeface="Helvetica Neue"/>
                <a:cs typeface="Helvetica Neue"/>
                <a:sym typeface="Helvetica Neue"/>
              </a:rPr>
              <a:t> </a:t>
            </a: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They were understandably very very stressed. They found it hard to focus on assignments. </a:t>
            </a:r>
            <a:r>
              <a:rPr lang="en" sz="1100" b="1">
                <a:solidFill>
                  <a:srgbClr val="222222"/>
                </a:solidFill>
                <a:latin typeface="Helvetica Neue"/>
                <a:ea typeface="Helvetica Neue"/>
                <a:cs typeface="Helvetica Neue"/>
                <a:sym typeface="Helvetica Neue"/>
              </a:rPr>
              <a:t>They didn't seem to process and retain information and ideas as well as they did when learning in the classroom</a:t>
            </a:r>
            <a:r>
              <a:rPr lang="en" sz="1100">
                <a:solidFill>
                  <a:srgbClr val="222222"/>
                </a:solidFill>
                <a:latin typeface="Helvetica Neue"/>
                <a:ea typeface="Helvetica Neue"/>
                <a:cs typeface="Helvetica Neue"/>
                <a:sym typeface="Helvetica Neue"/>
              </a:rPr>
              <a:t>. Many fell behind. One benefit was students who probably would have been too shy to speak up in person, were vocal in that format. I loved it and learned from it.</a:t>
            </a:r>
            <a:endParaRPr sz="11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In March, </a:t>
            </a:r>
            <a:r>
              <a:rPr lang="en" sz="1100" b="1">
                <a:solidFill>
                  <a:schemeClr val="dk1"/>
                </a:solidFill>
                <a:latin typeface="Helvetica Neue"/>
                <a:ea typeface="Helvetica Neue"/>
                <a:cs typeface="Helvetica Neue"/>
                <a:sym typeface="Helvetica Neue"/>
              </a:rPr>
              <a:t>there was a shared sense of community</a:t>
            </a:r>
            <a:r>
              <a:rPr lang="en" sz="1100">
                <a:solidFill>
                  <a:schemeClr val="dk1"/>
                </a:solidFill>
                <a:latin typeface="Helvetica Neue"/>
                <a:ea typeface="Helvetica Neue"/>
                <a:cs typeface="Helvetica Neue"/>
                <a:sym typeface="Helvetica Neue"/>
              </a:rPr>
              <a:t>, doing what was needed to come together and see each other through the rest of the semester. </a:t>
            </a:r>
            <a:r>
              <a:rPr lang="en" sz="1100" b="1">
                <a:solidFill>
                  <a:schemeClr val="dk1"/>
                </a:solidFill>
                <a:latin typeface="Helvetica Neue"/>
                <a:ea typeface="Helvetica Neue"/>
                <a:cs typeface="Helvetica Neue"/>
                <a:sym typeface="Helvetica Neue"/>
              </a:rPr>
              <a:t>In subsequent semesters, it seemed students (and my) level of resilience had decreased the longer the pandemic raged on with no solutions in sight</a:t>
            </a:r>
            <a:r>
              <a:rPr lang="en" sz="1100">
                <a:solidFill>
                  <a:schemeClr val="dk1"/>
                </a:solidFill>
                <a:latin typeface="Helvetica Neue"/>
                <a:ea typeface="Helvetica Neue"/>
                <a:cs typeface="Helvetica Neue"/>
                <a:sym typeface="Helvetica Neue"/>
              </a:rPr>
              <a:t>. This past semester (fall '21) was the worst because it was expected to proceed "business as usual" but delta (and then omicron) raging meant that many students needed grace and flexibility in a number of ways that it felt faculty were not allowed to provide. </a:t>
            </a:r>
            <a:r>
              <a:rPr lang="en" sz="1100" b="1">
                <a:solidFill>
                  <a:schemeClr val="dk1"/>
                </a:solidFill>
                <a:latin typeface="Helvetica Neue"/>
                <a:ea typeface="Helvetica Neue"/>
                <a:cs typeface="Helvetica Neue"/>
                <a:sym typeface="Helvetica Neue"/>
              </a:rPr>
              <a:t>Morale was at its lowest this past semester.</a:t>
            </a:r>
            <a:endParaRPr sz="1100" b="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43"/>
          <p:cNvSpPr txBox="1"/>
          <p:nvPr/>
        </p:nvSpPr>
        <p:spPr>
          <a:xfrm>
            <a:off x="0" y="5878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Q2 - How has online learning affected the ease with which you form relationships with your students?</a:t>
            </a:r>
            <a:endParaRPr b="1">
              <a:solidFill>
                <a:schemeClr val="dk1"/>
              </a:solidFill>
            </a:endParaRPr>
          </a:p>
        </p:txBody>
      </p:sp>
      <p:pic>
        <p:nvPicPr>
          <p:cNvPr id="257" name="Google Shape;257;p43"/>
          <p:cNvPicPr preferRelativeResize="0"/>
          <p:nvPr/>
        </p:nvPicPr>
        <p:blipFill>
          <a:blip r:embed="rId4">
            <a:alphaModFix/>
          </a:blip>
          <a:stretch>
            <a:fillRect/>
          </a:stretch>
        </p:blipFill>
        <p:spPr>
          <a:xfrm>
            <a:off x="1118838" y="1227075"/>
            <a:ext cx="6906325" cy="3486050"/>
          </a:xfrm>
          <a:prstGeom prst="rect">
            <a:avLst/>
          </a:prstGeom>
          <a:noFill/>
          <a:ln>
            <a:noFill/>
          </a:ln>
        </p:spPr>
      </p:pic>
      <p:sp>
        <p:nvSpPr>
          <p:cNvPr id="258" name="Google Shape;258;p43"/>
          <p:cNvSpPr txBox="1"/>
          <p:nvPr/>
        </p:nvSpPr>
        <p:spPr>
          <a:xfrm>
            <a:off x="4498525" y="142887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21</a:t>
            </a:r>
            <a:endParaRPr sz="1000"/>
          </a:p>
        </p:txBody>
      </p:sp>
      <p:sp>
        <p:nvSpPr>
          <p:cNvPr id="259" name="Google Shape;259;p43"/>
          <p:cNvSpPr txBox="1"/>
          <p:nvPr/>
        </p:nvSpPr>
        <p:spPr>
          <a:xfrm>
            <a:off x="7275875" y="2071650"/>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50</a:t>
            </a:r>
            <a:endParaRPr sz="1000"/>
          </a:p>
        </p:txBody>
      </p:sp>
      <p:sp>
        <p:nvSpPr>
          <p:cNvPr id="260" name="Google Shape;260;p43"/>
          <p:cNvSpPr txBox="1"/>
          <p:nvPr/>
        </p:nvSpPr>
        <p:spPr>
          <a:xfrm>
            <a:off x="4125450" y="268557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17</a:t>
            </a:r>
            <a:endParaRPr sz="1000"/>
          </a:p>
        </p:txBody>
      </p:sp>
      <p:sp>
        <p:nvSpPr>
          <p:cNvPr id="261" name="Google Shape;261;p43"/>
          <p:cNvSpPr txBox="1"/>
          <p:nvPr/>
        </p:nvSpPr>
        <p:spPr>
          <a:xfrm>
            <a:off x="3369225" y="331392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10</a:t>
            </a:r>
            <a:endParaRPr sz="1000"/>
          </a:p>
        </p:txBody>
      </p:sp>
      <p:sp>
        <p:nvSpPr>
          <p:cNvPr id="262" name="Google Shape;262;p43"/>
          <p:cNvSpPr txBox="1"/>
          <p:nvPr/>
        </p:nvSpPr>
        <p:spPr>
          <a:xfrm>
            <a:off x="2901450" y="3913425"/>
            <a:ext cx="579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5</a:t>
            </a:r>
            <a:endParaRPr sz="1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67" name="Google Shape;267;p44"/>
          <p:cNvSpPr txBox="1"/>
          <p:nvPr/>
        </p:nvSpPr>
        <p:spPr>
          <a:xfrm>
            <a:off x="0" y="5235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Q3 - Please elaborate further on the effect online learning had on your relationships with your students?</a:t>
            </a:r>
            <a:endParaRPr b="1">
              <a:solidFill>
                <a:schemeClr val="dk1"/>
              </a:solidFill>
            </a:endParaRPr>
          </a:p>
        </p:txBody>
      </p:sp>
      <p:sp>
        <p:nvSpPr>
          <p:cNvPr id="268" name="Google Shape;268;p44"/>
          <p:cNvSpPr txBox="1"/>
          <p:nvPr/>
        </p:nvSpPr>
        <p:spPr>
          <a:xfrm>
            <a:off x="129600" y="871550"/>
            <a:ext cx="8804100" cy="44052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Char char="❖"/>
            </a:pPr>
            <a:r>
              <a:rPr lang="en" sz="1200" b="1">
                <a:solidFill>
                  <a:schemeClr val="dk1"/>
                </a:solidFill>
                <a:latin typeface="Helvetica Neue"/>
                <a:ea typeface="Helvetica Neue"/>
                <a:cs typeface="Helvetica Neue"/>
                <a:sym typeface="Helvetica Neue"/>
              </a:rPr>
              <a:t>I found it very subjective</a:t>
            </a:r>
            <a:r>
              <a:rPr lang="en" sz="1200">
                <a:solidFill>
                  <a:schemeClr val="dk1"/>
                </a:solidFill>
                <a:latin typeface="Helvetica Neue"/>
                <a:ea typeface="Helvetica Neue"/>
                <a:cs typeface="Helvetica Neue"/>
                <a:sym typeface="Helvetica Neue"/>
              </a:rPr>
              <a:t>. There were times when students wanted to have in person classes so that they interact with peers and teacher. For me it was better online than face to face classes because of masks, which are very important, and frustrating that we cannot see the faces.</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Helvetica Neue"/>
                <a:ea typeface="Helvetica Neue"/>
                <a:cs typeface="Helvetica Neue"/>
                <a:sym typeface="Helvetica Neue"/>
              </a:rPr>
              <a:t>Since I required one-on-one meetings on Zoom for my WRT 102 students, I did not have that much difficulty to maintain relationship with many of them. But again, </a:t>
            </a:r>
            <a:r>
              <a:rPr lang="en" sz="1200" b="1">
                <a:solidFill>
                  <a:schemeClr val="dk1"/>
                </a:solidFill>
                <a:latin typeface="Helvetica Neue"/>
                <a:ea typeface="Helvetica Neue"/>
                <a:cs typeface="Helvetica Neue"/>
                <a:sym typeface="Helvetica Neue"/>
              </a:rPr>
              <a:t>virtual meetings are never like in-person meetings.</a:t>
            </a:r>
            <a:endParaRPr sz="1200" b="1">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Helvetica Neue"/>
                <a:ea typeface="Helvetica Neue"/>
                <a:cs typeface="Helvetica Neue"/>
                <a:sym typeface="Helvetica Neue"/>
              </a:rPr>
              <a:t>It is </a:t>
            </a:r>
            <a:r>
              <a:rPr lang="en" sz="1200" b="1">
                <a:solidFill>
                  <a:schemeClr val="dk1"/>
                </a:solidFill>
                <a:latin typeface="Helvetica Neue"/>
                <a:ea typeface="Helvetica Neue"/>
                <a:cs typeface="Helvetica Neue"/>
                <a:sym typeface="Helvetica Neue"/>
              </a:rPr>
              <a:t>much more difficult to engage with students</a:t>
            </a:r>
            <a:r>
              <a:rPr lang="en" sz="1200">
                <a:solidFill>
                  <a:schemeClr val="dk1"/>
                </a:solidFill>
                <a:latin typeface="Helvetica Neue"/>
                <a:ea typeface="Helvetica Neue"/>
                <a:cs typeface="Helvetica Neue"/>
                <a:sym typeface="Helvetica Neue"/>
              </a:rPr>
              <a:t> and form meaningful relationships in a fully online format.</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Helvetica Neue"/>
                <a:ea typeface="Helvetica Neue"/>
                <a:cs typeface="Helvetica Neue"/>
                <a:sym typeface="Helvetica Neue"/>
              </a:rPr>
              <a:t>Because we are not face to face, </a:t>
            </a:r>
            <a:r>
              <a:rPr lang="en" sz="1200" b="1">
                <a:solidFill>
                  <a:schemeClr val="dk1"/>
                </a:solidFill>
                <a:latin typeface="Helvetica Neue"/>
                <a:ea typeface="Helvetica Neue"/>
                <a:cs typeface="Helvetica Neue"/>
                <a:sym typeface="Helvetica Neue"/>
              </a:rPr>
              <a:t>developing rapport and a relationship is challenging</a:t>
            </a:r>
            <a:r>
              <a:rPr lang="en" sz="1200">
                <a:solidFill>
                  <a:schemeClr val="dk1"/>
                </a:solidFill>
                <a:latin typeface="Helvetica Neue"/>
                <a:ea typeface="Helvetica Neue"/>
                <a:cs typeface="Helvetica Neue"/>
                <a:sym typeface="Helvetica Neue"/>
              </a:rPr>
              <a:t>. Albeit students are very connected to online relationships via social media platforms, the teacher student relationship is unique, and to develop this through learning platforms and email takes an effort.</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Helvetica Neue"/>
                <a:ea typeface="Helvetica Neue"/>
                <a:cs typeface="Helvetica Neue"/>
                <a:sym typeface="Helvetica Neue"/>
              </a:rPr>
              <a:t>In my recent in-person lecture course last fall, I had students regularly come up to me after class to share their thoughts on the readings or the lectures. The online mode, however, </a:t>
            </a:r>
            <a:r>
              <a:rPr lang="en" sz="1200" b="1">
                <a:solidFill>
                  <a:schemeClr val="dk1"/>
                </a:solidFill>
                <a:latin typeface="Helvetica Neue"/>
                <a:ea typeface="Helvetica Neue"/>
                <a:cs typeface="Helvetica Neue"/>
                <a:sym typeface="Helvetica Neue"/>
              </a:rPr>
              <a:t>does bring out a group of students who otherwise would never participate in class</a:t>
            </a:r>
            <a:r>
              <a:rPr lang="en"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latin typeface="Helvetica Neue"/>
                <a:ea typeface="Helvetica Neue"/>
                <a:cs typeface="Helvetica Neue"/>
                <a:sym typeface="Helvetica Neue"/>
              </a:rPr>
              <a:t>Not even the very focussed students find it easy to reach out for help, or come to zoom office hours. </a:t>
            </a:r>
            <a:r>
              <a:rPr lang="en" sz="1200" b="1">
                <a:solidFill>
                  <a:schemeClr val="dk1"/>
                </a:solidFill>
                <a:latin typeface="Helvetica Neue"/>
                <a:ea typeface="Helvetica Neue"/>
                <a:cs typeface="Helvetica Neue"/>
                <a:sym typeface="Helvetica Neue"/>
              </a:rPr>
              <a:t>There is a real loss when a student can't just come up to talk after class</a:t>
            </a:r>
            <a:r>
              <a:rPr lang="en" sz="1200">
                <a:solidFill>
                  <a:schemeClr val="dk1"/>
                </a:solidFill>
                <a:latin typeface="Helvetica Neue"/>
                <a:ea typeface="Helvetica Neue"/>
                <a:cs typeface="Helvetica Neue"/>
                <a:sym typeface="Helvetica Neue"/>
              </a:rPr>
              <a:t>.</a:t>
            </a:r>
            <a:endParaRPr sz="1200">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45"/>
          <p:cNvSpPr txBox="1"/>
          <p:nvPr/>
        </p:nvSpPr>
        <p:spPr>
          <a:xfrm>
            <a:off x="0" y="4894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rgbClr val="212121"/>
                </a:solidFill>
                <a:highlight>
                  <a:srgbClr val="FFFFFF"/>
                </a:highlight>
                <a:latin typeface="Helvetica Neue"/>
                <a:ea typeface="Helvetica Neue"/>
                <a:cs typeface="Helvetica Neue"/>
                <a:sym typeface="Helvetica Neue"/>
              </a:rPr>
              <a:t>Q4 - What steps did you take, if any, to engage with your students in the virtual setting?</a:t>
            </a:r>
            <a:endParaRPr b="1">
              <a:solidFill>
                <a:srgbClr val="212121"/>
              </a:solidFill>
            </a:endParaRPr>
          </a:p>
        </p:txBody>
      </p:sp>
      <p:sp>
        <p:nvSpPr>
          <p:cNvPr id="274" name="Google Shape;274;p45"/>
          <p:cNvSpPr txBox="1"/>
          <p:nvPr/>
        </p:nvSpPr>
        <p:spPr>
          <a:xfrm>
            <a:off x="106075" y="881850"/>
            <a:ext cx="8779500" cy="4436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Putting students into breakout rooms and visiting each room seemed to work well. Ironically, I found it easier to do </a:t>
            </a:r>
            <a:r>
              <a:rPr lang="en" sz="1200" b="1">
                <a:solidFill>
                  <a:srgbClr val="222222"/>
                </a:solidFill>
                <a:latin typeface="Helvetica Neue"/>
                <a:ea typeface="Helvetica Neue"/>
                <a:cs typeface="Helvetica Neue"/>
                <a:sym typeface="Helvetica Neue"/>
              </a:rPr>
              <a:t>small group activities</a:t>
            </a:r>
            <a:r>
              <a:rPr lang="en" sz="1200">
                <a:solidFill>
                  <a:srgbClr val="222222"/>
                </a:solidFill>
                <a:latin typeface="Helvetica Neue"/>
                <a:ea typeface="Helvetica Neue"/>
                <a:cs typeface="Helvetica Neue"/>
                <a:sym typeface="Helvetica Neue"/>
              </a:rPr>
              <a:t> in zoom than in person.</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I used the Discussion Board feature in Blackboard extensively for classwork. In addition, I</a:t>
            </a:r>
            <a:r>
              <a:rPr lang="en" sz="1200" b="1">
                <a:solidFill>
                  <a:srgbClr val="222222"/>
                </a:solidFill>
                <a:latin typeface="Helvetica Neue"/>
                <a:ea typeface="Helvetica Neue"/>
                <a:cs typeface="Helvetica Neue"/>
                <a:sym typeface="Helvetica Neue"/>
              </a:rPr>
              <a:t> had a "Water Cooler" forum in Blackboard</a:t>
            </a:r>
            <a:r>
              <a:rPr lang="en" sz="1200">
                <a:solidFill>
                  <a:srgbClr val="222222"/>
                </a:solidFill>
                <a:latin typeface="Helvetica Neue"/>
                <a:ea typeface="Helvetica Neue"/>
                <a:cs typeface="Helvetica Neue"/>
                <a:sym typeface="Helvetica Neue"/>
              </a:rPr>
              <a:t> designed to let students connect with me and each other and to foster a sense of community </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b="1">
                <a:solidFill>
                  <a:srgbClr val="222222"/>
                </a:solidFill>
                <a:latin typeface="Helvetica Neue"/>
                <a:ea typeface="Helvetica Neue"/>
                <a:cs typeface="Helvetica Neue"/>
                <a:sym typeface="Helvetica Neue"/>
              </a:rPr>
              <a:t>Scheduled synchronous lecture</a:t>
            </a:r>
            <a:r>
              <a:rPr lang="en" sz="1200">
                <a:solidFill>
                  <a:srgbClr val="222222"/>
                </a:solidFill>
                <a:latin typeface="Helvetica Neue"/>
                <a:ea typeface="Helvetica Neue"/>
                <a:cs typeface="Helvetica Neue"/>
                <a:sym typeface="Helvetica Neue"/>
              </a:rPr>
              <a:t>, regular announcements, discussion boards regarding the course outside of what is required and graded, office hours.</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One of the most important steps was to </a:t>
            </a:r>
            <a:r>
              <a:rPr lang="en" sz="1200" b="1">
                <a:solidFill>
                  <a:srgbClr val="222222"/>
                </a:solidFill>
                <a:latin typeface="Helvetica Neue"/>
                <a:ea typeface="Helvetica Neue"/>
                <a:cs typeface="Helvetica Neue"/>
                <a:sym typeface="Helvetica Neue"/>
              </a:rPr>
              <a:t>require that students keep their cameras on</a:t>
            </a:r>
            <a:r>
              <a:rPr lang="en" sz="1200">
                <a:solidFill>
                  <a:srgbClr val="222222"/>
                </a:solidFill>
                <a:latin typeface="Helvetica Neue"/>
                <a:ea typeface="Helvetica Neue"/>
                <a:cs typeface="Helvetica Neue"/>
                <a:sym typeface="Helvetica Neue"/>
              </a:rPr>
              <a:t>. Calling on students, requiring reading response questions and exercises, using breakout rooms all helped students become more engaged. Asking students in my Postwar Japan class to present their favorite popular culture film clip or anime game generated a lot of enthusiasm and good discussion.</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Our classes are heavily experiential, so finding modes of making something work in-person to online has been a welcome transition. More involvement in the Chat, using polling in Zoom, more one-on-one meetings with students, playing music at the beginning of class and during breaks, starting class with small-talk before beginning, and </a:t>
            </a:r>
            <a:r>
              <a:rPr lang="en" sz="1200" b="1">
                <a:solidFill>
                  <a:srgbClr val="222222"/>
                </a:solidFill>
                <a:latin typeface="Helvetica Neue"/>
                <a:ea typeface="Helvetica Neue"/>
                <a:cs typeface="Helvetica Neue"/>
                <a:sym typeface="Helvetica Neue"/>
              </a:rPr>
              <a:t>assuring students that empathy and flexibility are keystones of the course</a:t>
            </a:r>
            <a:r>
              <a:rPr lang="en" sz="1200">
                <a:solidFill>
                  <a:srgbClr val="222222"/>
                </a:solidFill>
                <a:latin typeface="Helvetica Neue"/>
                <a:ea typeface="Helvetica Neue"/>
                <a:cs typeface="Helvetica Neue"/>
                <a:sym typeface="Helvetica Neue"/>
              </a:rPr>
              <a:t>, and that being exemplified by me throughout teaching.</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46"/>
          <p:cNvSpPr txBox="1"/>
          <p:nvPr/>
        </p:nvSpPr>
        <p:spPr>
          <a:xfrm>
            <a:off x="0" y="4354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Q5 - What is your biggest challenge in assisting students in a virtual/hybrid setting?</a:t>
            </a:r>
            <a:endParaRPr b="1">
              <a:solidFill>
                <a:schemeClr val="dk1"/>
              </a:solidFill>
            </a:endParaRPr>
          </a:p>
        </p:txBody>
      </p:sp>
      <p:sp>
        <p:nvSpPr>
          <p:cNvPr id="280" name="Google Shape;280;p46"/>
          <p:cNvSpPr txBox="1"/>
          <p:nvPr/>
        </p:nvSpPr>
        <p:spPr>
          <a:xfrm>
            <a:off x="58975" y="683225"/>
            <a:ext cx="9084900" cy="44406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SzPts val="1400"/>
              <a:buChar char="❖"/>
            </a:pPr>
            <a:r>
              <a:rPr lang="en" sz="1200">
                <a:solidFill>
                  <a:srgbClr val="222222"/>
                </a:solidFill>
                <a:latin typeface="Helvetica Neue"/>
                <a:ea typeface="Helvetica Neue"/>
                <a:cs typeface="Helvetica Neue"/>
                <a:sym typeface="Helvetica Neue"/>
              </a:rPr>
              <a:t>Conducting </a:t>
            </a:r>
            <a:r>
              <a:rPr lang="en" sz="1200" b="1">
                <a:solidFill>
                  <a:srgbClr val="222222"/>
                </a:solidFill>
                <a:latin typeface="Helvetica Neue"/>
                <a:ea typeface="Helvetica Neue"/>
                <a:cs typeface="Helvetica Neue"/>
                <a:sym typeface="Helvetica Neue"/>
              </a:rPr>
              <a:t>exams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a:solidFill>
                  <a:srgbClr val="222222"/>
                </a:solidFill>
                <a:latin typeface="Helvetica Neue"/>
                <a:ea typeface="Helvetica Neue"/>
                <a:cs typeface="Helvetica Neue"/>
                <a:sym typeface="Helvetica Neue"/>
              </a:rPr>
              <a:t>Students didn't engage in discussions very much. </a:t>
            </a:r>
            <a:r>
              <a:rPr lang="en" sz="1200" b="1">
                <a:solidFill>
                  <a:srgbClr val="222222"/>
                </a:solidFill>
                <a:latin typeface="Helvetica Neue"/>
                <a:ea typeface="Helvetica Neue"/>
                <a:cs typeface="Helvetica Neue"/>
                <a:sym typeface="Helvetica Neue"/>
              </a:rPr>
              <a:t>I had to invest a lot of effort for following up on students</a:t>
            </a:r>
            <a:r>
              <a:rPr lang="en" sz="1200">
                <a:solidFill>
                  <a:srgbClr val="222222"/>
                </a:solidFill>
                <a:latin typeface="Helvetica Neue"/>
                <a:ea typeface="Helvetica Neue"/>
                <a:cs typeface="Helvetica Neue"/>
                <a:sym typeface="Helvetica Neue"/>
              </a:rPr>
              <a:t> who were disconnected. I didn't teach hybrid classes.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b="1">
                <a:solidFill>
                  <a:srgbClr val="222222"/>
                </a:solidFill>
                <a:latin typeface="Helvetica Neue"/>
                <a:ea typeface="Helvetica Neue"/>
                <a:cs typeface="Helvetica Neue"/>
                <a:sym typeface="Helvetica Neue"/>
              </a:rPr>
              <a:t>Setting boundaries and expectations</a:t>
            </a:r>
            <a:r>
              <a:rPr lang="en" sz="1200">
                <a:solidFill>
                  <a:srgbClr val="222222"/>
                </a:solidFill>
                <a:latin typeface="Helvetica Neue"/>
                <a:ea typeface="Helvetica Neue"/>
                <a:cs typeface="Helvetica Neue"/>
                <a:sym typeface="Helvetica Neue"/>
              </a:rPr>
              <a:t>. Online learning has led to a lot more email interactions. Students seem to expect nearly instantaneous responses, even on weekends. This is not reasonable.</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a:solidFill>
                  <a:srgbClr val="222222"/>
                </a:solidFill>
                <a:latin typeface="Helvetica Neue"/>
                <a:ea typeface="Helvetica Neue"/>
                <a:cs typeface="Helvetica Neue"/>
                <a:sym typeface="Helvetica Neue"/>
              </a:rPr>
              <a:t>Keeping the distanced students engaged. Women in particular tend to talk less. Also, in history courses, the students are not reading as carefully as before since they do not print out the materials and have a hard time shifting. </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b="1">
                <a:solidFill>
                  <a:srgbClr val="222222"/>
                </a:solidFill>
                <a:latin typeface="Helvetica Neue"/>
                <a:ea typeface="Helvetica Neue"/>
                <a:cs typeface="Helvetica Neue"/>
                <a:sym typeface="Helvetica Neue"/>
              </a:rPr>
              <a:t>Getting them engaged</a:t>
            </a:r>
            <a:r>
              <a:rPr lang="en" sz="1200">
                <a:solidFill>
                  <a:srgbClr val="222222"/>
                </a:solidFill>
                <a:latin typeface="Helvetica Neue"/>
                <a:ea typeface="Helvetica Neue"/>
                <a:cs typeface="Helvetica Neue"/>
                <a:sym typeface="Helvetica Neue"/>
              </a:rPr>
              <a:t> with the material and with one another. </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a:solidFill>
                  <a:srgbClr val="222222"/>
                </a:solidFill>
                <a:latin typeface="Helvetica Neue"/>
                <a:ea typeface="Helvetica Neue"/>
                <a:cs typeface="Helvetica Neue"/>
                <a:sym typeface="Helvetica Neue"/>
              </a:rPr>
              <a:t>The </a:t>
            </a:r>
            <a:r>
              <a:rPr lang="en" sz="1200" b="1">
                <a:solidFill>
                  <a:srgbClr val="222222"/>
                </a:solidFill>
                <a:latin typeface="Helvetica Neue"/>
                <a:ea typeface="Helvetica Neue"/>
                <a:cs typeface="Helvetica Neue"/>
                <a:sym typeface="Helvetica Neue"/>
              </a:rPr>
              <a:t>myriad distractions that are out of my control</a:t>
            </a:r>
            <a:r>
              <a:rPr lang="en" sz="1200">
                <a:solidFill>
                  <a:srgbClr val="222222"/>
                </a:solidFill>
                <a:latin typeface="Helvetica Neue"/>
                <a:ea typeface="Helvetica Neue"/>
                <a:cs typeface="Helvetica Neue"/>
                <a:sym typeface="Helvetica Neue"/>
              </a:rPr>
              <a:t> on the student end of a screen. Keeping people interested/engaged for 3 hours is tough too. Time management can be challenging, as it always takes longer to do something in a virtual setting.</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17500" algn="l" rtl="0">
              <a:lnSpc>
                <a:spcPct val="115000"/>
              </a:lnSpc>
              <a:spcBef>
                <a:spcPts val="0"/>
              </a:spcBef>
              <a:spcAft>
                <a:spcPts val="0"/>
              </a:spcAft>
              <a:buSzPts val="1400"/>
              <a:buChar char="❖"/>
            </a:pPr>
            <a:r>
              <a:rPr lang="en" sz="1200">
                <a:solidFill>
                  <a:srgbClr val="222222"/>
                </a:solidFill>
                <a:latin typeface="Helvetica Neue"/>
                <a:ea typeface="Helvetica Neue"/>
                <a:cs typeface="Helvetica Neue"/>
                <a:sym typeface="Helvetica Neue"/>
              </a:rPr>
              <a:t>At first the</a:t>
            </a:r>
            <a:r>
              <a:rPr lang="en" sz="1200" b="1">
                <a:solidFill>
                  <a:srgbClr val="222222"/>
                </a:solidFill>
                <a:latin typeface="Helvetica Neue"/>
                <a:ea typeface="Helvetica Neue"/>
                <a:cs typeface="Helvetica Neue"/>
                <a:sym typeface="Helvetica Neue"/>
              </a:rPr>
              <a:t> tech issues</a:t>
            </a:r>
            <a:r>
              <a:rPr lang="en" sz="1200">
                <a:solidFill>
                  <a:srgbClr val="222222"/>
                </a:solidFill>
                <a:latin typeface="Helvetica Neue"/>
                <a:ea typeface="Helvetica Neue"/>
                <a:cs typeface="Helvetica Neue"/>
                <a:sym typeface="Helvetica Neue"/>
              </a:rPr>
              <a:t> were a challenge and learning to be creative but now CELT and our technology department has offered education sessions to help faculty master technology</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sp>
        <p:nvSpPr>
          <p:cNvPr id="285" name="Google Shape;285;p47"/>
          <p:cNvSpPr txBox="1"/>
          <p:nvPr/>
        </p:nvSpPr>
        <p:spPr>
          <a:xfrm>
            <a:off x="0" y="5038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Q6 - What issues are your students coming to you about in regards to online learning?</a:t>
            </a:r>
            <a:endParaRPr b="1">
              <a:solidFill>
                <a:schemeClr val="dk1"/>
              </a:solidFill>
            </a:endParaRPr>
          </a:p>
        </p:txBody>
      </p:sp>
      <p:sp>
        <p:nvSpPr>
          <p:cNvPr id="286" name="Google Shape;286;p47"/>
          <p:cNvSpPr txBox="1"/>
          <p:nvPr/>
        </p:nvSpPr>
        <p:spPr>
          <a:xfrm>
            <a:off x="82525" y="822525"/>
            <a:ext cx="8968800" cy="43959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The real challenges were caused by the pandemic and </a:t>
            </a:r>
            <a:r>
              <a:rPr lang="en" sz="1200" b="1">
                <a:solidFill>
                  <a:srgbClr val="222222"/>
                </a:solidFill>
                <a:latin typeface="Helvetica Neue"/>
                <a:ea typeface="Helvetica Neue"/>
                <a:cs typeface="Helvetica Neue"/>
                <a:sym typeface="Helvetica Neue"/>
              </a:rPr>
              <a:t>aggravated by online learning </a:t>
            </a:r>
            <a:r>
              <a:rPr lang="en" sz="1200">
                <a:solidFill>
                  <a:srgbClr val="222222"/>
                </a:solidFill>
                <a:latin typeface="Helvetica Neue"/>
                <a:ea typeface="Helvetica Neue"/>
                <a:cs typeface="Helvetica Neue"/>
                <a:sym typeface="Helvetica Neue"/>
              </a:rPr>
              <a:t>and vice versa. Issues of health were prominent.</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Students approaching me with issues related to online classes are </a:t>
            </a:r>
            <a:r>
              <a:rPr lang="en" sz="1200" b="1">
                <a:solidFill>
                  <a:srgbClr val="222222"/>
                </a:solidFill>
                <a:latin typeface="Helvetica Neue"/>
                <a:ea typeface="Helvetica Neue"/>
                <a:cs typeface="Helvetica Neue"/>
                <a:sym typeface="Helvetica Neue"/>
              </a:rPr>
              <a:t>mostly seeking extensions </a:t>
            </a:r>
            <a:r>
              <a:rPr lang="en" sz="1200">
                <a:solidFill>
                  <a:srgbClr val="222222"/>
                </a:solidFill>
                <a:latin typeface="Helvetica Neue"/>
                <a:ea typeface="Helvetica Neue"/>
                <a:cs typeface="Helvetica Neue"/>
                <a:sym typeface="Helvetica Neue"/>
              </a:rPr>
              <a:t>on assignment due dates.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The </a:t>
            </a:r>
            <a:r>
              <a:rPr lang="en" sz="1200" b="1">
                <a:solidFill>
                  <a:srgbClr val="222222"/>
                </a:solidFill>
                <a:latin typeface="Helvetica Neue"/>
                <a:ea typeface="Helvetica Neue"/>
                <a:cs typeface="Helvetica Neue"/>
                <a:sym typeface="Helvetica Neue"/>
              </a:rPr>
              <a:t>stress</a:t>
            </a:r>
            <a:r>
              <a:rPr lang="en" sz="1200">
                <a:solidFill>
                  <a:srgbClr val="222222"/>
                </a:solidFill>
                <a:latin typeface="Helvetica Neue"/>
                <a:ea typeface="Helvetica Neue"/>
                <a:cs typeface="Helvetica Neue"/>
                <a:sym typeface="Helvetica Neue"/>
              </a:rPr>
              <a:t> of a full day of online classes, depression, family, work and others responsibilities that </a:t>
            </a:r>
            <a:r>
              <a:rPr lang="en" sz="1200" b="1">
                <a:solidFill>
                  <a:srgbClr val="222222"/>
                </a:solidFill>
                <a:latin typeface="Helvetica Neue"/>
                <a:ea typeface="Helvetica Neue"/>
                <a:cs typeface="Helvetica Neue"/>
                <a:sym typeface="Helvetica Neue"/>
              </a:rPr>
              <a:t>conflict with coursework.</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I am now teaching in person, so students are not coming to me about online learning. In 2020-2021, they had </a:t>
            </a:r>
            <a:r>
              <a:rPr lang="en" sz="1200" b="1">
                <a:solidFill>
                  <a:srgbClr val="222222"/>
                </a:solidFill>
                <a:latin typeface="Helvetica Neue"/>
                <a:ea typeface="Helvetica Neue"/>
                <a:cs typeface="Helvetica Neue"/>
                <a:sym typeface="Helvetica Neue"/>
              </a:rPr>
              <a:t>technological problems, or their home situations </a:t>
            </a:r>
            <a:r>
              <a:rPr lang="en" sz="1200">
                <a:solidFill>
                  <a:srgbClr val="222222"/>
                </a:solidFill>
                <a:latin typeface="Helvetica Neue"/>
                <a:ea typeface="Helvetica Neue"/>
                <a:cs typeface="Helvetica Neue"/>
                <a:sym typeface="Helvetica Neue"/>
              </a:rPr>
              <a:t>made </a:t>
            </a:r>
            <a:r>
              <a:rPr lang="en" sz="1200" b="1">
                <a:solidFill>
                  <a:srgbClr val="222222"/>
                </a:solidFill>
                <a:latin typeface="Helvetica Neue"/>
                <a:ea typeface="Helvetica Neue"/>
                <a:cs typeface="Helvetica Neue"/>
                <a:sym typeface="Helvetica Neue"/>
              </a:rPr>
              <a:t>study difficult.</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Difficulty paying attention</a:t>
            </a:r>
            <a:r>
              <a:rPr lang="en" sz="1200">
                <a:solidFill>
                  <a:srgbClr val="222222"/>
                </a:solidFill>
                <a:latin typeface="Helvetica Neue"/>
                <a:ea typeface="Helvetica Neue"/>
                <a:cs typeface="Helvetica Neue"/>
                <a:sym typeface="Helvetica Neue"/>
              </a:rPr>
              <a:t>, not having quiet space, not having </a:t>
            </a:r>
            <a:r>
              <a:rPr lang="en" sz="1200" b="1">
                <a:solidFill>
                  <a:srgbClr val="222222"/>
                </a:solidFill>
                <a:latin typeface="Helvetica Neue"/>
                <a:ea typeface="Helvetica Neue"/>
                <a:cs typeface="Helvetica Neue"/>
                <a:sym typeface="Helvetica Neue"/>
              </a:rPr>
              <a:t>reliable internet.</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Communicating </a:t>
            </a:r>
            <a:r>
              <a:rPr lang="en" sz="1200">
                <a:solidFill>
                  <a:srgbClr val="222222"/>
                </a:solidFill>
                <a:latin typeface="Helvetica Neue"/>
                <a:ea typeface="Helvetica Neue"/>
                <a:cs typeface="Helvetica Neue"/>
                <a:sym typeface="Helvetica Neue"/>
              </a:rPr>
              <a:t>with other students.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Some students love online. Most students have shared with me they did not like online learning and</a:t>
            </a:r>
            <a:r>
              <a:rPr lang="en" sz="1200" b="1">
                <a:solidFill>
                  <a:srgbClr val="222222"/>
                </a:solidFill>
                <a:latin typeface="Helvetica Neue"/>
                <a:ea typeface="Helvetica Neue"/>
                <a:cs typeface="Helvetica Neue"/>
                <a:sym typeface="Helvetica Neue"/>
              </a:rPr>
              <a:t> had a much more difficult time with course content</a:t>
            </a:r>
            <a:r>
              <a:rPr lang="en" sz="1200">
                <a:solidFill>
                  <a:srgbClr val="222222"/>
                </a:solidFill>
                <a:latin typeface="Helvetica Neue"/>
                <a:ea typeface="Helvetica Neue"/>
                <a:cs typeface="Helvetica Neue"/>
                <a:sym typeface="Helvetica Neue"/>
              </a:rPr>
              <a:t> when we were virtual.</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No laptop or microphones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Most of them seem to be okay with it, even though </a:t>
            </a:r>
            <a:r>
              <a:rPr lang="en" sz="1200" b="1">
                <a:solidFill>
                  <a:srgbClr val="222222"/>
                </a:solidFill>
                <a:latin typeface="Helvetica Neue"/>
                <a:ea typeface="Helvetica Neue"/>
                <a:cs typeface="Helvetica Neue"/>
                <a:sym typeface="Helvetica Neue"/>
              </a:rPr>
              <a:t>they aren't interacting nearly as much.</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Falling behind</a:t>
            </a:r>
            <a:r>
              <a:rPr lang="en" sz="1200">
                <a:solidFill>
                  <a:srgbClr val="222222"/>
                </a:solidFill>
                <a:latin typeface="Helvetica Neue"/>
                <a:ea typeface="Helvetica Neue"/>
                <a:cs typeface="Helvetica Neue"/>
                <a:sym typeface="Helvetica Neue"/>
              </a:rPr>
              <a:t>, struggling with finding community</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Feeling </a:t>
            </a:r>
            <a:r>
              <a:rPr lang="en" sz="1200" b="1">
                <a:solidFill>
                  <a:srgbClr val="222222"/>
                </a:solidFill>
                <a:latin typeface="Helvetica Neue"/>
                <a:ea typeface="Helvetica Neue"/>
                <a:cs typeface="Helvetica Neue"/>
                <a:sym typeface="Helvetica Neue"/>
              </a:rPr>
              <a:t>uncomfortable asking questions</a:t>
            </a:r>
            <a:r>
              <a:rPr lang="en" sz="1200">
                <a:solidFill>
                  <a:srgbClr val="222222"/>
                </a:solidFill>
                <a:latin typeface="Helvetica Neue"/>
                <a:ea typeface="Helvetica Neue"/>
                <a:cs typeface="Helvetica Neue"/>
                <a:sym typeface="Helvetica Neue"/>
              </a:rPr>
              <a:t> online, </a:t>
            </a:r>
            <a:r>
              <a:rPr lang="en" sz="1200" b="1">
                <a:solidFill>
                  <a:srgbClr val="222222"/>
                </a:solidFill>
                <a:latin typeface="Helvetica Neue"/>
                <a:ea typeface="Helvetica Neue"/>
                <a:cs typeface="Helvetica Neue"/>
                <a:sym typeface="Helvetica Neue"/>
              </a:rPr>
              <a:t>losing interpersonal</a:t>
            </a:r>
            <a:r>
              <a:rPr lang="en" sz="1200">
                <a:solidFill>
                  <a:srgbClr val="222222"/>
                </a:solidFill>
                <a:latin typeface="Helvetica Neue"/>
                <a:ea typeface="Helvetica Neue"/>
                <a:cs typeface="Helvetica Neue"/>
                <a:sym typeface="Helvetica Neue"/>
              </a:rPr>
              <a:t> </a:t>
            </a:r>
            <a:r>
              <a:rPr lang="en" sz="1200" b="1">
                <a:solidFill>
                  <a:srgbClr val="222222"/>
                </a:solidFill>
                <a:latin typeface="Helvetica Neue"/>
                <a:ea typeface="Helvetica Neue"/>
                <a:cs typeface="Helvetica Neue"/>
                <a:sym typeface="Helvetica Neue"/>
              </a:rPr>
              <a:t>relationships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sp>
        <p:nvSpPr>
          <p:cNvPr id="291" name="Google Shape;291;p48"/>
          <p:cNvSpPr txBox="1"/>
          <p:nvPr/>
        </p:nvSpPr>
        <p:spPr>
          <a:xfrm>
            <a:off x="444000" y="518925"/>
            <a:ext cx="8700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Q7 - What recommendations would you provide to improve online teaching?</a:t>
            </a:r>
            <a:endParaRPr b="1">
              <a:solidFill>
                <a:schemeClr val="dk1"/>
              </a:solidFill>
            </a:endParaRPr>
          </a:p>
        </p:txBody>
      </p:sp>
      <p:sp>
        <p:nvSpPr>
          <p:cNvPr id="292" name="Google Shape;292;p48"/>
          <p:cNvSpPr txBox="1"/>
          <p:nvPr/>
        </p:nvSpPr>
        <p:spPr>
          <a:xfrm>
            <a:off x="127600" y="907525"/>
            <a:ext cx="8770800" cy="46839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Some provisions to target to</a:t>
            </a:r>
            <a:r>
              <a:rPr lang="en" sz="1200" b="1">
                <a:solidFill>
                  <a:srgbClr val="222222"/>
                </a:solidFill>
                <a:latin typeface="Helvetica Neue"/>
                <a:ea typeface="Helvetica Neue"/>
                <a:cs typeface="Helvetica Neue"/>
                <a:sym typeface="Helvetica Neue"/>
              </a:rPr>
              <a:t> stop any cheating</a:t>
            </a:r>
            <a:r>
              <a:rPr lang="en" sz="1200">
                <a:solidFill>
                  <a:srgbClr val="222222"/>
                </a:solidFill>
                <a:latin typeface="Helvetica Neue"/>
                <a:ea typeface="Helvetica Neue"/>
                <a:cs typeface="Helvetica Neue"/>
                <a:sym typeface="Helvetica Neue"/>
              </a:rPr>
              <a:t> during exams.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I think we should keep </a:t>
            </a:r>
            <a:r>
              <a:rPr lang="en" sz="1200" b="1">
                <a:solidFill>
                  <a:srgbClr val="222222"/>
                </a:solidFill>
                <a:latin typeface="Helvetica Neue"/>
                <a:ea typeface="Helvetica Neue"/>
                <a:cs typeface="Helvetica Neue"/>
                <a:sym typeface="Helvetica Neue"/>
              </a:rPr>
              <a:t>onsite education</a:t>
            </a:r>
            <a:r>
              <a:rPr lang="en" sz="1200">
                <a:solidFill>
                  <a:srgbClr val="222222"/>
                </a:solidFill>
                <a:latin typeface="Helvetica Neue"/>
                <a:ea typeface="Helvetica Neue"/>
                <a:cs typeface="Helvetica Neue"/>
                <a:sym typeface="Helvetica Neue"/>
              </a:rPr>
              <a:t> as a </a:t>
            </a:r>
            <a:r>
              <a:rPr lang="en" sz="1200" b="1">
                <a:solidFill>
                  <a:srgbClr val="222222"/>
                </a:solidFill>
                <a:latin typeface="Helvetica Neue"/>
                <a:ea typeface="Helvetica Neue"/>
                <a:cs typeface="Helvetica Neue"/>
                <a:sym typeface="Helvetica Neue"/>
              </a:rPr>
              <a:t>primary mode. </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Most large classes</a:t>
            </a:r>
            <a:r>
              <a:rPr lang="en" sz="1200">
                <a:solidFill>
                  <a:srgbClr val="222222"/>
                </a:solidFill>
                <a:latin typeface="Helvetica Neue"/>
                <a:ea typeface="Helvetica Neue"/>
                <a:cs typeface="Helvetica Neue"/>
                <a:sym typeface="Helvetica Neue"/>
              </a:rPr>
              <a:t> should be </a:t>
            </a:r>
            <a:r>
              <a:rPr lang="en" sz="1200" b="1">
                <a:solidFill>
                  <a:srgbClr val="222222"/>
                </a:solidFill>
                <a:latin typeface="Helvetica Neue"/>
                <a:ea typeface="Helvetica Neue"/>
                <a:cs typeface="Helvetica Neue"/>
                <a:sym typeface="Helvetica Neue"/>
              </a:rPr>
              <a:t>taught asynchronously</a:t>
            </a:r>
            <a:r>
              <a:rPr lang="en" sz="1200">
                <a:solidFill>
                  <a:srgbClr val="222222"/>
                </a:solidFill>
                <a:latin typeface="Helvetica Neue"/>
                <a:ea typeface="Helvetica Neue"/>
                <a:cs typeface="Helvetica Neue"/>
                <a:sym typeface="Helvetica Neue"/>
              </a:rPr>
              <a:t> if possible. It is more work for the instructor and TAs, but the </a:t>
            </a:r>
            <a:r>
              <a:rPr lang="en" sz="1200" b="1">
                <a:solidFill>
                  <a:srgbClr val="222222"/>
                </a:solidFill>
                <a:latin typeface="Helvetica Neue"/>
                <a:ea typeface="Helvetica Neue"/>
                <a:cs typeface="Helvetica Neue"/>
                <a:sym typeface="Helvetica Neue"/>
              </a:rPr>
              <a:t>educational outcomes seem much better.</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Different modes of communication </a:t>
            </a:r>
            <a:r>
              <a:rPr lang="en" sz="1200">
                <a:solidFill>
                  <a:srgbClr val="222222"/>
                </a:solidFill>
                <a:latin typeface="Helvetica Neue"/>
                <a:ea typeface="Helvetica Neue"/>
                <a:cs typeface="Helvetica Neue"/>
                <a:sym typeface="Helvetica Neue"/>
              </a:rPr>
              <a:t>with the students. Discussion boards to ask questions, periodically offering synchronous lectures if it's an asynchronous course, and posting announcements frequently to check in with students.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I have no recommendations. </a:t>
            </a:r>
            <a:r>
              <a:rPr lang="en" sz="1200" b="1">
                <a:solidFill>
                  <a:srgbClr val="222222"/>
                </a:solidFill>
                <a:latin typeface="Helvetica Neue"/>
                <a:ea typeface="Helvetica Neue"/>
                <a:cs typeface="Helvetica Neue"/>
                <a:sym typeface="Helvetica Neue"/>
              </a:rPr>
              <a:t>In person teaching is altogether a superior form of teaching</a:t>
            </a:r>
            <a:r>
              <a:rPr lang="en" sz="1200">
                <a:solidFill>
                  <a:srgbClr val="222222"/>
                </a:solidFill>
                <a:latin typeface="Helvetica Neue"/>
                <a:ea typeface="Helvetica Neue"/>
                <a:cs typeface="Helvetica Neue"/>
                <a:sym typeface="Helvetica Neue"/>
              </a:rPr>
              <a:t>. THAT could be improved in various ways, depending on the discipline, the physical setting, and the </a:t>
            </a:r>
            <a:r>
              <a:rPr lang="en" sz="1200" b="1">
                <a:solidFill>
                  <a:srgbClr val="222222"/>
                </a:solidFill>
                <a:latin typeface="Helvetica Neue"/>
                <a:ea typeface="Helvetica Neue"/>
                <a:cs typeface="Helvetica Neue"/>
                <a:sym typeface="Helvetica Neue"/>
              </a:rPr>
              <a:t>user friendliness of the technology</a:t>
            </a:r>
            <a:r>
              <a:rPr lang="en" sz="1200">
                <a:solidFill>
                  <a:srgbClr val="222222"/>
                </a:solidFill>
                <a:latin typeface="Helvetica Neue"/>
                <a:ea typeface="Helvetica Neue"/>
                <a:cs typeface="Helvetica Neue"/>
                <a:sym typeface="Helvetica Neue"/>
              </a:rPr>
              <a:t> IN THE PHYSICAL CLASSROOM.</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Figure out how to do </a:t>
            </a:r>
            <a:r>
              <a:rPr lang="en" sz="1200" b="1">
                <a:solidFill>
                  <a:srgbClr val="222222"/>
                </a:solidFill>
                <a:latin typeface="Helvetica Neue"/>
                <a:ea typeface="Helvetica Neue"/>
                <a:cs typeface="Helvetica Neue"/>
                <a:sym typeface="Helvetica Neue"/>
              </a:rPr>
              <a:t>less of it</a:t>
            </a:r>
            <a:r>
              <a:rPr lang="en" sz="1200">
                <a:solidFill>
                  <a:srgbClr val="222222"/>
                </a:solidFill>
                <a:latin typeface="Helvetica Neue"/>
                <a:ea typeface="Helvetica Neue"/>
                <a:cs typeface="Helvetica Neue"/>
                <a:sym typeface="Helvetica Neue"/>
              </a:rPr>
              <a:t>; encourage people to keep screens on; find ways for students to work effectively in small groups online.</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Flexible deadlines </a:t>
            </a:r>
            <a:r>
              <a:rPr lang="en" sz="1200">
                <a:solidFill>
                  <a:srgbClr val="222222"/>
                </a:solidFill>
                <a:latin typeface="Helvetica Neue"/>
                <a:ea typeface="Helvetica Neue"/>
                <a:cs typeface="Helvetica Neue"/>
                <a:sym typeface="Helvetica Neue"/>
              </a:rPr>
              <a:t>and </a:t>
            </a:r>
            <a:r>
              <a:rPr lang="en" sz="1200" b="1">
                <a:solidFill>
                  <a:srgbClr val="222222"/>
                </a:solidFill>
                <a:latin typeface="Helvetica Neue"/>
                <a:ea typeface="Helvetica Neue"/>
                <a:cs typeface="Helvetica Neue"/>
                <a:sym typeface="Helvetica Neue"/>
              </a:rPr>
              <a:t>attendance policies</a:t>
            </a:r>
            <a:r>
              <a:rPr lang="en" sz="1200">
                <a:solidFill>
                  <a:srgbClr val="222222"/>
                </a:solidFill>
                <a:latin typeface="Helvetica Neue"/>
                <a:ea typeface="Helvetica Neue"/>
                <a:cs typeface="Helvetica Neue"/>
                <a:sym typeface="Helvetica Neue"/>
              </a:rPr>
              <a:t>, as well as more </a:t>
            </a:r>
            <a:r>
              <a:rPr lang="en" sz="1200" b="1">
                <a:solidFill>
                  <a:srgbClr val="222222"/>
                </a:solidFill>
                <a:latin typeface="Helvetica Neue"/>
                <a:ea typeface="Helvetica Neue"/>
                <a:cs typeface="Helvetica Neue"/>
                <a:sym typeface="Helvetica Neue"/>
              </a:rPr>
              <a:t>one-on-one engagement</a:t>
            </a:r>
            <a:r>
              <a:rPr lang="en" sz="1200">
                <a:solidFill>
                  <a:srgbClr val="222222"/>
                </a:solidFill>
                <a:latin typeface="Helvetica Neue"/>
                <a:ea typeface="Helvetica Neue"/>
                <a:cs typeface="Helvetica Neue"/>
                <a:sym typeface="Helvetica Neue"/>
              </a:rPr>
              <a:t> with students.</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Set ground/class rules to improve participation and </a:t>
            </a:r>
            <a:r>
              <a:rPr lang="en" sz="1200" b="1">
                <a:solidFill>
                  <a:srgbClr val="222222"/>
                </a:solidFill>
                <a:latin typeface="Helvetica Neue"/>
                <a:ea typeface="Helvetica Neue"/>
                <a:cs typeface="Helvetica Neue"/>
                <a:sym typeface="Helvetica Neue"/>
              </a:rPr>
              <a:t>be interactive</a:t>
            </a:r>
            <a:endParaRPr sz="1200" b="1">
              <a:solidFill>
                <a:srgbClr val="222222"/>
              </a:solidFill>
              <a:latin typeface="Helvetica Neue"/>
              <a:ea typeface="Helvetica Neue"/>
              <a:cs typeface="Helvetica Neue"/>
              <a:sym typeface="Helvetica Neue"/>
            </a:endParaRPr>
          </a:p>
          <a:p>
            <a:pPr marL="457200" lvl="0" indent="-342900" algn="l" rtl="0">
              <a:lnSpc>
                <a:spcPct val="115000"/>
              </a:lnSpc>
              <a:spcBef>
                <a:spcPts val="0"/>
              </a:spcBef>
              <a:spcAft>
                <a:spcPts val="0"/>
              </a:spcAft>
              <a:buClr>
                <a:schemeClr val="dk1"/>
              </a:buClr>
              <a:buSzPts val="1800"/>
              <a:buChar char="❖"/>
            </a:pPr>
            <a:r>
              <a:rPr lang="en" sz="1200" b="1">
                <a:solidFill>
                  <a:schemeClr val="dk1"/>
                </a:solidFill>
                <a:latin typeface="Helvetica Neue"/>
                <a:ea typeface="Helvetica Neue"/>
                <a:cs typeface="Helvetica Neue"/>
                <a:sym typeface="Helvetica Neue"/>
              </a:rPr>
              <a:t>Further tools to provide detailed scientific online exercises</a:t>
            </a:r>
            <a:r>
              <a:rPr lang="en" sz="1200">
                <a:solidFill>
                  <a:schemeClr val="dk1"/>
                </a:solidFill>
                <a:latin typeface="Helvetica Neue"/>
                <a:ea typeface="Helvetica Neue"/>
                <a:cs typeface="Helvetica Neue"/>
                <a:sym typeface="Helvetica Neue"/>
              </a:rPr>
              <a:t>. At the moment I get by bootstrapping the Blackboard quiz system, but this is not ideal. So many tools exist for humanities and social science discussion, but very little specifically tailored for lab style exercises.</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b="1">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1"/>
          <p:cNvSpPr/>
          <p:nvPr/>
        </p:nvSpPr>
        <p:spPr>
          <a:xfrm>
            <a:off x="476250" y="4471988"/>
            <a:ext cx="8172300" cy="671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1"/>
          <p:cNvSpPr txBox="1">
            <a:spLocks noGrp="1"/>
          </p:cNvSpPr>
          <p:nvPr>
            <p:ph type="title"/>
          </p:nvPr>
        </p:nvSpPr>
        <p:spPr>
          <a:xfrm>
            <a:off x="1583850" y="274606"/>
            <a:ext cx="5976300" cy="50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Helvetica Neue"/>
                <a:ea typeface="Helvetica Neue"/>
                <a:cs typeface="Helvetica Neue"/>
                <a:sym typeface="Helvetica Neue"/>
              </a:rPr>
              <a:t>Acknowledgements</a:t>
            </a:r>
            <a:endParaRPr sz="4800">
              <a:latin typeface="Helvetica Neue"/>
              <a:ea typeface="Helvetica Neue"/>
              <a:cs typeface="Helvetica Neue"/>
              <a:sym typeface="Helvetica Neue"/>
            </a:endParaRPr>
          </a:p>
        </p:txBody>
      </p:sp>
      <p:sp>
        <p:nvSpPr>
          <p:cNvPr id="171" name="Google Shape;171;p31"/>
          <p:cNvSpPr txBox="1"/>
          <p:nvPr/>
        </p:nvSpPr>
        <p:spPr>
          <a:xfrm>
            <a:off x="1227450" y="1043900"/>
            <a:ext cx="6669900" cy="22011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700">
                <a:latin typeface="Helvetica Neue Light"/>
                <a:ea typeface="Helvetica Neue Light"/>
                <a:cs typeface="Helvetica Neue Light"/>
                <a:sym typeface="Helvetica Neue Light"/>
              </a:rPr>
              <a:t>President Maurie McInnis</a:t>
            </a:r>
            <a:endParaRPr sz="1700">
              <a:latin typeface="Helvetica Neue Light"/>
              <a:ea typeface="Helvetica Neue Light"/>
              <a:cs typeface="Helvetica Neue Light"/>
              <a:sym typeface="Helvetica Neue Light"/>
            </a:endParaRPr>
          </a:p>
          <a:p>
            <a:pPr marL="0" lvl="0" indent="0" algn="ctr" rtl="0">
              <a:spcBef>
                <a:spcPts val="0"/>
              </a:spcBef>
              <a:spcAft>
                <a:spcPts val="0"/>
              </a:spcAft>
              <a:buClr>
                <a:srgbClr val="000000"/>
              </a:buClr>
              <a:buSzPts val="1100"/>
              <a:buFont typeface="Arial"/>
              <a:buNone/>
            </a:pPr>
            <a:r>
              <a:rPr lang="en" sz="1700">
                <a:latin typeface="Helvetica Neue Light"/>
                <a:ea typeface="Helvetica Neue Light"/>
                <a:cs typeface="Helvetica Neue Light"/>
                <a:sym typeface="Helvetica Neue Light"/>
              </a:rPr>
              <a:t>Chief Deputy Judy Greiman</a:t>
            </a:r>
            <a:endParaRPr sz="1700">
              <a:latin typeface="Helvetica Neue Light"/>
              <a:ea typeface="Helvetica Neue Light"/>
              <a:cs typeface="Helvetica Neue Light"/>
              <a:sym typeface="Helvetica Neue Light"/>
            </a:endParaRPr>
          </a:p>
          <a:p>
            <a:pPr marL="0" lvl="0" indent="0" algn="ctr" rtl="0">
              <a:spcBef>
                <a:spcPts val="0"/>
              </a:spcBef>
              <a:spcAft>
                <a:spcPts val="0"/>
              </a:spcAft>
              <a:buNone/>
            </a:pPr>
            <a:r>
              <a:rPr lang="en" sz="1700">
                <a:latin typeface="Helvetica Neue Light"/>
                <a:ea typeface="Helvetica Neue Light"/>
                <a:cs typeface="Helvetica Neue Light"/>
                <a:sym typeface="Helvetica Neue Light"/>
              </a:rPr>
              <a:t>Rachel Cavanagh</a:t>
            </a:r>
            <a:endParaRPr sz="1700">
              <a:latin typeface="Helvetica Neue Light"/>
              <a:ea typeface="Helvetica Neue Light"/>
              <a:cs typeface="Helvetica Neue Light"/>
              <a:sym typeface="Helvetica Neue Light"/>
            </a:endParaRPr>
          </a:p>
          <a:p>
            <a:pPr marL="0" lvl="0" indent="0" algn="ctr" rtl="0">
              <a:spcBef>
                <a:spcPts val="0"/>
              </a:spcBef>
              <a:spcAft>
                <a:spcPts val="0"/>
              </a:spcAft>
              <a:buNone/>
            </a:pPr>
            <a:r>
              <a:rPr lang="en" sz="1700">
                <a:latin typeface="Helvetica Neue Light"/>
                <a:ea typeface="Helvetica Neue Light"/>
                <a:cs typeface="Helvetica Neue Light"/>
                <a:sym typeface="Helvetica Neue Light"/>
              </a:rPr>
              <a:t>Ashley Porcello</a:t>
            </a:r>
            <a:endParaRPr sz="1700">
              <a:latin typeface="Helvetica Neue Light"/>
              <a:ea typeface="Helvetica Neue Light"/>
              <a:cs typeface="Helvetica Neue Light"/>
              <a:sym typeface="Helvetica Neue Light"/>
            </a:endParaRPr>
          </a:p>
          <a:p>
            <a:pPr marL="0" lvl="0" indent="0" algn="ctr" rtl="0">
              <a:spcBef>
                <a:spcPts val="0"/>
              </a:spcBef>
              <a:spcAft>
                <a:spcPts val="0"/>
              </a:spcAft>
              <a:buNone/>
            </a:pPr>
            <a:r>
              <a:rPr lang="en" sz="1700">
                <a:latin typeface="Helvetica Neue Light"/>
                <a:ea typeface="Helvetica Neue Light"/>
                <a:cs typeface="Helvetica Neue Light"/>
                <a:sym typeface="Helvetica Neue Light"/>
              </a:rPr>
              <a:t>Ahmed Belazi</a:t>
            </a:r>
            <a:endParaRPr sz="1700">
              <a:latin typeface="Helvetica Neue Light"/>
              <a:ea typeface="Helvetica Neue Light"/>
              <a:cs typeface="Helvetica Neue Light"/>
              <a:sym typeface="Helvetica Neue Light"/>
            </a:endParaRPr>
          </a:p>
          <a:p>
            <a:pPr marL="0" lvl="0" indent="0" algn="ctr" rtl="0">
              <a:spcBef>
                <a:spcPts val="0"/>
              </a:spcBef>
              <a:spcAft>
                <a:spcPts val="0"/>
              </a:spcAft>
              <a:buNone/>
            </a:pPr>
            <a:r>
              <a:rPr lang="en" sz="1700">
                <a:latin typeface="Helvetica Neue Light"/>
                <a:ea typeface="Helvetica Neue Light"/>
                <a:cs typeface="Helvetica Neue Light"/>
                <a:sym typeface="Helvetica Neue Light"/>
              </a:rPr>
              <a:t>Dr. Marisa Bisiani</a:t>
            </a:r>
            <a:endParaRPr sz="1700">
              <a:latin typeface="Helvetica Neue Light"/>
              <a:ea typeface="Helvetica Neue Light"/>
              <a:cs typeface="Helvetica Neue Light"/>
              <a:sym typeface="Helvetica Neue Light"/>
            </a:endParaRPr>
          </a:p>
          <a:p>
            <a:pPr marL="0" lvl="0" indent="0" algn="ctr" rtl="0">
              <a:spcBef>
                <a:spcPts val="0"/>
              </a:spcBef>
              <a:spcAft>
                <a:spcPts val="0"/>
              </a:spcAft>
              <a:buNone/>
            </a:pPr>
            <a:r>
              <a:rPr lang="en" sz="1700">
                <a:latin typeface="Helvetica Neue Light"/>
                <a:ea typeface="Helvetica Neue Light"/>
                <a:cs typeface="Helvetica Neue Light"/>
                <a:sym typeface="Helvetica Neue Light"/>
              </a:rPr>
              <a:t>Dr. Rick Gatteau</a:t>
            </a:r>
            <a:endParaRPr sz="1200"/>
          </a:p>
        </p:txBody>
      </p:sp>
      <p:graphicFrame>
        <p:nvGraphicFramePr>
          <p:cNvPr id="172" name="Google Shape;172;p31"/>
          <p:cNvGraphicFramePr/>
          <p:nvPr/>
        </p:nvGraphicFramePr>
        <p:xfrm>
          <a:off x="952500" y="3245000"/>
          <a:ext cx="3000000" cy="3000000"/>
        </p:xfrm>
        <a:graphic>
          <a:graphicData uri="http://schemas.openxmlformats.org/drawingml/2006/table">
            <a:tbl>
              <a:tblPr>
                <a:noFill/>
                <a:tableStyleId>{8CEF2D81-F1FD-4886-B6D6-4159AF1D9F9B}</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
                        <a:t>Undergraduate Student Government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Counseling and Psychological Services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Center for Prevention and Outreach</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Student Health, Wellness &amp; Prevention Services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t>Educational Opportunity Program</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Title IX</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Student Engagement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a:t>Student Support Team</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49"/>
          <p:cNvSpPr txBox="1"/>
          <p:nvPr/>
        </p:nvSpPr>
        <p:spPr>
          <a:xfrm>
            <a:off x="179400" y="597450"/>
            <a:ext cx="87852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latin typeface="Helvetica Neue"/>
                <a:ea typeface="Helvetica Neue"/>
                <a:cs typeface="Helvetica Neue"/>
                <a:sym typeface="Helvetica Neue"/>
              </a:rPr>
              <a:t>Q8 - How has in-person learning affected the ease with which you form relationships with your students?</a:t>
            </a:r>
            <a:endParaRPr b="1">
              <a:solidFill>
                <a:schemeClr val="dk1"/>
              </a:solidFill>
            </a:endParaRPr>
          </a:p>
        </p:txBody>
      </p:sp>
      <p:pic>
        <p:nvPicPr>
          <p:cNvPr id="298" name="Google Shape;298;p49"/>
          <p:cNvPicPr preferRelativeResize="0"/>
          <p:nvPr/>
        </p:nvPicPr>
        <p:blipFill rotWithShape="1">
          <a:blip r:embed="rId4">
            <a:alphaModFix/>
          </a:blip>
          <a:srcRect r="9354"/>
          <a:stretch/>
        </p:blipFill>
        <p:spPr>
          <a:xfrm>
            <a:off x="1571625" y="1318400"/>
            <a:ext cx="5439174" cy="302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50"/>
          <p:cNvSpPr txBox="1"/>
          <p:nvPr/>
        </p:nvSpPr>
        <p:spPr>
          <a:xfrm>
            <a:off x="53700" y="581275"/>
            <a:ext cx="90366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chemeClr val="dk1"/>
                </a:solidFill>
                <a:latin typeface="Helvetica Neue"/>
                <a:ea typeface="Helvetica Neue"/>
                <a:cs typeface="Helvetica Neue"/>
                <a:sym typeface="Helvetica Neue"/>
              </a:rPr>
              <a:t>Q9 - Please elaborate further on the effect in-person learning has had with your relationships with students during COVID?</a:t>
            </a:r>
            <a:endParaRPr sz="1300" b="1">
              <a:solidFill>
                <a:schemeClr val="dk1"/>
              </a:solidFill>
            </a:endParaRPr>
          </a:p>
        </p:txBody>
      </p:sp>
      <p:sp>
        <p:nvSpPr>
          <p:cNvPr id="304" name="Google Shape;304;p50"/>
          <p:cNvSpPr txBox="1"/>
          <p:nvPr/>
        </p:nvSpPr>
        <p:spPr>
          <a:xfrm>
            <a:off x="141050" y="1044300"/>
            <a:ext cx="8842800" cy="4436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In-person interactions seem important, </a:t>
            </a:r>
            <a:r>
              <a:rPr lang="en" sz="1200" b="1">
                <a:solidFill>
                  <a:schemeClr val="dk1"/>
                </a:solidFill>
                <a:latin typeface="Helvetica Neue"/>
                <a:ea typeface="Helvetica Neue"/>
                <a:cs typeface="Helvetica Neue"/>
                <a:sym typeface="Helvetica Neue"/>
              </a:rPr>
              <a:t>help develop connections </a:t>
            </a:r>
            <a:r>
              <a:rPr lang="en" sz="1200">
                <a:solidFill>
                  <a:schemeClr val="dk1"/>
                </a:solidFill>
                <a:latin typeface="Helvetica Neue"/>
                <a:ea typeface="Helvetica Neue"/>
                <a:cs typeface="Helvetica Neue"/>
                <a:sym typeface="Helvetica Neue"/>
              </a:rPr>
              <a:t>outside of strict question-answer, vastly speed up iteration on problems.</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I've always found it </a:t>
            </a:r>
            <a:r>
              <a:rPr lang="en" sz="1200" b="1">
                <a:solidFill>
                  <a:schemeClr val="dk1"/>
                </a:solidFill>
                <a:latin typeface="Helvetica Neue"/>
                <a:ea typeface="Helvetica Neue"/>
                <a:cs typeface="Helvetica Neue"/>
                <a:sym typeface="Helvetica Neue"/>
              </a:rPr>
              <a:t>easier to connect with students</a:t>
            </a:r>
            <a:r>
              <a:rPr lang="en" sz="1200">
                <a:solidFill>
                  <a:schemeClr val="dk1"/>
                </a:solidFill>
                <a:latin typeface="Helvetica Neue"/>
                <a:ea typeface="Helvetica Neue"/>
                <a:cs typeface="Helvetica Neue"/>
                <a:sym typeface="Helvetica Neue"/>
              </a:rPr>
              <a:t> and have engaging interactions and learning experiences </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During onsite lab and simulation students need to wear masks, </a:t>
            </a:r>
            <a:r>
              <a:rPr lang="en" sz="1200" b="1">
                <a:solidFill>
                  <a:schemeClr val="dk1"/>
                </a:solidFill>
                <a:latin typeface="Helvetica Neue"/>
                <a:ea typeface="Helvetica Neue"/>
                <a:cs typeface="Helvetica Neue"/>
                <a:sym typeface="Helvetica Neue"/>
              </a:rPr>
              <a:t>communication is so difficult. </a:t>
            </a:r>
            <a:r>
              <a:rPr lang="en" sz="1200">
                <a:solidFill>
                  <a:schemeClr val="dk1"/>
                </a:solidFill>
                <a:latin typeface="Helvetica Neue"/>
                <a:ea typeface="Helvetica Neue"/>
                <a:cs typeface="Helvetica Neue"/>
                <a:sym typeface="Helvetica Neue"/>
              </a:rPr>
              <a:t>Being in a classroom with a mask on is difficult, you can not see facial expressions</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We were all so happy to be in a classroom in the fall--I think it helped us all feel like we were in it together. </a:t>
            </a:r>
            <a:r>
              <a:rPr lang="en" sz="1200" b="1">
                <a:solidFill>
                  <a:schemeClr val="dk1"/>
                </a:solidFill>
                <a:latin typeface="Helvetica Neue"/>
                <a:ea typeface="Helvetica Neue"/>
                <a:cs typeface="Helvetica Neue"/>
                <a:sym typeface="Helvetica Neue"/>
              </a:rPr>
              <a:t>It was harder to learn student names because of masking, </a:t>
            </a:r>
            <a:r>
              <a:rPr lang="en" sz="1200">
                <a:solidFill>
                  <a:schemeClr val="dk1"/>
                </a:solidFill>
                <a:latin typeface="Helvetica Neue"/>
                <a:ea typeface="Helvetica Neue"/>
                <a:cs typeface="Helvetica Neue"/>
                <a:sym typeface="Helvetica Neue"/>
              </a:rPr>
              <a:t>but I eventually got there.</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I'm teaching a 60 person class in a 60 person room, which </a:t>
            </a:r>
            <a:r>
              <a:rPr lang="en" sz="1200" b="1">
                <a:solidFill>
                  <a:schemeClr val="dk1"/>
                </a:solidFill>
                <a:latin typeface="Helvetica Neue"/>
                <a:ea typeface="Helvetica Neue"/>
                <a:cs typeface="Helvetica Neue"/>
                <a:sym typeface="Helvetica Neue"/>
              </a:rPr>
              <a:t>makes me (and no doubt some of the students) a bit uneasy</a:t>
            </a:r>
            <a:r>
              <a:rPr lang="en" sz="1200">
                <a:solidFill>
                  <a:schemeClr val="dk1"/>
                </a:solidFill>
                <a:latin typeface="Helvetica Neue"/>
                <a:ea typeface="Helvetica Neue"/>
                <a:cs typeface="Helvetica Neue"/>
                <a:sym typeface="Helvetica Neue"/>
              </a:rPr>
              <a:t>. Also, it is difficult to recognize masked students. </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Clearly, not being able to engage face-to-face negatively affects the ability to establish a lasting impression. </a:t>
            </a:r>
            <a:r>
              <a:rPr lang="en" sz="1200" b="1">
                <a:solidFill>
                  <a:schemeClr val="dk1"/>
                </a:solidFill>
                <a:latin typeface="Helvetica Neue"/>
                <a:ea typeface="Helvetica Neue"/>
                <a:cs typeface="Helvetica Neue"/>
                <a:sym typeface="Helvetica Neue"/>
              </a:rPr>
              <a:t>I don't remember students that I've had in virtual classes</a:t>
            </a:r>
            <a:r>
              <a:rPr lang="en" sz="1200">
                <a:solidFill>
                  <a:schemeClr val="dk1"/>
                </a:solidFill>
                <a:latin typeface="Helvetica Neue"/>
                <a:ea typeface="Helvetica Neue"/>
                <a:cs typeface="Helvetica Neue"/>
                <a:sym typeface="Helvetica Neue"/>
              </a:rPr>
              <a:t>, whereas students from regular classes generally remain familiar to me long after.</a:t>
            </a:r>
            <a:endParaRPr sz="1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
        <p:nvSpPr>
          <p:cNvPr id="309" name="Google Shape;309;p51"/>
          <p:cNvSpPr txBox="1"/>
          <p:nvPr/>
        </p:nvSpPr>
        <p:spPr>
          <a:xfrm>
            <a:off x="0" y="531275"/>
            <a:ext cx="84669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rgbClr val="212121"/>
                </a:solidFill>
                <a:latin typeface="Helvetica Neue"/>
                <a:ea typeface="Helvetica Neue"/>
                <a:cs typeface="Helvetica Neue"/>
                <a:sym typeface="Helvetica Neue"/>
              </a:rPr>
              <a:t>Q10 - What difficulties, if any, did you face while teaching?</a:t>
            </a:r>
            <a:endParaRPr b="1">
              <a:solidFill>
                <a:srgbClr val="212121"/>
              </a:solidFill>
            </a:endParaRPr>
          </a:p>
        </p:txBody>
      </p:sp>
      <p:sp>
        <p:nvSpPr>
          <p:cNvPr id="310" name="Google Shape;310;p51"/>
          <p:cNvSpPr txBox="1"/>
          <p:nvPr/>
        </p:nvSpPr>
        <p:spPr>
          <a:xfrm>
            <a:off x="275275" y="910675"/>
            <a:ext cx="8667900" cy="3728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Interactions are more limited</a:t>
            </a:r>
            <a:r>
              <a:rPr lang="en" sz="1200">
                <a:solidFill>
                  <a:srgbClr val="222222"/>
                </a:solidFill>
                <a:latin typeface="Helvetica Neue"/>
                <a:ea typeface="Helvetica Neue"/>
                <a:cs typeface="Helvetica Neue"/>
                <a:sym typeface="Helvetica Neue"/>
              </a:rPr>
              <a:t> - facial expressions are lost, ability to lean in close to see what a student is doing etc is imparied.</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Masked teaching is not effective</a:t>
            </a:r>
            <a:r>
              <a:rPr lang="en" sz="1200">
                <a:solidFill>
                  <a:srgbClr val="222222"/>
                </a:solidFill>
                <a:latin typeface="Helvetica Neue"/>
                <a:ea typeface="Helvetica Neue"/>
                <a:cs typeface="Helvetica Neue"/>
                <a:sym typeface="Helvetica Neue"/>
              </a:rPr>
              <a:t>. I wish there was a way to mitigate the effects of mask, which we can't get rid of.</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Easier in person. Harder online.</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Keeping lectures interesting. </a:t>
            </a:r>
            <a:r>
              <a:rPr lang="en" sz="1200">
                <a:solidFill>
                  <a:srgbClr val="222222"/>
                </a:solidFill>
                <a:latin typeface="Helvetica Neue"/>
                <a:ea typeface="Helvetica Neue"/>
                <a:cs typeface="Helvetica Neue"/>
                <a:sym typeface="Helvetica Neue"/>
              </a:rPr>
              <a:t>Getting students to engage deeply with the reading.</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Initially, teaching through a mask was challenging. </a:t>
            </a:r>
            <a:r>
              <a:rPr lang="en" sz="1200" b="1">
                <a:solidFill>
                  <a:srgbClr val="222222"/>
                </a:solidFill>
                <a:latin typeface="Helvetica Neue"/>
                <a:ea typeface="Helvetica Neue"/>
                <a:cs typeface="Helvetica Neue"/>
                <a:sym typeface="Helvetica Neue"/>
              </a:rPr>
              <a:t>Getting students to keep their masks over their noses</a:t>
            </a:r>
            <a:r>
              <a:rPr lang="en" sz="1200">
                <a:solidFill>
                  <a:srgbClr val="222222"/>
                </a:solidFill>
                <a:latin typeface="Helvetica Neue"/>
                <a:ea typeface="Helvetica Neue"/>
                <a:cs typeface="Helvetica Neue"/>
                <a:sym typeface="Helvetica Neue"/>
              </a:rPr>
              <a:t> is sometimes difficult.</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in person - mask, tone, hearing, excitement, happiness </a:t>
            </a:r>
            <a:r>
              <a:rPr lang="en" sz="1200" b="1">
                <a:solidFill>
                  <a:srgbClr val="222222"/>
                </a:solidFill>
                <a:latin typeface="Helvetica Neue"/>
                <a:ea typeface="Helvetica Neue"/>
                <a:cs typeface="Helvetica Neue"/>
                <a:sym typeface="Helvetica Neue"/>
              </a:rPr>
              <a:t>not all easily portrayed</a:t>
            </a:r>
            <a:endParaRPr sz="1200" b="1">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a:solidFill>
                  <a:srgbClr val="222222"/>
                </a:solidFill>
                <a:latin typeface="Helvetica Neue"/>
                <a:ea typeface="Helvetica Neue"/>
                <a:cs typeface="Helvetica Neue"/>
                <a:sym typeface="Helvetica Neue"/>
              </a:rPr>
              <a:t>My only concern is </a:t>
            </a:r>
            <a:r>
              <a:rPr lang="en" sz="1200" b="1">
                <a:solidFill>
                  <a:srgbClr val="222222"/>
                </a:solidFill>
                <a:latin typeface="Helvetica Neue"/>
                <a:ea typeface="Helvetica Neue"/>
                <a:cs typeface="Helvetica Neue"/>
                <a:sym typeface="Helvetica Neue"/>
              </a:rPr>
              <a:t>my own personal health safety. </a:t>
            </a:r>
            <a:r>
              <a:rPr lang="en" sz="1200">
                <a:solidFill>
                  <a:srgbClr val="222222"/>
                </a:solidFill>
                <a:latin typeface="Helvetica Neue"/>
                <a:ea typeface="Helvetica Neue"/>
                <a:cs typeface="Helvetica Neue"/>
                <a:sym typeface="Helvetica Neue"/>
              </a:rPr>
              <a:t>I have an underlying health issue that could kill me if I got this virus, I am not kidding. This virus has one focus: to reproduce and consume its host. I feel terrified that the university might not have adequate health protections in place if it relaxes protocols in any way. If the university does relax protocols, then I will likely have to resign.</a:t>
            </a:r>
            <a:endParaRPr sz="1200">
              <a:solidFill>
                <a:srgbClr val="222222"/>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SzPts val="1600"/>
              <a:buChar char="❖"/>
            </a:pPr>
            <a:r>
              <a:rPr lang="en" sz="1200" b="1">
                <a:solidFill>
                  <a:srgbClr val="222222"/>
                </a:solidFill>
                <a:latin typeface="Helvetica Neue"/>
                <a:ea typeface="Helvetica Neue"/>
                <a:cs typeface="Helvetica Neue"/>
                <a:sym typeface="Helvetica Neue"/>
              </a:rPr>
              <a:t>Accommodating those who got COVID</a:t>
            </a:r>
            <a:r>
              <a:rPr lang="en" sz="1200">
                <a:solidFill>
                  <a:srgbClr val="222222"/>
                </a:solidFill>
                <a:latin typeface="Helvetica Neue"/>
                <a:ea typeface="Helvetica Neue"/>
                <a:cs typeface="Helvetica Neue"/>
                <a:sym typeface="Helvetica Neue"/>
              </a:rPr>
              <a:t> and can't come to class</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p52"/>
          <p:cNvSpPr txBox="1"/>
          <p:nvPr/>
        </p:nvSpPr>
        <p:spPr>
          <a:xfrm>
            <a:off x="370525" y="603750"/>
            <a:ext cx="86253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Q11 - What solutions, if any, did you apply to overcome these difficulties?</a:t>
            </a:r>
            <a:endParaRPr b="1">
              <a:solidFill>
                <a:schemeClr val="dk1"/>
              </a:solidFill>
            </a:endParaRPr>
          </a:p>
        </p:txBody>
      </p:sp>
      <p:sp>
        <p:nvSpPr>
          <p:cNvPr id="316" name="Google Shape;316;p52"/>
          <p:cNvSpPr txBox="1"/>
          <p:nvPr/>
        </p:nvSpPr>
        <p:spPr>
          <a:xfrm>
            <a:off x="338775" y="910675"/>
            <a:ext cx="8741700" cy="4436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Post </a:t>
            </a:r>
            <a:r>
              <a:rPr lang="en" sz="1200" b="1">
                <a:solidFill>
                  <a:schemeClr val="dk1"/>
                </a:solidFill>
                <a:latin typeface="Helvetica Neue"/>
                <a:ea typeface="Helvetica Neue"/>
                <a:cs typeface="Helvetica Neue"/>
                <a:sym typeface="Helvetica Neue"/>
              </a:rPr>
              <a:t>pre-recorded videos</a:t>
            </a:r>
            <a:r>
              <a:rPr lang="en" sz="1200">
                <a:solidFill>
                  <a:schemeClr val="dk1"/>
                </a:solidFill>
                <a:latin typeface="Helvetica Neue"/>
                <a:ea typeface="Helvetica Neue"/>
                <a:cs typeface="Helvetica Neue"/>
                <a:sym typeface="Helvetica Neue"/>
              </a:rPr>
              <a:t> posted online for those staying home</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Stronger </a:t>
            </a:r>
            <a:r>
              <a:rPr lang="en" sz="1200" b="1">
                <a:solidFill>
                  <a:schemeClr val="dk1"/>
                </a:solidFill>
                <a:latin typeface="Helvetica Neue"/>
                <a:ea typeface="Helvetica Neue"/>
                <a:cs typeface="Helvetica Neue"/>
                <a:sym typeface="Helvetica Neue"/>
              </a:rPr>
              <a:t>mask policy.</a:t>
            </a:r>
            <a:endParaRPr sz="1200" b="1">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would occasionally mention in class that I thought it was important that students obey </a:t>
            </a:r>
            <a:r>
              <a:rPr lang="en" sz="1200" b="1">
                <a:solidFill>
                  <a:schemeClr val="dk1"/>
                </a:solidFill>
                <a:latin typeface="Helvetica Neue"/>
                <a:ea typeface="Helvetica Neue"/>
                <a:cs typeface="Helvetica Neue"/>
                <a:sym typeface="Helvetica Neue"/>
              </a:rPr>
              <a:t>mask mandates </a:t>
            </a:r>
            <a:r>
              <a:rPr lang="en" sz="1200">
                <a:solidFill>
                  <a:schemeClr val="dk1"/>
                </a:solidFill>
                <a:latin typeface="Helvetica Neue"/>
                <a:ea typeface="Helvetica Neue"/>
                <a:cs typeface="Helvetica Neue"/>
                <a:sym typeface="Helvetica Neue"/>
              </a:rPr>
              <a:t>fully, including wearing their masks OVER their noses, not just over their mouths, and there would be a brief improvement, followed by the students returning to their old habits. (Still much better than if they hadn't been wearing masks at all)</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sought helpful instructional materials in regard to online teaching/assessment, and </a:t>
            </a:r>
            <a:r>
              <a:rPr lang="en" sz="1200" b="1">
                <a:solidFill>
                  <a:schemeClr val="dk1"/>
                </a:solidFill>
                <a:latin typeface="Helvetica Neue"/>
                <a:ea typeface="Helvetica Neue"/>
                <a:cs typeface="Helvetica Neue"/>
                <a:sym typeface="Helvetica Neue"/>
              </a:rPr>
              <a:t>increased my students awareness of university-sponsored mental health resources</a:t>
            </a:r>
            <a:r>
              <a:rPr lang="en" sz="1200">
                <a:solidFill>
                  <a:schemeClr val="dk1"/>
                </a:solidFill>
                <a:latin typeface="Helvetica Neue"/>
                <a:ea typeface="Helvetica Neue"/>
                <a:cs typeface="Helvetica Neue"/>
                <a:sym typeface="Helvetica Neue"/>
              </a:rPr>
              <a:t> - especially the Red Book, and the SBU Student Support Team.</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have had many</a:t>
            </a:r>
            <a:r>
              <a:rPr lang="en" sz="1200" b="1">
                <a:solidFill>
                  <a:schemeClr val="dk1"/>
                </a:solidFill>
                <a:latin typeface="Helvetica Neue"/>
                <a:ea typeface="Helvetica Neue"/>
                <a:cs typeface="Helvetica Neue"/>
                <a:sym typeface="Helvetica Neue"/>
              </a:rPr>
              <a:t> one on one discussions</a:t>
            </a:r>
            <a:r>
              <a:rPr lang="en" sz="1200">
                <a:solidFill>
                  <a:schemeClr val="dk1"/>
                </a:solidFill>
                <a:latin typeface="Helvetica Neue"/>
                <a:ea typeface="Helvetica Neue"/>
                <a:cs typeface="Helvetica Neue"/>
                <a:sym typeface="Helvetica Neue"/>
              </a:rPr>
              <a:t> with students to let them vent.</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dont know, but i think introducing asynchronous learning elements could help students prepare. its frustrating when you put</a:t>
            </a:r>
            <a:r>
              <a:rPr lang="en" sz="1200" b="1">
                <a:solidFill>
                  <a:schemeClr val="dk1"/>
                </a:solidFill>
                <a:latin typeface="Helvetica Neue"/>
                <a:ea typeface="Helvetica Neue"/>
                <a:cs typeface="Helvetica Neue"/>
                <a:sym typeface="Helvetica Neue"/>
              </a:rPr>
              <a:t> forth effort and the graduate students don't utilize</a:t>
            </a:r>
            <a:r>
              <a:rPr lang="en" sz="1200">
                <a:solidFill>
                  <a:schemeClr val="dk1"/>
                </a:solidFill>
                <a:latin typeface="Helvetica Neue"/>
                <a:ea typeface="Helvetica Neue"/>
                <a:cs typeface="Helvetica Neue"/>
                <a:sym typeface="Helvetica Neue"/>
              </a:rPr>
              <a:t> the resources you shared or developed.</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cancelled assignments mid-semester to accommodate </a:t>
            </a:r>
            <a:r>
              <a:rPr lang="en" sz="1200" b="1">
                <a:solidFill>
                  <a:schemeClr val="dk1"/>
                </a:solidFill>
                <a:latin typeface="Helvetica Neue"/>
                <a:ea typeface="Helvetica Neue"/>
                <a:cs typeface="Helvetica Neue"/>
                <a:sym typeface="Helvetica Neue"/>
              </a:rPr>
              <a:t>student energies.</a:t>
            </a:r>
            <a:endParaRPr sz="1200" b="1">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I had to find imaginative ways to </a:t>
            </a:r>
            <a:r>
              <a:rPr lang="en" sz="1200" b="1">
                <a:solidFill>
                  <a:schemeClr val="dk1"/>
                </a:solidFill>
                <a:latin typeface="Helvetica Neue"/>
                <a:ea typeface="Helvetica Neue"/>
                <a:cs typeface="Helvetica Neue"/>
                <a:sym typeface="Helvetica Neue"/>
              </a:rPr>
              <a:t>adapt activities and assignments</a:t>
            </a:r>
            <a:r>
              <a:rPr lang="en" sz="1200">
                <a:solidFill>
                  <a:schemeClr val="dk1"/>
                </a:solidFill>
                <a:latin typeface="Helvetica Neue"/>
                <a:ea typeface="Helvetica Neue"/>
                <a:cs typeface="Helvetica Neue"/>
                <a:sym typeface="Helvetica Neue"/>
              </a:rPr>
              <a:t>, for instance by substituting group presentations with individual slides + notes and then organizing and supervising peer assessment among students.</a:t>
            </a:r>
            <a:endParaRPr sz="1200">
              <a:solidFill>
                <a:schemeClr val="dk1"/>
              </a:solidFill>
              <a:latin typeface="Helvetica Neue"/>
              <a:ea typeface="Helvetica Neue"/>
              <a:cs typeface="Helvetica Neue"/>
              <a:sym typeface="Helvetica Neue"/>
            </a:endParaRPr>
          </a:p>
          <a:p>
            <a:pPr marL="457200" lvl="0" indent="-330200" algn="l" rtl="0">
              <a:lnSpc>
                <a:spcPct val="115000"/>
              </a:lnSpc>
              <a:spcBef>
                <a:spcPts val="0"/>
              </a:spcBef>
              <a:spcAft>
                <a:spcPts val="0"/>
              </a:spcAft>
              <a:buClr>
                <a:schemeClr val="dk1"/>
              </a:buClr>
              <a:buSzPts val="1600"/>
              <a:buChar char="❖"/>
            </a:pPr>
            <a:r>
              <a:rPr lang="en" sz="1200">
                <a:solidFill>
                  <a:schemeClr val="dk1"/>
                </a:solidFill>
                <a:latin typeface="Helvetica Neue"/>
                <a:ea typeface="Helvetica Neue"/>
                <a:cs typeface="Helvetica Neue"/>
                <a:sym typeface="Helvetica Neue"/>
              </a:rPr>
              <a:t>Fall 2021 was the first time I taught live since COVID and </a:t>
            </a:r>
            <a:r>
              <a:rPr lang="en" sz="1200" b="1">
                <a:solidFill>
                  <a:schemeClr val="dk1"/>
                </a:solidFill>
                <a:latin typeface="Helvetica Neue"/>
                <a:ea typeface="Helvetica Neue"/>
                <a:cs typeface="Helvetica Neue"/>
                <a:sym typeface="Helvetica Neue"/>
              </a:rPr>
              <a:t>I did not realize until near the end of the course that students were doing less well than in the past</a:t>
            </a:r>
            <a:r>
              <a:rPr lang="en" sz="1200">
                <a:solidFill>
                  <a:schemeClr val="dk1"/>
                </a:solidFill>
                <a:latin typeface="Helvetica Neue"/>
                <a:ea typeface="Helvetica Neue"/>
                <a:cs typeface="Helvetica Neue"/>
                <a:sym typeface="Helvetica Neue"/>
              </a:rPr>
              <a:t>. In the future, I will give additional quizzes.</a:t>
            </a:r>
            <a:endParaRPr sz="1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53"/>
          <p:cNvSpPr txBox="1"/>
          <p:nvPr/>
        </p:nvSpPr>
        <p:spPr>
          <a:xfrm>
            <a:off x="624575" y="514850"/>
            <a:ext cx="82233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Q12 - What issues are your students coming to you about in regards to learning during COVID?</a:t>
            </a:r>
            <a:endParaRPr b="1">
              <a:solidFill>
                <a:schemeClr val="dk1"/>
              </a:solidFill>
            </a:endParaRPr>
          </a:p>
        </p:txBody>
      </p:sp>
      <p:sp>
        <p:nvSpPr>
          <p:cNvPr id="322" name="Google Shape;322;p53"/>
          <p:cNvSpPr txBox="1"/>
          <p:nvPr/>
        </p:nvSpPr>
        <p:spPr>
          <a:xfrm>
            <a:off x="328175" y="811950"/>
            <a:ext cx="8519700" cy="4648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Students have been more focused on and aware of the </a:t>
            </a:r>
            <a:r>
              <a:rPr lang="en" sz="1200" b="1">
                <a:solidFill>
                  <a:srgbClr val="222222"/>
                </a:solidFill>
                <a:latin typeface="Helvetica Neue"/>
                <a:ea typeface="Helvetica Neue"/>
                <a:cs typeface="Helvetica Neue"/>
                <a:sym typeface="Helvetica Neue"/>
              </a:rPr>
              <a:t>disparities in health and living status.</a:t>
            </a:r>
            <a:r>
              <a:rPr lang="en" sz="1200">
                <a:solidFill>
                  <a:srgbClr val="222222"/>
                </a:solidFill>
                <a:latin typeface="Helvetica Neue"/>
                <a:ea typeface="Helvetica Neue"/>
                <a:cs typeface="Helvetica Neue"/>
                <a:sym typeface="Helvetica Neue"/>
              </a:rPr>
              <a:t> This has been an uncomfortable, depressing, angry making and eye-opening experience for many students.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Family difficulties, commuting difficulties, financial difficulties, scheduling difficulties.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Mental health issues, anxiety.</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Some </a:t>
            </a:r>
            <a:r>
              <a:rPr lang="en" sz="1200" b="1">
                <a:solidFill>
                  <a:srgbClr val="222222"/>
                </a:solidFill>
                <a:latin typeface="Helvetica Neue"/>
                <a:ea typeface="Helvetica Neue"/>
                <a:cs typeface="Helvetica Neue"/>
                <a:sym typeface="Helvetica Neue"/>
              </a:rPr>
              <a:t>felt overwhelmed with assignments</a:t>
            </a:r>
            <a:r>
              <a:rPr lang="en" sz="1200">
                <a:solidFill>
                  <a:srgbClr val="222222"/>
                </a:solidFill>
                <a:latin typeface="Helvetica Neue"/>
                <a:ea typeface="Helvetica Neue"/>
                <a:cs typeface="Helvetica Neue"/>
                <a:sym typeface="Helvetica Neue"/>
              </a:rPr>
              <a:t> in other major classes. Some spoke of financial aid and number of credits needed to receive aid. Some concerned about safety and sick classmates </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They all want lots of extensions and concessions made. </a:t>
            </a:r>
            <a:r>
              <a:rPr lang="en" sz="1200" b="1">
                <a:solidFill>
                  <a:srgbClr val="222222"/>
                </a:solidFill>
                <a:latin typeface="Helvetica Neue"/>
                <a:ea typeface="Helvetica Neue"/>
                <a:cs typeface="Helvetica Neue"/>
                <a:sym typeface="Helvetica Neue"/>
              </a:rPr>
              <a:t>There were too many concessions offered in April and Fall of 2020</a:t>
            </a:r>
            <a:r>
              <a:rPr lang="en" sz="1200">
                <a:solidFill>
                  <a:srgbClr val="222222"/>
                </a:solidFill>
                <a:latin typeface="Helvetica Neue"/>
                <a:ea typeface="Helvetica Neue"/>
                <a:cs typeface="Helvetica Neue"/>
                <a:sym typeface="Helvetica Neue"/>
              </a:rPr>
              <a:t>. They want to push those boundaries instead of being responsible for poor time management. Lack of support from Student Support. Classrooms are not clean, classrooms are too small with too many students on top of one another in desks.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They've been coming to me with</a:t>
            </a:r>
            <a:r>
              <a:rPr lang="en" sz="1200" b="1">
                <a:solidFill>
                  <a:srgbClr val="222222"/>
                </a:solidFill>
                <a:latin typeface="Helvetica Neue"/>
                <a:ea typeface="Helvetica Neue"/>
                <a:cs typeface="Helvetica Neue"/>
                <a:sym typeface="Helvetica Neue"/>
              </a:rPr>
              <a:t> difficulties related to they themselves missing class due to COVID or COVID exposure,</a:t>
            </a:r>
            <a:r>
              <a:rPr lang="en" sz="1200">
                <a:solidFill>
                  <a:srgbClr val="222222"/>
                </a:solidFill>
                <a:latin typeface="Helvetica Neue"/>
                <a:ea typeface="Helvetica Neue"/>
                <a:cs typeface="Helvetica Neue"/>
                <a:sym typeface="Helvetica Neue"/>
              </a:rPr>
              <a:t> and/or family members' difficulties due to COVID infections.</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Some students are suffering from </a:t>
            </a:r>
            <a:r>
              <a:rPr lang="en" sz="1200" b="1">
                <a:solidFill>
                  <a:srgbClr val="222222"/>
                </a:solidFill>
                <a:latin typeface="Helvetica Neue"/>
                <a:ea typeface="Helvetica Neue"/>
                <a:cs typeface="Helvetica Neue"/>
                <a:sym typeface="Helvetica Neue"/>
              </a:rPr>
              <a:t>severe depression and anxiety. </a:t>
            </a:r>
            <a:r>
              <a:rPr lang="en" sz="1200">
                <a:solidFill>
                  <a:srgbClr val="222222"/>
                </a:solidFill>
                <a:latin typeface="Helvetica Neue"/>
                <a:ea typeface="Helvetica Neue"/>
                <a:cs typeface="Helvetica Neue"/>
                <a:sym typeface="Helvetica Neue"/>
              </a:rPr>
              <a:t>Some students have additional responsibilities at home as the result of family illness or death.</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54"/>
          <p:cNvSpPr txBox="1"/>
          <p:nvPr/>
        </p:nvSpPr>
        <p:spPr>
          <a:xfrm>
            <a:off x="523075" y="629625"/>
            <a:ext cx="7962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highlight>
                  <a:srgbClr val="FFFFFF"/>
                </a:highlight>
                <a:latin typeface="Helvetica Neue"/>
                <a:ea typeface="Helvetica Neue"/>
                <a:cs typeface="Helvetica Neue"/>
                <a:sym typeface="Helvetica Neue"/>
              </a:rPr>
              <a:t>Q13 - What recommendations would you provide to improve in-person learning during this time?</a:t>
            </a:r>
            <a:endParaRPr sz="1300" b="1">
              <a:solidFill>
                <a:schemeClr val="dk1"/>
              </a:solidFill>
            </a:endParaRPr>
          </a:p>
        </p:txBody>
      </p:sp>
      <p:sp>
        <p:nvSpPr>
          <p:cNvPr id="328" name="Google Shape;328;p54"/>
          <p:cNvSpPr txBox="1"/>
          <p:nvPr/>
        </p:nvSpPr>
        <p:spPr>
          <a:xfrm>
            <a:off x="590875" y="1239875"/>
            <a:ext cx="8359200" cy="23859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Allow students breaks and as faculty also need to </a:t>
            </a:r>
            <a:r>
              <a:rPr lang="en" sz="1300" b="1">
                <a:solidFill>
                  <a:srgbClr val="222222"/>
                </a:solidFill>
                <a:latin typeface="Helvetica Neue"/>
                <a:ea typeface="Helvetica Neue"/>
                <a:cs typeface="Helvetica Neue"/>
                <a:sym typeface="Helvetica Neue"/>
              </a:rPr>
              <a:t>take frequent breaks.</a:t>
            </a:r>
            <a:endParaRPr sz="1300" b="1">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Our students need </a:t>
            </a:r>
            <a:r>
              <a:rPr lang="en" sz="1300" b="1">
                <a:solidFill>
                  <a:srgbClr val="222222"/>
                </a:solidFill>
                <a:latin typeface="Helvetica Neue"/>
                <a:ea typeface="Helvetica Neue"/>
                <a:cs typeface="Helvetica Neue"/>
                <a:sym typeface="Helvetica Neue"/>
              </a:rPr>
              <a:t>financial, psychological, and technological help</a:t>
            </a:r>
            <a:r>
              <a:rPr lang="en" sz="1300">
                <a:solidFill>
                  <a:srgbClr val="222222"/>
                </a:solidFill>
                <a:latin typeface="Helvetica Neue"/>
                <a:ea typeface="Helvetica Neue"/>
                <a:cs typeface="Helvetica Neue"/>
                <a:sym typeface="Helvetica Neue"/>
              </a:rPr>
              <a:t>! I know it's hard for the university to provide all their needs. But it has to at least recognize them. The instructions regarding testing, quarantining, contact tracing are confusing. they need to be clarified.</a:t>
            </a:r>
            <a:endParaRPr sz="13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spcBef>
                <a:spcPts val="0"/>
              </a:spcBef>
              <a:spcAft>
                <a:spcPts val="0"/>
              </a:spcAft>
              <a:buClr>
                <a:srgbClr val="222222"/>
              </a:buClr>
              <a:buSzPts val="1300"/>
              <a:buFont typeface="Helvetica Neue"/>
              <a:buChar char="❖"/>
            </a:pPr>
            <a:r>
              <a:rPr lang="en" sz="1300" b="1">
                <a:solidFill>
                  <a:srgbClr val="222222"/>
                </a:solidFill>
                <a:latin typeface="Helvetica Neue"/>
                <a:ea typeface="Helvetica Neue"/>
                <a:cs typeface="Helvetica Neue"/>
                <a:sym typeface="Helvetica Neue"/>
              </a:rPr>
              <a:t>Provide more flexibility to students and faculty</a:t>
            </a:r>
            <a:r>
              <a:rPr lang="en" sz="1300">
                <a:solidFill>
                  <a:srgbClr val="222222"/>
                </a:solidFill>
                <a:latin typeface="Helvetica Neue"/>
                <a:ea typeface="Helvetica Neue"/>
                <a:cs typeface="Helvetica Neue"/>
                <a:sym typeface="Helvetica Neue"/>
              </a:rPr>
              <a:t> in terms of employing a hybrid approach where students can choose to follow some coursework online if they prefer and faculty can teach from home if they are quarantined.</a:t>
            </a:r>
            <a:endParaRPr sz="13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I would like to see the students getting more </a:t>
            </a:r>
            <a:r>
              <a:rPr lang="en" sz="1300" b="1">
                <a:solidFill>
                  <a:srgbClr val="222222"/>
                </a:solidFill>
                <a:latin typeface="Helvetica Neue"/>
                <a:ea typeface="Helvetica Neue"/>
                <a:cs typeface="Helvetica Neue"/>
                <a:sym typeface="Helvetica Neue"/>
              </a:rPr>
              <a:t>emotional and mental support.</a:t>
            </a:r>
            <a:endParaRPr sz="1300" b="1">
              <a:solidFill>
                <a:srgbClr val="222222"/>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55"/>
          <p:cNvSpPr txBox="1"/>
          <p:nvPr/>
        </p:nvSpPr>
        <p:spPr>
          <a:xfrm>
            <a:off x="619925" y="590875"/>
            <a:ext cx="77781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Q14 - What changes have you made to your curriculum to adjust during COVID?</a:t>
            </a:r>
            <a:endParaRPr sz="1300" b="1">
              <a:solidFill>
                <a:schemeClr val="dk1"/>
              </a:solidFill>
            </a:endParaRPr>
          </a:p>
        </p:txBody>
      </p:sp>
      <p:pic>
        <p:nvPicPr>
          <p:cNvPr id="334" name="Google Shape;334;p55"/>
          <p:cNvPicPr preferRelativeResize="0"/>
          <p:nvPr/>
        </p:nvPicPr>
        <p:blipFill rotWithShape="1">
          <a:blip r:embed="rId4">
            <a:alphaModFix/>
          </a:blip>
          <a:srcRect r="9107"/>
          <a:stretch/>
        </p:blipFill>
        <p:spPr>
          <a:xfrm>
            <a:off x="1844913" y="1061150"/>
            <a:ext cx="5454175" cy="3400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sp>
        <p:nvSpPr>
          <p:cNvPr id="339" name="Google Shape;339;p56"/>
          <p:cNvSpPr txBox="1"/>
          <p:nvPr/>
        </p:nvSpPr>
        <p:spPr>
          <a:xfrm>
            <a:off x="80850" y="600875"/>
            <a:ext cx="88956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latin typeface="Helvetica Neue"/>
                <a:ea typeface="Helvetica Neue"/>
                <a:cs typeface="Helvetica Neue"/>
                <a:sym typeface="Helvetica Neue"/>
              </a:rPr>
              <a:t>Office Hours:     Course Requirements:     Materials Required:     Lecture Style:    Assignments:      Other: </a:t>
            </a:r>
            <a:endParaRPr sz="1300" b="1">
              <a:solidFill>
                <a:schemeClr val="dk1"/>
              </a:solidFill>
            </a:endParaRPr>
          </a:p>
        </p:txBody>
      </p:sp>
      <p:sp>
        <p:nvSpPr>
          <p:cNvPr id="340" name="Google Shape;340;p56"/>
          <p:cNvSpPr txBox="1"/>
          <p:nvPr/>
        </p:nvSpPr>
        <p:spPr>
          <a:xfrm>
            <a:off x="80850" y="1029375"/>
            <a:ext cx="1317000" cy="270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I offered office hours via Zoom. I met in </a:t>
            </a:r>
            <a:r>
              <a:rPr lang="en" sz="1200" b="1">
                <a:solidFill>
                  <a:srgbClr val="222222"/>
                </a:solidFill>
                <a:latin typeface="Helvetica Neue"/>
                <a:ea typeface="Helvetica Neue"/>
                <a:cs typeface="Helvetica Neue"/>
                <a:sym typeface="Helvetica Neue"/>
              </a:rPr>
              <a:t>groups and individually</a:t>
            </a:r>
            <a:r>
              <a:rPr lang="en" sz="1200">
                <a:solidFill>
                  <a:srgbClr val="222222"/>
                </a:solidFill>
                <a:latin typeface="Helvetica Neue"/>
                <a:ea typeface="Helvetica Neue"/>
                <a:cs typeface="Helvetica Neue"/>
                <a:sym typeface="Helvetica Neue"/>
              </a:rPr>
              <a:t>; I offered</a:t>
            </a:r>
            <a:r>
              <a:rPr lang="en" sz="1200" b="1">
                <a:solidFill>
                  <a:srgbClr val="222222"/>
                </a:solidFill>
                <a:latin typeface="Helvetica Neue"/>
                <a:ea typeface="Helvetica Neue"/>
                <a:cs typeface="Helvetica Neue"/>
                <a:sym typeface="Helvetica Neue"/>
              </a:rPr>
              <a:t> later office hours</a:t>
            </a:r>
            <a:r>
              <a:rPr lang="en" sz="1200">
                <a:solidFill>
                  <a:srgbClr val="222222"/>
                </a:solidFill>
                <a:latin typeface="Helvetica Neue"/>
                <a:ea typeface="Helvetica Neue"/>
                <a:cs typeface="Helvetica Neue"/>
                <a:sym typeface="Helvetica Neue"/>
              </a:rPr>
              <a:t> than I would have if I were still on campus at that hour of the evening.</a:t>
            </a:r>
            <a:endParaRPr sz="1200"/>
          </a:p>
        </p:txBody>
      </p:sp>
      <p:sp>
        <p:nvSpPr>
          <p:cNvPr id="341" name="Google Shape;341;p56"/>
          <p:cNvSpPr txBox="1"/>
          <p:nvPr/>
        </p:nvSpPr>
        <p:spPr>
          <a:xfrm>
            <a:off x="1571700" y="1029375"/>
            <a:ext cx="1627500" cy="358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I have </a:t>
            </a:r>
            <a:r>
              <a:rPr lang="en" sz="1200" b="1">
                <a:solidFill>
                  <a:srgbClr val="222222"/>
                </a:solidFill>
                <a:latin typeface="Helvetica Neue"/>
                <a:ea typeface="Helvetica Neue"/>
                <a:cs typeface="Helvetica Neue"/>
                <a:sym typeface="Helvetica Neue"/>
              </a:rPr>
              <a:t>removed high-stakes mid-term exams </a:t>
            </a:r>
            <a:r>
              <a:rPr lang="en" sz="1200">
                <a:solidFill>
                  <a:srgbClr val="222222"/>
                </a:solidFill>
                <a:latin typeface="Helvetica Neue"/>
                <a:ea typeface="Helvetica Neue"/>
                <a:cs typeface="Helvetica Neue"/>
                <a:sym typeface="Helvetica Neue"/>
              </a:rPr>
              <a:t>from my courses. This reduces the very real problem of cheating in online exams and also reduces pressure on students. I've </a:t>
            </a:r>
            <a:r>
              <a:rPr lang="en" sz="1200" b="1">
                <a:solidFill>
                  <a:srgbClr val="222222"/>
                </a:solidFill>
                <a:latin typeface="Helvetica Neue"/>
                <a:ea typeface="Helvetica Neue"/>
                <a:cs typeface="Helvetica Neue"/>
                <a:sym typeface="Helvetica Neue"/>
              </a:rPr>
              <a:t>replaced the exams with</a:t>
            </a:r>
            <a:r>
              <a:rPr lang="en" sz="1200">
                <a:solidFill>
                  <a:srgbClr val="222222"/>
                </a:solidFill>
                <a:latin typeface="Helvetica Neue"/>
                <a:ea typeface="Helvetica Neue"/>
                <a:cs typeface="Helvetica Neue"/>
                <a:sym typeface="Helvetica Neue"/>
              </a:rPr>
              <a:t> </a:t>
            </a:r>
            <a:r>
              <a:rPr lang="en" sz="1200" b="1">
                <a:solidFill>
                  <a:srgbClr val="222222"/>
                </a:solidFill>
                <a:latin typeface="Helvetica Neue"/>
                <a:ea typeface="Helvetica Neue"/>
                <a:cs typeface="Helvetica Neue"/>
                <a:sym typeface="Helvetica Neue"/>
              </a:rPr>
              <a:t>weekly reading quizzes </a:t>
            </a:r>
            <a:r>
              <a:rPr lang="en" sz="1200">
                <a:solidFill>
                  <a:srgbClr val="222222"/>
                </a:solidFill>
                <a:latin typeface="Helvetica Neue"/>
                <a:ea typeface="Helvetica Neue"/>
                <a:cs typeface="Helvetica Neue"/>
                <a:sym typeface="Helvetica Neue"/>
              </a:rPr>
              <a:t>and </a:t>
            </a:r>
            <a:r>
              <a:rPr lang="en" sz="1200" b="1">
                <a:solidFill>
                  <a:srgbClr val="222222"/>
                </a:solidFill>
                <a:latin typeface="Helvetica Neue"/>
                <a:ea typeface="Helvetica Neue"/>
                <a:cs typeface="Helvetica Neue"/>
                <a:sym typeface="Helvetica Neue"/>
              </a:rPr>
              <a:t>post-lecture assessments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42" name="Google Shape;342;p56"/>
          <p:cNvSpPr txBox="1"/>
          <p:nvPr/>
        </p:nvSpPr>
        <p:spPr>
          <a:xfrm>
            <a:off x="3429100" y="1029375"/>
            <a:ext cx="1720500" cy="337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Used </a:t>
            </a:r>
            <a:r>
              <a:rPr lang="en" sz="1200" b="1">
                <a:solidFill>
                  <a:srgbClr val="222222"/>
                </a:solidFill>
                <a:latin typeface="Helvetica Neue"/>
                <a:ea typeface="Helvetica Neue"/>
                <a:cs typeface="Helvetica Neue"/>
                <a:sym typeface="Helvetica Neue"/>
              </a:rPr>
              <a:t>platforms where students can see how to solve a question,</a:t>
            </a:r>
            <a:r>
              <a:rPr lang="en" sz="1200">
                <a:solidFill>
                  <a:srgbClr val="222222"/>
                </a:solidFill>
                <a:latin typeface="Helvetica Neue"/>
                <a:ea typeface="Helvetica Neue"/>
                <a:cs typeface="Helvetica Neue"/>
                <a:sym typeface="Helvetica Neue"/>
              </a:rPr>
              <a:t> and can input answers there. I also used a lot more </a:t>
            </a:r>
            <a:r>
              <a:rPr lang="en" sz="1200" b="1">
                <a:solidFill>
                  <a:srgbClr val="222222"/>
                </a:solidFill>
                <a:latin typeface="Helvetica Neue"/>
                <a:ea typeface="Helvetica Neue"/>
                <a:cs typeface="Helvetica Neue"/>
                <a:sym typeface="Helvetica Neue"/>
              </a:rPr>
              <a:t>digital material,</a:t>
            </a:r>
            <a:r>
              <a:rPr lang="en" sz="1200">
                <a:solidFill>
                  <a:srgbClr val="222222"/>
                </a:solidFill>
                <a:latin typeface="Helvetica Neue"/>
                <a:ea typeface="Helvetica Neue"/>
                <a:cs typeface="Helvetica Neue"/>
                <a:sym typeface="Helvetica Neue"/>
              </a:rPr>
              <a:t> and platforms that would</a:t>
            </a:r>
            <a:r>
              <a:rPr lang="en" sz="1200" b="1">
                <a:solidFill>
                  <a:srgbClr val="222222"/>
                </a:solidFill>
                <a:latin typeface="Helvetica Neue"/>
                <a:ea typeface="Helvetica Neue"/>
                <a:cs typeface="Helvetica Neue"/>
                <a:sym typeface="Helvetica Neue"/>
              </a:rPr>
              <a:t> grade in real time</a:t>
            </a:r>
            <a:r>
              <a:rPr lang="en" sz="1200">
                <a:solidFill>
                  <a:srgbClr val="222222"/>
                </a:solidFill>
                <a:latin typeface="Helvetica Neue"/>
                <a:ea typeface="Helvetica Neue"/>
                <a:cs typeface="Helvetica Neue"/>
                <a:sym typeface="Helvetica Neue"/>
              </a:rPr>
              <a:t>, so they could figure out their mistakes. I also asked them to do more stuff with data using Excel</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43" name="Google Shape;343;p56"/>
          <p:cNvSpPr txBox="1"/>
          <p:nvPr/>
        </p:nvSpPr>
        <p:spPr>
          <a:xfrm>
            <a:off x="5334750" y="1029375"/>
            <a:ext cx="1181700" cy="294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I try to frame my teaching in very </a:t>
            </a:r>
            <a:r>
              <a:rPr lang="en" sz="1200" b="1">
                <a:solidFill>
                  <a:srgbClr val="222222"/>
                </a:solidFill>
                <a:latin typeface="Helvetica Neue"/>
                <a:ea typeface="Helvetica Neue"/>
                <a:cs typeface="Helvetica Neue"/>
                <a:sym typeface="Helvetica Neue"/>
              </a:rPr>
              <a:t>concise and digestible</a:t>
            </a:r>
            <a:r>
              <a:rPr lang="en" sz="1200">
                <a:solidFill>
                  <a:srgbClr val="222222"/>
                </a:solidFill>
                <a:latin typeface="Helvetica Neue"/>
                <a:ea typeface="Helvetica Neue"/>
                <a:cs typeface="Helvetica Neue"/>
                <a:sym typeface="Helvetica Neue"/>
              </a:rPr>
              <a:t> ways now, </a:t>
            </a:r>
            <a:r>
              <a:rPr lang="en" sz="1200" b="1">
                <a:solidFill>
                  <a:srgbClr val="222222"/>
                </a:solidFill>
                <a:latin typeface="Helvetica Neue"/>
                <a:ea typeface="Helvetica Neue"/>
                <a:cs typeface="Helvetica Neue"/>
                <a:sym typeface="Helvetica Neue"/>
              </a:rPr>
              <a:t>rather than </a:t>
            </a:r>
            <a:r>
              <a:rPr lang="en" sz="1200">
                <a:solidFill>
                  <a:srgbClr val="222222"/>
                </a:solidFill>
                <a:latin typeface="Helvetica Neue"/>
                <a:ea typeface="Helvetica Neue"/>
                <a:cs typeface="Helvetica Neue"/>
                <a:sym typeface="Helvetica Neue"/>
              </a:rPr>
              <a:t>more </a:t>
            </a:r>
            <a:r>
              <a:rPr lang="en" sz="1200" b="1">
                <a:solidFill>
                  <a:srgbClr val="222222"/>
                </a:solidFill>
                <a:latin typeface="Helvetica Neue"/>
                <a:ea typeface="Helvetica Neue"/>
                <a:cs typeface="Helvetica Neue"/>
                <a:sym typeface="Helvetica Neue"/>
              </a:rPr>
              <a:t>expansive, historical or philosophical connections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44" name="Google Shape;344;p56"/>
          <p:cNvSpPr txBox="1"/>
          <p:nvPr/>
        </p:nvSpPr>
        <p:spPr>
          <a:xfrm>
            <a:off x="6590875" y="1029375"/>
            <a:ext cx="1317000" cy="398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I tried to incorporate </a:t>
            </a:r>
            <a:r>
              <a:rPr lang="en" sz="1200" b="1">
                <a:solidFill>
                  <a:srgbClr val="222222"/>
                </a:solidFill>
                <a:latin typeface="Helvetica Neue"/>
                <a:ea typeface="Helvetica Neue"/>
                <a:cs typeface="Helvetica Neue"/>
                <a:sym typeface="Helvetica Neue"/>
              </a:rPr>
              <a:t>different types</a:t>
            </a:r>
            <a:r>
              <a:rPr lang="en" sz="1200">
                <a:solidFill>
                  <a:srgbClr val="222222"/>
                </a:solidFill>
                <a:latin typeface="Helvetica Neue"/>
                <a:ea typeface="Helvetica Neue"/>
                <a:cs typeface="Helvetica Neue"/>
                <a:sym typeface="Helvetica Neue"/>
              </a:rPr>
              <a:t> </a:t>
            </a:r>
            <a:r>
              <a:rPr lang="en" sz="1200" b="1">
                <a:solidFill>
                  <a:srgbClr val="222222"/>
                </a:solidFill>
                <a:latin typeface="Helvetica Neue"/>
                <a:ea typeface="Helvetica Neue"/>
                <a:cs typeface="Helvetica Neue"/>
                <a:sym typeface="Helvetica Neue"/>
              </a:rPr>
              <a:t>of assignments</a:t>
            </a:r>
            <a:r>
              <a:rPr lang="en" sz="1200">
                <a:solidFill>
                  <a:srgbClr val="222222"/>
                </a:solidFill>
                <a:latin typeface="Helvetica Neue"/>
                <a:ea typeface="Helvetica Neue"/>
                <a:cs typeface="Helvetica Neue"/>
                <a:sym typeface="Helvetica Neue"/>
              </a:rPr>
              <a:t> to cater to </a:t>
            </a:r>
            <a:r>
              <a:rPr lang="en" sz="1200" b="1">
                <a:solidFill>
                  <a:srgbClr val="222222"/>
                </a:solidFill>
                <a:latin typeface="Helvetica Neue"/>
                <a:ea typeface="Helvetica Neue"/>
                <a:cs typeface="Helvetica Neue"/>
                <a:sym typeface="Helvetica Neue"/>
              </a:rPr>
              <a:t>different learning styles. </a:t>
            </a:r>
            <a:r>
              <a:rPr lang="en" sz="1200">
                <a:solidFill>
                  <a:srgbClr val="222222"/>
                </a:solidFill>
                <a:latin typeface="Helvetica Neue"/>
                <a:ea typeface="Helvetica Neue"/>
                <a:cs typeface="Helvetica Neue"/>
                <a:sym typeface="Helvetica Neue"/>
              </a:rPr>
              <a:t>I made use of short video intros, voicethread assignments, class work on Google docs, </a:t>
            </a:r>
            <a:r>
              <a:rPr lang="en" sz="1200" b="1">
                <a:solidFill>
                  <a:srgbClr val="222222"/>
                </a:solidFill>
                <a:latin typeface="Helvetica Neue"/>
                <a:ea typeface="Helvetica Neue"/>
                <a:cs typeface="Helvetica Neue"/>
                <a:sym typeface="Helvetica Neue"/>
              </a:rPr>
              <a:t>group and pair work during break out rooms.</a:t>
            </a:r>
            <a:endParaRPr sz="1200" b="1"/>
          </a:p>
        </p:txBody>
      </p:sp>
      <p:sp>
        <p:nvSpPr>
          <p:cNvPr id="345" name="Google Shape;345;p56"/>
          <p:cNvSpPr txBox="1"/>
          <p:nvPr/>
        </p:nvSpPr>
        <p:spPr>
          <a:xfrm>
            <a:off x="7969950" y="1029375"/>
            <a:ext cx="1093200" cy="37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None. </a:t>
            </a:r>
            <a:r>
              <a:rPr lang="en" sz="1200" b="1">
                <a:solidFill>
                  <a:srgbClr val="222222"/>
                </a:solidFill>
                <a:latin typeface="Helvetica Neue"/>
                <a:ea typeface="Helvetica Neue"/>
                <a:cs typeface="Helvetica Neue"/>
                <a:sym typeface="Helvetica Neue"/>
              </a:rPr>
              <a:t>My style is the same</a:t>
            </a:r>
            <a:r>
              <a:rPr lang="en" sz="1200">
                <a:solidFill>
                  <a:srgbClr val="222222"/>
                </a:solidFill>
                <a:latin typeface="Helvetica Neue"/>
                <a:ea typeface="Helvetica Neue"/>
                <a:cs typeface="Helvetica Neue"/>
                <a:sym typeface="Helvetica Neue"/>
              </a:rPr>
              <a:t>. I know my field of expertise.</a:t>
            </a:r>
            <a:r>
              <a:rPr lang="en" sz="1200" b="1">
                <a:solidFill>
                  <a:srgbClr val="222222"/>
                </a:solidFill>
                <a:latin typeface="Helvetica Neue"/>
                <a:ea typeface="Helvetica Neue"/>
                <a:cs typeface="Helvetica Neue"/>
                <a:sym typeface="Helvetica Neue"/>
              </a:rPr>
              <a:t> I actively listen to students.</a:t>
            </a:r>
            <a:r>
              <a:rPr lang="en" sz="1200">
                <a:solidFill>
                  <a:srgbClr val="222222"/>
                </a:solidFill>
                <a:latin typeface="Helvetica Neue"/>
                <a:ea typeface="Helvetica Neue"/>
                <a:cs typeface="Helvetica Neue"/>
                <a:sym typeface="Helvetica Neue"/>
              </a:rPr>
              <a:t> I am kind (while setting expectations for adequate completion of the course).</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9"/>
        <p:cNvGrpSpPr/>
        <p:nvPr/>
      </p:nvGrpSpPr>
      <p:grpSpPr>
        <a:xfrm>
          <a:off x="0" y="0"/>
          <a:ext cx="0" cy="0"/>
          <a:chOff x="0" y="0"/>
          <a:chExt cx="0" cy="0"/>
        </a:xfrm>
      </p:grpSpPr>
      <p:sp>
        <p:nvSpPr>
          <p:cNvPr id="350" name="Google Shape;350;p57"/>
          <p:cNvSpPr txBox="1"/>
          <p:nvPr/>
        </p:nvSpPr>
        <p:spPr>
          <a:xfrm>
            <a:off x="1152750" y="729175"/>
            <a:ext cx="68385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latin typeface="Helvetica Neue"/>
                <a:ea typeface="Helvetica Neue"/>
                <a:cs typeface="Helvetica Neue"/>
                <a:sym typeface="Helvetica Neue"/>
              </a:rPr>
              <a:t>Q15 - Do you believe that the University is concerned about their staff's welfare?</a:t>
            </a:r>
            <a:endParaRPr b="1">
              <a:solidFill>
                <a:schemeClr val="dk1"/>
              </a:solidFill>
            </a:endParaRPr>
          </a:p>
        </p:txBody>
      </p:sp>
      <p:pic>
        <p:nvPicPr>
          <p:cNvPr id="351" name="Google Shape;351;p57"/>
          <p:cNvPicPr preferRelativeResize="0"/>
          <p:nvPr/>
        </p:nvPicPr>
        <p:blipFill>
          <a:blip r:embed="rId4">
            <a:alphaModFix/>
          </a:blip>
          <a:stretch>
            <a:fillRect/>
          </a:stretch>
        </p:blipFill>
        <p:spPr>
          <a:xfrm>
            <a:off x="1356400" y="1425400"/>
            <a:ext cx="6652301" cy="3167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pic>
        <p:nvPicPr>
          <p:cNvPr id="356" name="Google Shape;356;p58"/>
          <p:cNvPicPr preferRelativeResize="0"/>
          <p:nvPr/>
        </p:nvPicPr>
        <p:blipFill>
          <a:blip r:embed="rId4">
            <a:alphaModFix/>
          </a:blip>
          <a:stretch>
            <a:fillRect/>
          </a:stretch>
        </p:blipFill>
        <p:spPr>
          <a:xfrm>
            <a:off x="1367275" y="1405725"/>
            <a:ext cx="6239975" cy="2971425"/>
          </a:xfrm>
          <a:prstGeom prst="rect">
            <a:avLst/>
          </a:prstGeom>
          <a:noFill/>
          <a:ln>
            <a:noFill/>
          </a:ln>
        </p:spPr>
      </p:pic>
      <p:sp>
        <p:nvSpPr>
          <p:cNvPr id="357" name="Google Shape;357;p58"/>
          <p:cNvSpPr txBox="1"/>
          <p:nvPr/>
        </p:nvSpPr>
        <p:spPr>
          <a:xfrm>
            <a:off x="1692775" y="651075"/>
            <a:ext cx="6174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latin typeface="Helvetica Neue"/>
                <a:ea typeface="Helvetica Neue"/>
                <a:cs typeface="Helvetica Neue"/>
                <a:sym typeface="Helvetica Neue"/>
              </a:rPr>
              <a:t>Q16 - How much did COVID affect your physical wellness?</a:t>
            </a:r>
            <a:endParaRPr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179" name="Google Shape;179;p32"/>
          <p:cNvSpPr txBox="1">
            <a:spLocks noGrp="1"/>
          </p:cNvSpPr>
          <p:nvPr>
            <p:ph type="title"/>
          </p:nvPr>
        </p:nvSpPr>
        <p:spPr>
          <a:xfrm>
            <a:off x="628650" y="2158354"/>
            <a:ext cx="7886700" cy="8268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8000"/>
              <a:buFont typeface="Arial"/>
              <a:buNone/>
            </a:pPr>
            <a:r>
              <a:rPr lang="en" sz="8000" b="1">
                <a:solidFill>
                  <a:schemeClr val="lt1"/>
                </a:solidFill>
                <a:latin typeface="Times New Roman"/>
                <a:ea typeface="Times New Roman"/>
                <a:cs typeface="Times New Roman"/>
                <a:sym typeface="Times New Roman"/>
              </a:rPr>
              <a:t>Recap of Project</a:t>
            </a:r>
            <a:endParaRPr b="1">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1"/>
        <p:cNvGrpSpPr/>
        <p:nvPr/>
      </p:nvGrpSpPr>
      <p:grpSpPr>
        <a:xfrm>
          <a:off x="0" y="0"/>
          <a:ext cx="0" cy="0"/>
          <a:chOff x="0" y="0"/>
          <a:chExt cx="0" cy="0"/>
        </a:xfrm>
      </p:grpSpPr>
      <p:sp>
        <p:nvSpPr>
          <p:cNvPr id="362" name="Google Shape;362;p59"/>
          <p:cNvSpPr txBox="1"/>
          <p:nvPr/>
        </p:nvSpPr>
        <p:spPr>
          <a:xfrm>
            <a:off x="1056800" y="672775"/>
            <a:ext cx="76503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latin typeface="Helvetica Neue"/>
                <a:ea typeface="Helvetica Neue"/>
                <a:cs typeface="Helvetica Neue"/>
                <a:sym typeface="Helvetica Neue"/>
              </a:rPr>
              <a:t>Q17 - Please elaborate further on how COVID affected your physical health.</a:t>
            </a:r>
            <a:endParaRPr b="1">
              <a:solidFill>
                <a:schemeClr val="dk1"/>
              </a:solidFill>
            </a:endParaRPr>
          </a:p>
        </p:txBody>
      </p:sp>
      <p:sp>
        <p:nvSpPr>
          <p:cNvPr id="363" name="Google Shape;363;p59"/>
          <p:cNvSpPr txBox="1"/>
          <p:nvPr/>
        </p:nvSpPr>
        <p:spPr>
          <a:xfrm>
            <a:off x="531700" y="1313000"/>
            <a:ext cx="8070000" cy="3047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Stress increased inflammation and decreased sleep</a:t>
            </a:r>
            <a:r>
              <a:rPr lang="en" sz="1200">
                <a:solidFill>
                  <a:srgbClr val="222222"/>
                </a:solidFill>
                <a:latin typeface="Helvetica Neue"/>
                <a:ea typeface="Helvetica Neue"/>
                <a:cs typeface="Helvetica Neue"/>
                <a:sym typeface="Helvetica Neue"/>
              </a:rPr>
              <a:t>, which led to challenging headaches, body strain, and long-term concentration.</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Stress levels through the roof; </a:t>
            </a:r>
            <a:r>
              <a:rPr lang="en" sz="1200">
                <a:solidFill>
                  <a:srgbClr val="222222"/>
                </a:solidFill>
                <a:latin typeface="Helvetica Neue"/>
                <a:ea typeface="Helvetica Neue"/>
                <a:cs typeface="Helvetica Neue"/>
                <a:sym typeface="Helvetica Neue"/>
              </a:rPr>
              <a:t>meeting demands outside of teaching for the school led to insomnia; </a:t>
            </a:r>
            <a:r>
              <a:rPr lang="en" sz="1200" b="1">
                <a:solidFill>
                  <a:srgbClr val="222222"/>
                </a:solidFill>
                <a:latin typeface="Helvetica Neue"/>
                <a:ea typeface="Helvetica Neue"/>
                <a:cs typeface="Helvetica Neue"/>
                <a:sym typeface="Helvetica Neue"/>
              </a:rPr>
              <a:t>not making a living wage</a:t>
            </a:r>
            <a:r>
              <a:rPr lang="en" sz="1200">
                <a:solidFill>
                  <a:srgbClr val="222222"/>
                </a:solidFill>
                <a:latin typeface="Helvetica Neue"/>
                <a:ea typeface="Helvetica Neue"/>
                <a:cs typeface="Helvetica Neue"/>
                <a:sym typeface="Helvetica Neue"/>
              </a:rPr>
              <a:t> but giving SBU 100% and giving my students 150% = stress, worry, so-so dietary decisions and digestive issues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 could not exercise as regularly,</a:t>
            </a:r>
            <a:r>
              <a:rPr lang="en" sz="1200">
                <a:solidFill>
                  <a:srgbClr val="222222"/>
                </a:solidFill>
                <a:latin typeface="Helvetica Neue"/>
                <a:ea typeface="Helvetica Neue"/>
                <a:cs typeface="Helvetica Neue"/>
                <a:sym typeface="Helvetica Neue"/>
              </a:rPr>
              <a:t> and I found staring at the screen so many hours to be exhausting, and to cause headaches and backaches.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Affecting mental state which makes it </a:t>
            </a:r>
            <a:r>
              <a:rPr lang="en" sz="1200" b="1">
                <a:solidFill>
                  <a:srgbClr val="222222"/>
                </a:solidFill>
                <a:latin typeface="Helvetica Neue"/>
                <a:ea typeface="Helvetica Neue"/>
                <a:cs typeface="Helvetica Neue"/>
                <a:sym typeface="Helvetica Neue"/>
              </a:rPr>
              <a:t>more difficult to get motivated</a:t>
            </a:r>
            <a:r>
              <a:rPr lang="en" sz="1200">
                <a:solidFill>
                  <a:srgbClr val="222222"/>
                </a:solidFill>
                <a:latin typeface="Helvetica Neue"/>
                <a:ea typeface="Helvetica Neue"/>
                <a:cs typeface="Helvetica Neue"/>
                <a:sym typeface="Helvetica Neue"/>
              </a:rPr>
              <a:t> to exercise.</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It has</a:t>
            </a:r>
            <a:r>
              <a:rPr lang="en" sz="1200" b="1">
                <a:solidFill>
                  <a:srgbClr val="222222"/>
                </a:solidFill>
                <a:latin typeface="Helvetica Neue"/>
                <a:ea typeface="Helvetica Neue"/>
                <a:cs typeface="Helvetica Neue"/>
                <a:sym typeface="Helvetica Neue"/>
              </a:rPr>
              <a:t> affected my mental/emotional state.</a:t>
            </a:r>
            <a:r>
              <a:rPr lang="en" sz="1200">
                <a:solidFill>
                  <a:srgbClr val="222222"/>
                </a:solidFill>
                <a:latin typeface="Helvetica Neue"/>
                <a:ea typeface="Helvetica Neue"/>
                <a:cs typeface="Helvetica Neue"/>
                <a:sym typeface="Helvetica Neue"/>
              </a:rPr>
              <a:t> Fortunately, it has not directly impacted my physical health as of this particular moment in time.</a:t>
            </a:r>
            <a:endParaRPr sz="1200">
              <a:solidFill>
                <a:srgbClr val="222222"/>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sp>
        <p:nvSpPr>
          <p:cNvPr id="368" name="Google Shape;368;p60"/>
          <p:cNvSpPr txBox="1"/>
          <p:nvPr/>
        </p:nvSpPr>
        <p:spPr>
          <a:xfrm>
            <a:off x="746850" y="672775"/>
            <a:ext cx="76503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Q18 - How were you able to maintain your physical health?</a:t>
            </a:r>
            <a:endParaRPr b="1">
              <a:solidFill>
                <a:schemeClr val="dk1"/>
              </a:solidFill>
            </a:endParaRPr>
          </a:p>
        </p:txBody>
      </p:sp>
      <p:sp>
        <p:nvSpPr>
          <p:cNvPr id="369" name="Google Shape;369;p60"/>
          <p:cNvSpPr txBox="1"/>
          <p:nvPr/>
        </p:nvSpPr>
        <p:spPr>
          <a:xfrm>
            <a:off x="658200" y="1172100"/>
            <a:ext cx="7827600" cy="38757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Physical activity, such as </a:t>
            </a:r>
            <a:r>
              <a:rPr lang="en" sz="1200" b="1">
                <a:solidFill>
                  <a:srgbClr val="222222"/>
                </a:solidFill>
                <a:latin typeface="Helvetica Neue"/>
                <a:ea typeface="Helvetica Neue"/>
                <a:cs typeface="Helvetica Neue"/>
                <a:sym typeface="Helvetica Neue"/>
              </a:rPr>
              <a:t>hiking and running</a:t>
            </a:r>
            <a:r>
              <a:rPr lang="en" sz="1200">
                <a:solidFill>
                  <a:srgbClr val="222222"/>
                </a:solidFill>
                <a:latin typeface="Helvetica Neue"/>
                <a:ea typeface="Helvetica Neue"/>
                <a:cs typeface="Helvetica Neue"/>
                <a:sym typeface="Helvetica Neue"/>
              </a:rPr>
              <a:t> were key to keeping my mental balance and physical fitness. Eating healthy, fresh produce and whole grains.</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 struggled with this</a:t>
            </a:r>
            <a:r>
              <a:rPr lang="en" sz="1200">
                <a:solidFill>
                  <a:srgbClr val="222222"/>
                </a:solidFill>
                <a:latin typeface="Helvetica Neue"/>
                <a:ea typeface="Helvetica Neue"/>
                <a:cs typeface="Helvetica Neue"/>
                <a:sym typeface="Helvetica Neue"/>
              </a:rPr>
              <a:t>!! Gained weight... feel weaker.... starting back to gym now, buit hard to ex with mask on!</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 follow all protocols. I </a:t>
            </a:r>
            <a:r>
              <a:rPr lang="en" sz="1200" b="1">
                <a:solidFill>
                  <a:srgbClr val="222222"/>
                </a:solidFill>
                <a:latin typeface="Helvetica Neue"/>
                <a:ea typeface="Helvetica Neue"/>
                <a:cs typeface="Helvetica Neue"/>
                <a:sym typeface="Helvetica Neue"/>
              </a:rPr>
              <a:t>maintain social distancing</a:t>
            </a:r>
            <a:r>
              <a:rPr lang="en" sz="1200">
                <a:solidFill>
                  <a:srgbClr val="222222"/>
                </a:solidFill>
                <a:latin typeface="Helvetica Neue"/>
                <a:ea typeface="Helvetica Neue"/>
                <a:cs typeface="Helvetica Neue"/>
                <a:sym typeface="Helvetica Neue"/>
              </a:rPr>
              <a:t>. I wear a mask - even if I'm outdoors but sense that there are too many people, too close together. I have been fully vaxxed and boosted (only 1 booster, so far).</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Due to increased needs for child care, </a:t>
            </a:r>
            <a:r>
              <a:rPr lang="en" sz="1200" b="1">
                <a:solidFill>
                  <a:srgbClr val="222222"/>
                </a:solidFill>
                <a:latin typeface="Helvetica Neue"/>
                <a:ea typeface="Helvetica Neue"/>
                <a:cs typeface="Helvetica Neue"/>
                <a:sym typeface="Helvetica Neue"/>
              </a:rPr>
              <a:t>I was not able to</a:t>
            </a:r>
            <a:r>
              <a:rPr lang="en" sz="1200">
                <a:solidFill>
                  <a:srgbClr val="222222"/>
                </a:solidFill>
                <a:latin typeface="Helvetica Neue"/>
                <a:ea typeface="Helvetica Neue"/>
                <a:cs typeface="Helvetica Neue"/>
                <a:sym typeface="Helvetica Neue"/>
              </a:rPr>
              <a:t> best maintain my typical physical health.</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Barely have managed</a:t>
            </a:r>
            <a:r>
              <a:rPr lang="en" sz="1200">
                <a:solidFill>
                  <a:srgbClr val="222222"/>
                </a:solidFill>
                <a:latin typeface="Helvetica Neue"/>
                <a:ea typeface="Helvetica Neue"/>
                <a:cs typeface="Helvetica Neue"/>
                <a:sym typeface="Helvetica Neue"/>
              </a:rPr>
              <a:t>. i would say it plummeted, and was not maintained. my telomeres have all but disappeared</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Vaccinations</a:t>
            </a:r>
            <a:r>
              <a:rPr lang="en" sz="1200">
                <a:solidFill>
                  <a:srgbClr val="222222"/>
                </a:solidFill>
                <a:latin typeface="Helvetica Neue"/>
                <a:ea typeface="Helvetica Neue"/>
                <a:cs typeface="Helvetica Neue"/>
                <a:sym typeface="Helvetica Neue"/>
              </a:rPr>
              <a:t>, mask wearing, and regular exercise.</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Lessened time in public and while on campus </a:t>
            </a:r>
            <a:r>
              <a:rPr lang="en" sz="1200" b="1">
                <a:solidFill>
                  <a:srgbClr val="222222"/>
                </a:solidFill>
                <a:latin typeface="Helvetica Neue"/>
                <a:ea typeface="Helvetica Neue"/>
                <a:cs typeface="Helvetica Neue"/>
                <a:sym typeface="Helvetica Neue"/>
              </a:rPr>
              <a:t>maintained distance from students </a:t>
            </a:r>
            <a:r>
              <a:rPr lang="en" sz="1200">
                <a:solidFill>
                  <a:srgbClr val="222222"/>
                </a:solidFill>
                <a:latin typeface="Helvetica Neue"/>
                <a:ea typeface="Helvetica Neue"/>
                <a:cs typeface="Helvetica Neue"/>
                <a:sym typeface="Helvetica Neue"/>
              </a:rPr>
              <a:t>as much as possible.</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rgbClr val="222222"/>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3"/>
        <p:cNvGrpSpPr/>
        <p:nvPr/>
      </p:nvGrpSpPr>
      <p:grpSpPr>
        <a:xfrm>
          <a:off x="0" y="0"/>
          <a:ext cx="0" cy="0"/>
          <a:chOff x="0" y="0"/>
          <a:chExt cx="0" cy="0"/>
        </a:xfrm>
      </p:grpSpPr>
      <p:sp>
        <p:nvSpPr>
          <p:cNvPr id="374" name="Google Shape;374;p61"/>
          <p:cNvSpPr txBox="1"/>
          <p:nvPr/>
        </p:nvSpPr>
        <p:spPr>
          <a:xfrm>
            <a:off x="204900" y="584525"/>
            <a:ext cx="87342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Q19 - How much did COVID affect your mental health?</a:t>
            </a:r>
            <a:endParaRPr b="1">
              <a:solidFill>
                <a:schemeClr val="dk1"/>
              </a:solidFill>
            </a:endParaRPr>
          </a:p>
        </p:txBody>
      </p:sp>
      <p:sp>
        <p:nvSpPr>
          <p:cNvPr id="375" name="Google Shape;375;p61"/>
          <p:cNvSpPr txBox="1"/>
          <p:nvPr/>
        </p:nvSpPr>
        <p:spPr>
          <a:xfrm>
            <a:off x="204950" y="994525"/>
            <a:ext cx="87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376" name="Google Shape;376;p61"/>
          <p:cNvPicPr preferRelativeResize="0"/>
          <p:nvPr/>
        </p:nvPicPr>
        <p:blipFill>
          <a:blip r:embed="rId4">
            <a:alphaModFix/>
          </a:blip>
          <a:stretch>
            <a:fillRect/>
          </a:stretch>
        </p:blipFill>
        <p:spPr>
          <a:xfrm>
            <a:off x="438150" y="1131175"/>
            <a:ext cx="7861101" cy="3743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sp>
        <p:nvSpPr>
          <p:cNvPr id="381" name="Google Shape;381;p62"/>
          <p:cNvSpPr txBox="1"/>
          <p:nvPr/>
        </p:nvSpPr>
        <p:spPr>
          <a:xfrm>
            <a:off x="204900" y="584525"/>
            <a:ext cx="87342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Q20 - Please elaborate further on how COVID affected your mental health.</a:t>
            </a:r>
            <a:endParaRPr b="1">
              <a:solidFill>
                <a:schemeClr val="dk1"/>
              </a:solidFill>
            </a:endParaRPr>
          </a:p>
        </p:txBody>
      </p:sp>
      <p:sp>
        <p:nvSpPr>
          <p:cNvPr id="382" name="Google Shape;382;p62"/>
          <p:cNvSpPr txBox="1"/>
          <p:nvPr/>
        </p:nvSpPr>
        <p:spPr>
          <a:xfrm>
            <a:off x="204950" y="994525"/>
            <a:ext cx="87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3" name="Google Shape;383;p62"/>
          <p:cNvSpPr txBox="1"/>
          <p:nvPr/>
        </p:nvSpPr>
        <p:spPr>
          <a:xfrm>
            <a:off x="74625" y="907550"/>
            <a:ext cx="8796000" cy="4223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SzPts val="1200"/>
              <a:buChar char="❖"/>
            </a:pPr>
            <a:r>
              <a:rPr lang="en" sz="1200" b="1">
                <a:solidFill>
                  <a:srgbClr val="222222"/>
                </a:solidFill>
                <a:latin typeface="Helvetica Neue"/>
                <a:ea typeface="Helvetica Neue"/>
                <a:cs typeface="Helvetica Neue"/>
                <a:sym typeface="Helvetica Neue"/>
              </a:rPr>
              <a:t>I feel isolated myself.</a:t>
            </a:r>
            <a:r>
              <a:rPr lang="en" sz="1200">
                <a:solidFill>
                  <a:srgbClr val="222222"/>
                </a:solidFill>
                <a:latin typeface="Helvetica Neue"/>
                <a:ea typeface="Helvetica Neue"/>
                <a:cs typeface="Helvetica Neue"/>
                <a:sym typeface="Helvetica Neue"/>
              </a:rPr>
              <a:t> I feel like administration is </a:t>
            </a:r>
            <a:r>
              <a:rPr lang="en" sz="1200" b="1">
                <a:solidFill>
                  <a:srgbClr val="222222"/>
                </a:solidFill>
                <a:latin typeface="Helvetica Neue"/>
                <a:ea typeface="Helvetica Neue"/>
                <a:cs typeface="Helvetica Neue"/>
                <a:sym typeface="Helvetica Neue"/>
              </a:rPr>
              <a:t>putting profit and student feelings above student safety and community safety</a:t>
            </a:r>
            <a:r>
              <a:rPr lang="en" sz="1200">
                <a:solidFill>
                  <a:srgbClr val="222222"/>
                </a:solidFill>
                <a:latin typeface="Helvetica Neue"/>
                <a:ea typeface="Helvetica Neue"/>
                <a:cs typeface="Helvetica Neue"/>
                <a:sym typeface="Helvetica Neue"/>
              </a:rPr>
              <a:t>. I am often extremely frustrated by the</a:t>
            </a:r>
            <a:r>
              <a:rPr lang="en" sz="1200" b="1">
                <a:solidFill>
                  <a:srgbClr val="222222"/>
                </a:solidFill>
                <a:latin typeface="Helvetica Neue"/>
                <a:ea typeface="Helvetica Neue"/>
                <a:cs typeface="Helvetica Neue"/>
                <a:sym typeface="Helvetica Neue"/>
              </a:rPr>
              <a:t> lack of communication</a:t>
            </a:r>
            <a:r>
              <a:rPr lang="en" sz="1200">
                <a:solidFill>
                  <a:srgbClr val="222222"/>
                </a:solidFill>
                <a:latin typeface="Helvetica Neue"/>
                <a:ea typeface="Helvetica Neue"/>
                <a:cs typeface="Helvetica Neue"/>
                <a:sym typeface="Helvetica Neue"/>
              </a:rPr>
              <a:t> from administration, and also with their seeming disregard for the systemic nature of this global pandemic. I honestly don't want to teach some days.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b="1">
                <a:solidFill>
                  <a:srgbClr val="222222"/>
                </a:solidFill>
                <a:latin typeface="Helvetica Neue"/>
                <a:ea typeface="Helvetica Neue"/>
                <a:cs typeface="Helvetica Neue"/>
                <a:sym typeface="Helvetica Neue"/>
              </a:rPr>
              <a:t>Reduced social interactions with friends, family, and students </a:t>
            </a:r>
            <a:r>
              <a:rPr lang="en" sz="1200">
                <a:solidFill>
                  <a:srgbClr val="222222"/>
                </a:solidFill>
                <a:latin typeface="Helvetica Neue"/>
                <a:ea typeface="Helvetica Neue"/>
                <a:cs typeface="Helvetica Neue"/>
                <a:sym typeface="Helvetica Neue"/>
              </a:rPr>
              <a:t>is depressing. Lack of vaccinations in much of general public is maddening and disheartening.</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There has been </a:t>
            </a:r>
            <a:r>
              <a:rPr lang="en" sz="1200" b="1">
                <a:solidFill>
                  <a:srgbClr val="222222"/>
                </a:solidFill>
                <a:latin typeface="Helvetica Neue"/>
                <a:ea typeface="Helvetica Neue"/>
                <a:cs typeface="Helvetica Neue"/>
                <a:sym typeface="Helvetica Neue"/>
              </a:rPr>
              <a:t>a lot of stress and anxiety,</a:t>
            </a:r>
            <a:r>
              <a:rPr lang="en" sz="1200">
                <a:solidFill>
                  <a:srgbClr val="222222"/>
                </a:solidFill>
                <a:latin typeface="Helvetica Neue"/>
                <a:ea typeface="Helvetica Neue"/>
                <a:cs typeface="Helvetica Neue"/>
                <a:sym typeface="Helvetica Neue"/>
              </a:rPr>
              <a:t> in general, about the state of the nation and the world, and about when it is all going to end.</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Needed to take a day off here or there but if you called in sick had to go through the whole covid protocol - </a:t>
            </a:r>
            <a:r>
              <a:rPr lang="en" sz="1200" b="1">
                <a:solidFill>
                  <a:srgbClr val="222222"/>
                </a:solidFill>
                <a:latin typeface="Helvetica Neue"/>
                <a:ea typeface="Helvetica Neue"/>
                <a:cs typeface="Helvetica Neue"/>
                <a:sym typeface="Helvetica Neue"/>
              </a:rPr>
              <a:t>mental health days </a:t>
            </a:r>
            <a:r>
              <a:rPr lang="en" sz="1200">
                <a:solidFill>
                  <a:srgbClr val="222222"/>
                </a:solidFill>
                <a:latin typeface="Helvetica Neue"/>
                <a:ea typeface="Helvetica Neue"/>
                <a:cs typeface="Helvetica Neue"/>
                <a:sym typeface="Helvetica Neue"/>
              </a:rPr>
              <a:t>would be option for sick day - I wasn't going to use a vacation day</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a:solidFill>
                  <a:srgbClr val="222222"/>
                </a:solidFill>
                <a:latin typeface="Helvetica Neue"/>
                <a:ea typeface="Helvetica Neue"/>
                <a:cs typeface="Helvetica Neue"/>
                <a:sym typeface="Helvetica Neue"/>
              </a:rPr>
              <a:t>We were asked to do a lot to make Stony Brook run and </a:t>
            </a:r>
            <a:r>
              <a:rPr lang="en" sz="1200" b="1">
                <a:solidFill>
                  <a:srgbClr val="222222"/>
                </a:solidFill>
                <a:latin typeface="Helvetica Neue"/>
                <a:ea typeface="Helvetica Neue"/>
                <a:cs typeface="Helvetica Neue"/>
                <a:sym typeface="Helvetica Neue"/>
              </a:rPr>
              <a:t>it was very very taxing</a:t>
            </a:r>
            <a:r>
              <a:rPr lang="en" sz="1200">
                <a:solidFill>
                  <a:srgbClr val="222222"/>
                </a:solidFill>
                <a:latin typeface="Helvetica Neue"/>
                <a:ea typeface="Helvetica Neue"/>
                <a:cs typeface="Helvetica Neue"/>
                <a:sym typeface="Helvetica Neue"/>
              </a:rPr>
              <a:t> on us; plus everything else that everyone has faced; plus we are in a </a:t>
            </a:r>
            <a:r>
              <a:rPr lang="en" sz="1200" b="1">
                <a:solidFill>
                  <a:srgbClr val="222222"/>
                </a:solidFill>
                <a:latin typeface="Helvetica Neue"/>
                <a:ea typeface="Helvetica Neue"/>
                <a:cs typeface="Helvetica Neue"/>
                <a:sym typeface="Helvetica Neue"/>
              </a:rPr>
              <a:t>highly politicized environment</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SzPts val="1200"/>
              <a:buChar char="❖"/>
            </a:pPr>
            <a:r>
              <a:rPr lang="en" sz="1200" b="1">
                <a:solidFill>
                  <a:srgbClr val="222222"/>
                </a:solidFill>
                <a:latin typeface="Helvetica Neue"/>
                <a:ea typeface="Helvetica Neue"/>
                <a:cs typeface="Helvetica Neue"/>
                <a:sym typeface="Helvetica Neue"/>
              </a:rPr>
              <a:t>Greater stress related to the health of unvaccinated young children</a:t>
            </a:r>
            <a:r>
              <a:rPr lang="en" sz="1200">
                <a:solidFill>
                  <a:srgbClr val="222222"/>
                </a:solidFill>
                <a:latin typeface="Helvetica Neue"/>
                <a:ea typeface="Helvetica Neue"/>
                <a:cs typeface="Helvetica Neue"/>
                <a:sym typeface="Helvetica Neue"/>
              </a:rPr>
              <a:t> and my ability to juggle things when those children are quarantined at home without normal childcare.</a:t>
            </a: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63"/>
          <p:cNvSpPr txBox="1"/>
          <p:nvPr/>
        </p:nvSpPr>
        <p:spPr>
          <a:xfrm>
            <a:off x="204900" y="584525"/>
            <a:ext cx="87342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Q21 - How did you maintain your mental health?</a:t>
            </a:r>
            <a:endParaRPr b="1">
              <a:solidFill>
                <a:schemeClr val="dk1"/>
              </a:solidFill>
            </a:endParaRPr>
          </a:p>
        </p:txBody>
      </p:sp>
      <p:sp>
        <p:nvSpPr>
          <p:cNvPr id="389" name="Google Shape;389;p63"/>
          <p:cNvSpPr txBox="1"/>
          <p:nvPr/>
        </p:nvSpPr>
        <p:spPr>
          <a:xfrm>
            <a:off x="204950" y="994525"/>
            <a:ext cx="87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0" name="Google Shape;390;p63"/>
          <p:cNvSpPr txBox="1"/>
          <p:nvPr/>
        </p:nvSpPr>
        <p:spPr>
          <a:xfrm>
            <a:off x="74625" y="907550"/>
            <a:ext cx="8796000" cy="61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91" name="Google Shape;391;p63"/>
          <p:cNvSpPr txBox="1"/>
          <p:nvPr/>
        </p:nvSpPr>
        <p:spPr>
          <a:xfrm>
            <a:off x="204950" y="1218150"/>
            <a:ext cx="8734200" cy="3586500"/>
          </a:xfrm>
          <a:prstGeom prst="rect">
            <a:avLst/>
          </a:prstGeom>
          <a:noFill/>
          <a:ln>
            <a:noFill/>
          </a:ln>
        </p:spPr>
        <p:txBody>
          <a:bodyPr spcFirstLastPara="1" wrap="square" lIns="91425" tIns="91425" rIns="91425" bIns="91425" anchor="t" anchorCtr="0">
            <a:spAutoFit/>
          </a:bodyPr>
          <a:lstStyle/>
          <a:p>
            <a:pPr marL="457200" lvl="0" indent="-336550" algn="l" rtl="0">
              <a:lnSpc>
                <a:spcPct val="115000"/>
              </a:lnSpc>
              <a:spcBef>
                <a:spcPts val="0"/>
              </a:spcBef>
              <a:spcAft>
                <a:spcPts val="0"/>
              </a:spcAft>
              <a:buClr>
                <a:schemeClr val="dk1"/>
              </a:buClr>
              <a:buSzPts val="1700"/>
              <a:buChar char="❖"/>
            </a:pPr>
            <a:r>
              <a:rPr lang="en" sz="1300">
                <a:solidFill>
                  <a:schemeClr val="dk1"/>
                </a:solidFill>
                <a:latin typeface="Helvetica Neue"/>
                <a:ea typeface="Helvetica Neue"/>
                <a:cs typeface="Helvetica Neue"/>
                <a:sym typeface="Helvetica Neue"/>
              </a:rPr>
              <a:t>In summer, time outdoors is very helpful. In winter, I am finding the early dark interacts badly with the isolation.</a:t>
            </a:r>
            <a:r>
              <a:rPr lang="en" sz="1300" b="1">
                <a:solidFill>
                  <a:schemeClr val="dk1"/>
                </a:solidFill>
                <a:latin typeface="Helvetica Neue"/>
                <a:ea typeface="Helvetica Neue"/>
                <a:cs typeface="Helvetica Neue"/>
                <a:sym typeface="Helvetica Neue"/>
              </a:rPr>
              <a:t> I do not feel I am maintaining, so much as declining</a:t>
            </a:r>
            <a:r>
              <a:rPr lang="en" sz="1300">
                <a:solidFill>
                  <a:schemeClr val="dk1"/>
                </a:solidFill>
                <a:latin typeface="Helvetica Neue"/>
                <a:ea typeface="Helvetica Neue"/>
                <a:cs typeface="Helvetica Neue"/>
                <a:sym typeface="Helvetica Neue"/>
              </a:rPr>
              <a:t>.</a:t>
            </a:r>
            <a:endParaRPr sz="13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36550" algn="l" rtl="0">
              <a:lnSpc>
                <a:spcPct val="115000"/>
              </a:lnSpc>
              <a:spcBef>
                <a:spcPts val="0"/>
              </a:spcBef>
              <a:spcAft>
                <a:spcPts val="0"/>
              </a:spcAft>
              <a:buClr>
                <a:schemeClr val="dk1"/>
              </a:buClr>
              <a:buSzPts val="1700"/>
              <a:buChar char="❖"/>
            </a:pPr>
            <a:r>
              <a:rPr lang="en" sz="1300" b="1">
                <a:solidFill>
                  <a:schemeClr val="dk1"/>
                </a:solidFill>
                <a:latin typeface="Helvetica Neue"/>
                <a:ea typeface="Helvetica Neue"/>
                <a:cs typeface="Helvetica Neue"/>
                <a:sym typeface="Helvetica Neue"/>
              </a:rPr>
              <a:t>Regular check ins</a:t>
            </a:r>
            <a:r>
              <a:rPr lang="en" sz="1300">
                <a:solidFill>
                  <a:schemeClr val="dk1"/>
                </a:solidFill>
                <a:latin typeface="Helvetica Neue"/>
                <a:ea typeface="Helvetica Neue"/>
                <a:cs typeface="Helvetica Neue"/>
                <a:sym typeface="Helvetica Neue"/>
              </a:rPr>
              <a:t> with family and friends.</a:t>
            </a:r>
            <a:endParaRPr sz="13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36550" algn="l" rtl="0">
              <a:lnSpc>
                <a:spcPct val="115000"/>
              </a:lnSpc>
              <a:spcBef>
                <a:spcPts val="0"/>
              </a:spcBef>
              <a:spcAft>
                <a:spcPts val="0"/>
              </a:spcAft>
              <a:buClr>
                <a:schemeClr val="dk1"/>
              </a:buClr>
              <a:buSzPts val="1700"/>
              <a:buChar char="❖"/>
            </a:pPr>
            <a:r>
              <a:rPr lang="en" sz="1300" b="1">
                <a:solidFill>
                  <a:schemeClr val="dk1"/>
                </a:solidFill>
                <a:latin typeface="Helvetica Neue"/>
                <a:ea typeface="Helvetica Neue"/>
                <a:cs typeface="Helvetica Neue"/>
                <a:sym typeface="Helvetica Neue"/>
              </a:rPr>
              <a:t>Socialize, exercise</a:t>
            </a:r>
            <a:r>
              <a:rPr lang="en" sz="1300">
                <a:solidFill>
                  <a:schemeClr val="dk1"/>
                </a:solidFill>
                <a:latin typeface="Helvetica Neue"/>
                <a:ea typeface="Helvetica Neue"/>
                <a:cs typeface="Helvetica Neue"/>
                <a:sym typeface="Helvetica Neue"/>
              </a:rPr>
              <a:t> and walk outside.</a:t>
            </a:r>
            <a:endParaRPr sz="13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36550" algn="l" rtl="0">
              <a:lnSpc>
                <a:spcPct val="115000"/>
              </a:lnSpc>
              <a:spcBef>
                <a:spcPts val="0"/>
              </a:spcBef>
              <a:spcAft>
                <a:spcPts val="0"/>
              </a:spcAft>
              <a:buClr>
                <a:schemeClr val="dk1"/>
              </a:buClr>
              <a:buSzPts val="1700"/>
              <a:buChar char="❖"/>
            </a:pPr>
            <a:r>
              <a:rPr lang="en" sz="1300">
                <a:solidFill>
                  <a:schemeClr val="dk1"/>
                </a:solidFill>
                <a:latin typeface="Helvetica Neue"/>
                <a:ea typeface="Helvetica Neue"/>
                <a:cs typeface="Helvetica Neue"/>
                <a:sym typeface="Helvetica Neue"/>
              </a:rPr>
              <a:t>Physical activity, such as hiking and running were key to keeping my mental balance and physical fitness.</a:t>
            </a:r>
            <a:endParaRPr sz="13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chemeClr val="dk1"/>
              </a:solidFill>
              <a:latin typeface="Helvetica Neue"/>
              <a:ea typeface="Helvetica Neue"/>
              <a:cs typeface="Helvetica Neue"/>
              <a:sym typeface="Helvetica Neue"/>
            </a:endParaRPr>
          </a:p>
          <a:p>
            <a:pPr marL="457200" lvl="0" indent="-336550" algn="l" rtl="0">
              <a:lnSpc>
                <a:spcPct val="115000"/>
              </a:lnSpc>
              <a:spcBef>
                <a:spcPts val="0"/>
              </a:spcBef>
              <a:spcAft>
                <a:spcPts val="0"/>
              </a:spcAft>
              <a:buClr>
                <a:schemeClr val="dk1"/>
              </a:buClr>
              <a:buSzPts val="1700"/>
              <a:buChar char="❖"/>
            </a:pPr>
            <a:r>
              <a:rPr lang="en" sz="1300">
                <a:solidFill>
                  <a:schemeClr val="dk1"/>
                </a:solidFill>
                <a:latin typeface="Helvetica Neue"/>
                <a:ea typeface="Helvetica Neue"/>
                <a:cs typeface="Helvetica Neue"/>
                <a:sym typeface="Helvetica Neue"/>
              </a:rPr>
              <a:t>I didn’t. I’m trying to regain it. Sadly, it means </a:t>
            </a:r>
            <a:r>
              <a:rPr lang="en" sz="1300" b="1">
                <a:solidFill>
                  <a:schemeClr val="dk1"/>
                </a:solidFill>
                <a:latin typeface="Helvetica Neue"/>
                <a:ea typeface="Helvetica Neue"/>
                <a:cs typeface="Helvetica Neue"/>
                <a:sym typeface="Helvetica Neue"/>
              </a:rPr>
              <a:t>drawing boundaries from Stony Brook.</a:t>
            </a:r>
            <a:endParaRPr sz="1300" b="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b="1">
              <a:solidFill>
                <a:schemeClr val="dk1"/>
              </a:solidFill>
              <a:latin typeface="Helvetica Neue"/>
              <a:ea typeface="Helvetica Neue"/>
              <a:cs typeface="Helvetica Neue"/>
              <a:sym typeface="Helvetica Neue"/>
            </a:endParaRPr>
          </a:p>
          <a:p>
            <a:pPr marL="457200" lvl="0" indent="-336550" algn="l" rtl="0">
              <a:lnSpc>
                <a:spcPct val="115000"/>
              </a:lnSpc>
              <a:spcBef>
                <a:spcPts val="0"/>
              </a:spcBef>
              <a:spcAft>
                <a:spcPts val="0"/>
              </a:spcAft>
              <a:buClr>
                <a:schemeClr val="dk1"/>
              </a:buClr>
              <a:buSzPts val="1700"/>
              <a:buChar char="❖"/>
            </a:pPr>
            <a:r>
              <a:rPr lang="en" sz="1300" b="1">
                <a:solidFill>
                  <a:schemeClr val="dk1"/>
                </a:solidFill>
                <a:latin typeface="Helvetica Neue"/>
                <a:ea typeface="Helvetica Neue"/>
                <a:cs typeface="Helvetica Neue"/>
                <a:sym typeface="Helvetica Neue"/>
              </a:rPr>
              <a:t>Maintaining contact with family and friends</a:t>
            </a:r>
            <a:r>
              <a:rPr lang="en" sz="1300">
                <a:solidFill>
                  <a:schemeClr val="dk1"/>
                </a:solidFill>
                <a:latin typeface="Helvetica Neue"/>
                <a:ea typeface="Helvetica Neue"/>
                <a:cs typeface="Helvetica Neue"/>
                <a:sym typeface="Helvetica Neue"/>
              </a:rPr>
              <a:t> through social media and safe outdoor gatherings.</a:t>
            </a:r>
            <a:endParaRPr sz="13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64"/>
          <p:cNvSpPr txBox="1"/>
          <p:nvPr/>
        </p:nvSpPr>
        <p:spPr>
          <a:xfrm>
            <a:off x="204950" y="994525"/>
            <a:ext cx="873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97" name="Google Shape;397;p64"/>
          <p:cNvSpPr txBox="1"/>
          <p:nvPr/>
        </p:nvSpPr>
        <p:spPr>
          <a:xfrm>
            <a:off x="74625" y="907550"/>
            <a:ext cx="8796000" cy="61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398" name="Google Shape;398;p64"/>
          <p:cNvSpPr txBox="1"/>
          <p:nvPr/>
        </p:nvSpPr>
        <p:spPr>
          <a:xfrm>
            <a:off x="66300" y="520375"/>
            <a:ext cx="9005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Q22 - Are there different resources that University Administration could provide to improve mental/physical health for its staff?</a:t>
            </a:r>
            <a:endParaRPr b="1">
              <a:solidFill>
                <a:schemeClr val="dk1"/>
              </a:solidFill>
            </a:endParaRPr>
          </a:p>
        </p:txBody>
      </p:sp>
      <p:sp>
        <p:nvSpPr>
          <p:cNvPr id="399" name="Google Shape;399;p64"/>
          <p:cNvSpPr txBox="1"/>
          <p:nvPr/>
        </p:nvSpPr>
        <p:spPr>
          <a:xfrm>
            <a:off x="174050" y="1139650"/>
            <a:ext cx="8796000" cy="40635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Seem to care about staff.</a:t>
            </a:r>
            <a:r>
              <a:rPr lang="en" sz="1200">
                <a:solidFill>
                  <a:srgbClr val="222222"/>
                </a:solidFill>
                <a:latin typeface="Helvetica Neue"/>
                <a:ea typeface="Helvetica Neue"/>
                <a:cs typeface="Helvetica Neue"/>
                <a:sym typeface="Helvetica Neue"/>
              </a:rPr>
              <a:t> In general the impression is that they care more about </a:t>
            </a:r>
            <a:r>
              <a:rPr lang="en" sz="1200" b="1">
                <a:solidFill>
                  <a:srgbClr val="222222"/>
                </a:solidFill>
                <a:latin typeface="Helvetica Neue"/>
                <a:ea typeface="Helvetica Neue"/>
                <a:cs typeface="Helvetica Neue"/>
                <a:sym typeface="Helvetica Neue"/>
              </a:rPr>
              <a:t>how things look to the public</a:t>
            </a:r>
            <a:r>
              <a:rPr lang="en" sz="1200">
                <a:solidFill>
                  <a:srgbClr val="222222"/>
                </a:solidFill>
                <a:latin typeface="Helvetica Neue"/>
                <a:ea typeface="Helvetica Neue"/>
                <a:cs typeface="Helvetica Neue"/>
                <a:sym typeface="Helvetica Neue"/>
              </a:rPr>
              <a:t> and to students. I get it--students are why we are all here. But </a:t>
            </a:r>
            <a:r>
              <a:rPr lang="en" sz="1200" b="1">
                <a:solidFill>
                  <a:srgbClr val="222222"/>
                </a:solidFill>
                <a:latin typeface="Helvetica Neue"/>
                <a:ea typeface="Helvetica Neue"/>
                <a:cs typeface="Helvetica Neue"/>
                <a:sym typeface="Helvetica Neue"/>
              </a:rPr>
              <a:t>don't make</a:t>
            </a:r>
            <a:r>
              <a:rPr lang="en" sz="1200">
                <a:solidFill>
                  <a:srgbClr val="222222"/>
                </a:solidFill>
                <a:latin typeface="Helvetica Neue"/>
                <a:ea typeface="Helvetica Neue"/>
                <a:cs typeface="Helvetica Neue"/>
                <a:sym typeface="Helvetica Neue"/>
              </a:rPr>
              <a:t> </a:t>
            </a:r>
            <a:r>
              <a:rPr lang="en" sz="1200" b="1">
                <a:solidFill>
                  <a:srgbClr val="222222"/>
                </a:solidFill>
                <a:latin typeface="Helvetica Neue"/>
                <a:ea typeface="Helvetica Neue"/>
                <a:cs typeface="Helvetica Neue"/>
                <a:sym typeface="Helvetica Neue"/>
              </a:rPr>
              <a:t>staff feel like they are expendable</a:t>
            </a:r>
            <a:r>
              <a:rPr lang="en" sz="1200">
                <a:solidFill>
                  <a:srgbClr val="222222"/>
                </a:solidFill>
                <a:latin typeface="Helvetica Neue"/>
                <a:ea typeface="Helvetica Neue"/>
                <a:cs typeface="Helvetica Neue"/>
                <a:sym typeface="Helvetica Neue"/>
              </a:rPr>
              <a:t> for students. Also, don't let some wacky antimasking group protest on campus, especially if they tweet about carrying guns while doing it. And help staff buy appropriate masks if you aren't going to supply them.</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There are university chaplains available to support EAP wellness initiatives. </a:t>
            </a:r>
            <a:r>
              <a:rPr lang="en" sz="1200" b="1">
                <a:solidFill>
                  <a:srgbClr val="222222"/>
                </a:solidFill>
                <a:latin typeface="Helvetica Neue"/>
                <a:ea typeface="Helvetica Neue"/>
                <a:cs typeface="Helvetica Neue"/>
                <a:sym typeface="Helvetica Neue"/>
              </a:rPr>
              <a:t>Explore use of spiritual coaches, wellness coaches online apps offering mental, emotional and spiritual wellness tools.</a:t>
            </a:r>
            <a:r>
              <a:rPr lang="en" sz="1200">
                <a:solidFill>
                  <a:srgbClr val="222222"/>
                </a:solidFill>
                <a:latin typeface="Helvetica Neue"/>
                <a:ea typeface="Helvetica Neue"/>
                <a:cs typeface="Helvetica Neue"/>
                <a:sym typeface="Helvetica Neue"/>
              </a:rPr>
              <a:t> Expand and or </a:t>
            </a:r>
            <a:r>
              <a:rPr lang="en" sz="1200" b="1">
                <a:solidFill>
                  <a:srgbClr val="222222"/>
                </a:solidFill>
                <a:latin typeface="Helvetica Neue"/>
                <a:ea typeface="Helvetica Neue"/>
                <a:cs typeface="Helvetica Neue"/>
                <a:sym typeface="Helvetica Neue"/>
              </a:rPr>
              <a:t>partner with business in Long Island / NYC</a:t>
            </a:r>
            <a:r>
              <a:rPr lang="en" sz="1200">
                <a:solidFill>
                  <a:srgbClr val="222222"/>
                </a:solidFill>
                <a:latin typeface="Helvetica Neue"/>
                <a:ea typeface="Helvetica Neue"/>
                <a:cs typeface="Helvetica Neue"/>
                <a:sym typeface="Helvetica Neue"/>
              </a:rPr>
              <a:t> if not already done offering discounts, resources to staff on an assortment of areas that will cover a wide range of employee needs ( housing, financial planning, vacations, spas, dinning, etc). </a:t>
            </a:r>
            <a:r>
              <a:rPr lang="en" sz="1200" b="1">
                <a:solidFill>
                  <a:srgbClr val="222222"/>
                </a:solidFill>
                <a:latin typeface="Helvetica Neue"/>
                <a:ea typeface="Helvetica Neue"/>
                <a:cs typeface="Helvetica Neue"/>
                <a:sym typeface="Helvetica Neue"/>
              </a:rPr>
              <a:t>Establish team challenges for wellbeing</a:t>
            </a:r>
            <a:r>
              <a:rPr lang="en" sz="1200">
                <a:solidFill>
                  <a:srgbClr val="222222"/>
                </a:solidFill>
                <a:latin typeface="Helvetica Neue"/>
                <a:ea typeface="Helvetica Neue"/>
                <a:cs typeface="Helvetica Neue"/>
                <a:sym typeface="Helvetica Neue"/>
              </a:rPr>
              <a:t> offer prizes incentives, set up well being lounges spaces for staff to drop in and get centered. Offer healthy food options, pop up markets on west campus for staff to be able to grab healthy items before heading home.</a:t>
            </a:r>
            <a:endParaRPr sz="12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They could </a:t>
            </a:r>
            <a:r>
              <a:rPr lang="en" sz="1200" b="1">
                <a:solidFill>
                  <a:srgbClr val="222222"/>
                </a:solidFill>
                <a:latin typeface="Helvetica Neue"/>
                <a:ea typeface="Helvetica Neue"/>
                <a:cs typeface="Helvetica Neue"/>
                <a:sym typeface="Helvetica Neue"/>
              </a:rPr>
              <a:t>act like they care</a:t>
            </a:r>
            <a:endParaRPr sz="1200" b="1">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Please </a:t>
            </a:r>
            <a:r>
              <a:rPr lang="en" sz="1200" b="1">
                <a:solidFill>
                  <a:srgbClr val="222222"/>
                </a:solidFill>
                <a:latin typeface="Helvetica Neue"/>
                <a:ea typeface="Helvetica Neue"/>
                <a:cs typeface="Helvetica Neue"/>
                <a:sym typeface="Helvetica Neue"/>
              </a:rPr>
              <a:t>be</a:t>
            </a:r>
            <a:r>
              <a:rPr lang="en" sz="1200">
                <a:solidFill>
                  <a:srgbClr val="222222"/>
                </a:solidFill>
                <a:latin typeface="Helvetica Neue"/>
                <a:ea typeface="Helvetica Neue"/>
                <a:cs typeface="Helvetica Neue"/>
                <a:sym typeface="Helvetica Neue"/>
              </a:rPr>
              <a:t> </a:t>
            </a:r>
            <a:r>
              <a:rPr lang="en" sz="1200" b="1">
                <a:solidFill>
                  <a:srgbClr val="222222"/>
                </a:solidFill>
                <a:latin typeface="Helvetica Neue"/>
                <a:ea typeface="Helvetica Neue"/>
                <a:cs typeface="Helvetica Neue"/>
                <a:sym typeface="Helvetica Neue"/>
              </a:rPr>
              <a:t>concerned about mission/workload creep.</a:t>
            </a:r>
            <a:r>
              <a:rPr lang="en" sz="1200">
                <a:solidFill>
                  <a:srgbClr val="222222"/>
                </a:solidFill>
                <a:latin typeface="Helvetica Neue"/>
                <a:ea typeface="Helvetica Neue"/>
                <a:cs typeface="Helvetica Neue"/>
                <a:sym typeface="Helvetica Neue"/>
              </a:rPr>
              <a:t> We do receive a lot of words of appreciation and support for the whiplash of learning new technologies constantly (a new LMS coming next year--yay!), but we are </a:t>
            </a:r>
            <a:r>
              <a:rPr lang="en" sz="1200" b="1">
                <a:solidFill>
                  <a:srgbClr val="222222"/>
                </a:solidFill>
                <a:latin typeface="Helvetica Neue"/>
                <a:ea typeface="Helvetica Neue"/>
                <a:cs typeface="Helvetica Neue"/>
                <a:sym typeface="Helvetica Neue"/>
              </a:rPr>
              <a:t>constantly being asked to do more.</a:t>
            </a:r>
            <a:endParaRPr sz="1200" b="1">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SASC but for faculty.</a:t>
            </a:r>
            <a:r>
              <a:rPr lang="en" sz="1200">
                <a:solidFill>
                  <a:srgbClr val="222222"/>
                </a:solidFill>
                <a:latin typeface="Helvetica Neue"/>
                <a:ea typeface="Helvetica Neue"/>
                <a:cs typeface="Helvetica Neue"/>
                <a:sym typeface="Helvetica Neue"/>
              </a:rPr>
              <a:t> Better pay to reduce financial anxiety. Investing in real filtration systems in our classrooms. Increased time off for days when our childcare is disrupted due to school closings and quarantined. Better family leave.</a:t>
            </a:r>
            <a:endParaRPr sz="1200">
              <a:solidFill>
                <a:srgbClr val="222222"/>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65"/>
          <p:cNvPicPr preferRelativeResize="0"/>
          <p:nvPr/>
        </p:nvPicPr>
        <p:blipFill>
          <a:blip r:embed="rId3">
            <a:alphaModFix/>
          </a:blip>
          <a:stretch>
            <a:fillRect/>
          </a:stretch>
        </p:blipFill>
        <p:spPr>
          <a:xfrm>
            <a:off x="-187675" y="-88081"/>
            <a:ext cx="9331675" cy="5319657"/>
          </a:xfrm>
          <a:prstGeom prst="rect">
            <a:avLst/>
          </a:prstGeom>
          <a:noFill/>
          <a:ln>
            <a:noFill/>
          </a:ln>
        </p:spPr>
      </p:pic>
      <p:sp>
        <p:nvSpPr>
          <p:cNvPr id="406" name="Google Shape;406;p65"/>
          <p:cNvSpPr txBox="1">
            <a:spLocks noGrp="1"/>
          </p:cNvSpPr>
          <p:nvPr>
            <p:ph type="title"/>
          </p:nvPr>
        </p:nvSpPr>
        <p:spPr>
          <a:xfrm>
            <a:off x="1171713" y="1858962"/>
            <a:ext cx="66129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Georgia"/>
                <a:ea typeface="Georgia"/>
                <a:cs typeface="Georgia"/>
                <a:sym typeface="Georgia"/>
              </a:rPr>
              <a:t>Student Affairs (Mid-Year Survey)</a:t>
            </a:r>
            <a:endParaRPr sz="5000" b="1">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0"/>
        <p:cNvGrpSpPr/>
        <p:nvPr/>
      </p:nvGrpSpPr>
      <p:grpSpPr>
        <a:xfrm>
          <a:off x="0" y="0"/>
          <a:ext cx="0" cy="0"/>
          <a:chOff x="0" y="0"/>
          <a:chExt cx="0" cy="0"/>
        </a:xfrm>
      </p:grpSpPr>
      <p:sp>
        <p:nvSpPr>
          <p:cNvPr id="411" name="Google Shape;411;p66"/>
          <p:cNvSpPr txBox="1"/>
          <p:nvPr/>
        </p:nvSpPr>
        <p:spPr>
          <a:xfrm>
            <a:off x="0" y="5822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Does your office provide direct support to students who need help or are in crisis?</a:t>
            </a:r>
            <a:endParaRPr b="1">
              <a:solidFill>
                <a:schemeClr val="dk1"/>
              </a:solidFill>
              <a:latin typeface="Helvetica Neue"/>
              <a:ea typeface="Helvetica Neue"/>
              <a:cs typeface="Helvetica Neue"/>
              <a:sym typeface="Helvetica Neue"/>
            </a:endParaRPr>
          </a:p>
        </p:txBody>
      </p:sp>
      <p:pic>
        <p:nvPicPr>
          <p:cNvPr id="412" name="Google Shape;412;p66"/>
          <p:cNvPicPr preferRelativeResize="0"/>
          <p:nvPr/>
        </p:nvPicPr>
        <p:blipFill>
          <a:blip r:embed="rId4">
            <a:alphaModFix/>
          </a:blip>
          <a:stretch>
            <a:fillRect/>
          </a:stretch>
        </p:blipFill>
        <p:spPr>
          <a:xfrm>
            <a:off x="1571625" y="1840800"/>
            <a:ext cx="6000750" cy="2381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67"/>
          <p:cNvSpPr txBox="1"/>
          <p:nvPr/>
        </p:nvSpPr>
        <p:spPr>
          <a:xfrm>
            <a:off x="0" y="50770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Q1 - What are the major issues students are coming into your office with?</a:t>
            </a:r>
            <a:endParaRPr b="1">
              <a:solidFill>
                <a:schemeClr val="dk1"/>
              </a:solidFill>
            </a:endParaRPr>
          </a:p>
        </p:txBody>
      </p:sp>
      <p:sp>
        <p:nvSpPr>
          <p:cNvPr id="418" name="Google Shape;418;p67"/>
          <p:cNvSpPr txBox="1"/>
          <p:nvPr/>
        </p:nvSpPr>
        <p:spPr>
          <a:xfrm>
            <a:off x="108200" y="784875"/>
            <a:ext cx="8913600" cy="47901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Needing </a:t>
            </a:r>
            <a:r>
              <a:rPr lang="en" sz="1200" b="1">
                <a:solidFill>
                  <a:srgbClr val="222222"/>
                </a:solidFill>
                <a:latin typeface="Helvetica Neue"/>
                <a:ea typeface="Helvetica Neue"/>
                <a:cs typeface="Helvetica Neue"/>
                <a:sym typeface="Helvetica Neue"/>
              </a:rPr>
              <a:t>accommodations</a:t>
            </a:r>
            <a:r>
              <a:rPr lang="en" sz="1200">
                <a:solidFill>
                  <a:srgbClr val="222222"/>
                </a:solidFill>
                <a:latin typeface="Helvetica Neue"/>
                <a:ea typeface="Helvetica Neue"/>
                <a:cs typeface="Helvetica Neue"/>
                <a:sym typeface="Helvetica Neue"/>
              </a:rPr>
              <a:t> for classroom/dorms due to </a:t>
            </a:r>
            <a:r>
              <a:rPr lang="en" sz="1200" b="1">
                <a:solidFill>
                  <a:srgbClr val="222222"/>
                </a:solidFill>
                <a:latin typeface="Helvetica Neue"/>
                <a:ea typeface="Helvetica Neue"/>
                <a:cs typeface="Helvetica Neue"/>
                <a:sym typeface="Helvetica Neue"/>
              </a:rPr>
              <a:t>disability related reasons</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Academic related</a:t>
            </a:r>
            <a:r>
              <a:rPr lang="en" sz="1200">
                <a:solidFill>
                  <a:srgbClr val="222222"/>
                </a:solidFill>
                <a:latin typeface="Helvetica Neue"/>
                <a:ea typeface="Helvetica Neue"/>
                <a:cs typeface="Helvetica Neue"/>
                <a:sym typeface="Helvetica Neue"/>
              </a:rPr>
              <a:t>, such as: unable to get into the right classes and finalize a semester schedule, academic standing concerns such as probation or suspension, indecision about choice of major, concerns about grades, etc.</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Mentoring, counseling, advising, tutoring </a:t>
            </a:r>
            <a:r>
              <a:rPr lang="en" sz="1200" b="1">
                <a:solidFill>
                  <a:srgbClr val="222222"/>
                </a:solidFill>
                <a:latin typeface="Helvetica Neue"/>
                <a:ea typeface="Helvetica Neue"/>
                <a:cs typeface="Helvetica Neue"/>
                <a:sym typeface="Helvetica Neue"/>
              </a:rPr>
              <a:t>mental health &amp; physical health</a:t>
            </a:r>
            <a:endParaRPr sz="1200" b="1">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They are concerned about the </a:t>
            </a:r>
            <a:r>
              <a:rPr lang="en" sz="1200" b="1">
                <a:solidFill>
                  <a:srgbClr val="222222"/>
                </a:solidFill>
                <a:latin typeface="Helvetica Neue"/>
                <a:ea typeface="Helvetica Neue"/>
                <a:cs typeface="Helvetica Neue"/>
                <a:sym typeface="Helvetica Neue"/>
              </a:rPr>
              <a:t>cost of college</a:t>
            </a:r>
            <a:r>
              <a:rPr lang="en" sz="1200">
                <a:solidFill>
                  <a:srgbClr val="222222"/>
                </a:solidFill>
                <a:latin typeface="Helvetica Neue"/>
                <a:ea typeface="Helvetica Neue"/>
                <a:cs typeface="Helvetica Neue"/>
                <a:sym typeface="Helvetica Neue"/>
              </a:rPr>
              <a:t> and are more likely to overload on courses, even if they are unlikely to do well, so that they do not need to extend their time to graduation. Mental health concerns that impact their academics. Issues with </a:t>
            </a:r>
            <a:r>
              <a:rPr lang="en" sz="1200" b="1">
                <a:solidFill>
                  <a:srgbClr val="222222"/>
                </a:solidFill>
                <a:latin typeface="Helvetica Neue"/>
                <a:ea typeface="Helvetica Neue"/>
                <a:cs typeface="Helvetica Neue"/>
                <a:sym typeface="Helvetica Neue"/>
              </a:rPr>
              <a:t>time management and independence</a:t>
            </a:r>
            <a:endParaRPr sz="1200" b="1">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Students are not usually in crisis, but they come with ideas for student events related to diversity awareness topics. Mostly </a:t>
            </a:r>
            <a:r>
              <a:rPr lang="en" sz="1200" b="1">
                <a:solidFill>
                  <a:srgbClr val="222222"/>
                </a:solidFill>
                <a:latin typeface="Helvetica Neue"/>
                <a:ea typeface="Helvetica Neue"/>
                <a:cs typeface="Helvetica Neue"/>
                <a:sym typeface="Helvetica Neue"/>
              </a:rPr>
              <a:t>they want to process social-political events happening around them</a:t>
            </a:r>
            <a:r>
              <a:rPr lang="en" sz="1200">
                <a:solidFill>
                  <a:srgbClr val="222222"/>
                </a:solidFill>
                <a:latin typeface="Helvetica Neue"/>
                <a:ea typeface="Helvetica Neue"/>
                <a:cs typeface="Helvetica Neue"/>
                <a:sym typeface="Helvetica Neue"/>
              </a:rPr>
              <a:t>, or that they have experienced, like home insecurity, police brutality, black lives matter, a faculty member that behaved inappropriately, personal financial hardship, cultural clashes with family or peers, etc. Also, to discuss policies they think may be unfair or marginalizing.</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Lack of feeling supported by faculty as they navigate their own mental health with meeting classroom expectations during COVID. </a:t>
            </a:r>
            <a:r>
              <a:rPr lang="en" sz="1200" b="1">
                <a:solidFill>
                  <a:srgbClr val="222222"/>
                </a:solidFill>
                <a:latin typeface="Helvetica Neue"/>
                <a:ea typeface="Helvetica Neue"/>
                <a:cs typeface="Helvetica Neue"/>
                <a:sym typeface="Helvetica Neue"/>
              </a:rPr>
              <a:t>General mental health and coping skills management of stress and anxiety</a:t>
            </a:r>
            <a:r>
              <a:rPr lang="en" sz="1200">
                <a:solidFill>
                  <a:srgbClr val="222222"/>
                </a:solidFill>
                <a:latin typeface="Helvetica Neue"/>
                <a:ea typeface="Helvetica Neue"/>
                <a:cs typeface="Helvetica Neue"/>
                <a:sym typeface="Helvetica Neue"/>
              </a:rPr>
              <a:t> while working through COVID.</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sp>
        <p:nvSpPr>
          <p:cNvPr id="423" name="Google Shape;423;p68"/>
          <p:cNvSpPr txBox="1"/>
          <p:nvPr/>
        </p:nvSpPr>
        <p:spPr>
          <a:xfrm>
            <a:off x="0" y="50770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Q1 - What are the major issues students are coming into your office with?</a:t>
            </a:r>
            <a:endParaRPr b="1">
              <a:solidFill>
                <a:schemeClr val="dk1"/>
              </a:solidFill>
            </a:endParaRPr>
          </a:p>
        </p:txBody>
      </p:sp>
      <p:sp>
        <p:nvSpPr>
          <p:cNvPr id="424" name="Google Shape;424;p68"/>
          <p:cNvSpPr txBox="1"/>
          <p:nvPr/>
        </p:nvSpPr>
        <p:spPr>
          <a:xfrm>
            <a:off x="0" y="765625"/>
            <a:ext cx="9021900" cy="5002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Struggling with </a:t>
            </a:r>
            <a:r>
              <a:rPr lang="en" sz="1200" b="1">
                <a:solidFill>
                  <a:srgbClr val="222222"/>
                </a:solidFill>
                <a:latin typeface="Helvetica Neue"/>
                <a:ea typeface="Helvetica Neue"/>
                <a:cs typeface="Helvetica Neue"/>
                <a:sym typeface="Helvetica Neue"/>
              </a:rPr>
              <a:t>adjusting to college expectations,</a:t>
            </a:r>
            <a:r>
              <a:rPr lang="en" sz="1200">
                <a:solidFill>
                  <a:srgbClr val="222222"/>
                </a:solidFill>
                <a:latin typeface="Helvetica Neue"/>
                <a:ea typeface="Helvetica Neue"/>
                <a:cs typeface="Helvetica Neue"/>
                <a:sym typeface="Helvetica Neue"/>
              </a:rPr>
              <a:t> struggling with gaps in course knowledge or preparedness, struggling with the stress and anxiety of all of the above, struggling to decide on a major and career path, struggling to meet personal and family expectations, struggling to fund the cost of their degree, struggling with personal motivation </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Students often seek out </a:t>
            </a:r>
            <a:r>
              <a:rPr lang="en" sz="1200" b="1">
                <a:solidFill>
                  <a:srgbClr val="222222"/>
                </a:solidFill>
                <a:latin typeface="Helvetica Neue"/>
                <a:ea typeface="Helvetica Neue"/>
                <a:cs typeface="Helvetica Neue"/>
                <a:sym typeface="Helvetica Neue"/>
              </a:rPr>
              <a:t>LGBTQ* Services</a:t>
            </a:r>
            <a:r>
              <a:rPr lang="en" sz="1200">
                <a:solidFill>
                  <a:srgbClr val="222222"/>
                </a:solidFill>
                <a:latin typeface="Helvetica Neue"/>
                <a:ea typeface="Helvetica Neue"/>
                <a:cs typeface="Helvetica Neue"/>
                <a:sym typeface="Helvetica Neue"/>
              </a:rPr>
              <a:t> to learn more about LGBTQ* identities in the development of their own identities. Additionally, students accessing LGBTQ* Services are often struggling with</a:t>
            </a:r>
            <a:r>
              <a:rPr lang="en" sz="1200" b="1">
                <a:solidFill>
                  <a:srgbClr val="222222"/>
                </a:solidFill>
                <a:latin typeface="Helvetica Neue"/>
                <a:ea typeface="Helvetica Neue"/>
                <a:cs typeface="Helvetica Neue"/>
                <a:sym typeface="Helvetica Neue"/>
              </a:rPr>
              <a:t> mental health</a:t>
            </a:r>
            <a:r>
              <a:rPr lang="en" sz="1200">
                <a:solidFill>
                  <a:srgbClr val="222222"/>
                </a:solidFill>
                <a:latin typeface="Helvetica Neue"/>
                <a:ea typeface="Helvetica Neue"/>
                <a:cs typeface="Helvetica Neue"/>
                <a:sym typeface="Helvetica Neue"/>
              </a:rPr>
              <a:t> that is related to how they are treated in the world (or on-campus) in their identities. Many students are experiencing multiple pressures due to other identities (race, religion, disability, etc.) and the interactions. Students also access LGBTQ* Services when they are </a:t>
            </a:r>
            <a:r>
              <a:rPr lang="en" sz="1200" b="1">
                <a:solidFill>
                  <a:srgbClr val="222222"/>
                </a:solidFill>
                <a:latin typeface="Helvetica Neue"/>
                <a:ea typeface="Helvetica Neue"/>
                <a:cs typeface="Helvetica Neue"/>
                <a:sym typeface="Helvetica Neue"/>
              </a:rPr>
              <a:t>struggling with paying for tuition, housing, etc</a:t>
            </a:r>
            <a:r>
              <a:rPr lang="en" sz="1200">
                <a:solidFill>
                  <a:srgbClr val="222222"/>
                </a:solidFill>
                <a:latin typeface="Helvetica Neue"/>
                <a:ea typeface="Helvetica Neue"/>
                <a:cs typeface="Helvetica Neue"/>
                <a:sym typeface="Helvetica Neue"/>
              </a:rPr>
              <a:t>. as well as when they are seeking out resources for medical transition. </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Funding crisis, academic challenges, mentor/mentee relationship issues &amp; personal/family issues impacting academic pursuits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COVID related issues</a:t>
            </a:r>
            <a:r>
              <a:rPr lang="en" sz="1200">
                <a:solidFill>
                  <a:srgbClr val="222222"/>
                </a:solidFill>
                <a:latin typeface="Helvetica Neue"/>
                <a:ea typeface="Helvetica Neue"/>
                <a:cs typeface="Helvetica Neue"/>
                <a:sym typeface="Helvetica Neue"/>
              </a:rPr>
              <a:t> (ie: needing online classes, infection, loss of loved one related to COVID, support related due to poor academic performance because of COVID), students struggling academically due to mental health issues, students desiring flexibility in classes (online, evening classes).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Academic advising</a:t>
            </a:r>
            <a:r>
              <a:rPr lang="en" sz="1200">
                <a:solidFill>
                  <a:srgbClr val="222222"/>
                </a:solidFill>
                <a:latin typeface="Helvetica Neue"/>
                <a:ea typeface="Helvetica Neue"/>
                <a:cs typeface="Helvetica Neue"/>
                <a:sym typeface="Helvetica Neue"/>
              </a:rPr>
              <a:t> - registration, planning, graduation progress, academic support, academic petitions, etc. For the following question - </a:t>
            </a:r>
            <a:r>
              <a:rPr lang="en" sz="1200" b="1">
                <a:solidFill>
                  <a:srgbClr val="222222"/>
                </a:solidFill>
                <a:latin typeface="Helvetica Neue"/>
                <a:ea typeface="Helvetica Neue"/>
                <a:cs typeface="Helvetica Neue"/>
                <a:sym typeface="Helvetica Neue"/>
              </a:rPr>
              <a:t>students come to our office at all phases of crisis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3"/>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186" name="Google Shape;186;p33"/>
          <p:cNvSpPr txBox="1">
            <a:spLocks noGrp="1"/>
          </p:cNvSpPr>
          <p:nvPr>
            <p:ph type="title"/>
          </p:nvPr>
        </p:nvSpPr>
        <p:spPr>
          <a:xfrm>
            <a:off x="230550" y="364945"/>
            <a:ext cx="8682900" cy="5458200"/>
          </a:xfrm>
          <a:prstGeom prst="rect">
            <a:avLst/>
          </a:prstGeom>
          <a:noFill/>
          <a:ln>
            <a:noFill/>
          </a:ln>
        </p:spPr>
        <p:txBody>
          <a:bodyPr spcFirstLastPara="1" wrap="square" lIns="91425" tIns="45700" rIns="91425" bIns="45700" anchor="t" anchorCtr="0">
            <a:spAutoFit/>
          </a:bodyPr>
          <a:lstStyle/>
          <a:p>
            <a:pPr marL="0" marR="0" lvl="0" indent="0" algn="ctr" rtl="0">
              <a:lnSpc>
                <a:spcPct val="70000"/>
              </a:lnSpc>
              <a:spcBef>
                <a:spcPts val="0"/>
              </a:spcBef>
              <a:spcAft>
                <a:spcPts val="0"/>
              </a:spcAft>
              <a:buClr>
                <a:schemeClr val="lt1"/>
              </a:buClr>
              <a:buSzPts val="8000"/>
              <a:buFont typeface="Arial"/>
              <a:buNone/>
            </a:pPr>
            <a:r>
              <a:rPr lang="en" sz="8000" b="1">
                <a:solidFill>
                  <a:schemeClr val="lt1"/>
                </a:solidFill>
                <a:latin typeface="Times New Roman"/>
                <a:ea typeface="Times New Roman"/>
                <a:cs typeface="Times New Roman"/>
                <a:sym typeface="Times New Roman"/>
              </a:rPr>
              <a:t>Research Topic:</a:t>
            </a:r>
            <a:endParaRPr sz="8000" b="1">
              <a:solidFill>
                <a:schemeClr val="lt1"/>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chemeClr val="lt1"/>
              </a:buClr>
              <a:buSzPts val="8000"/>
              <a:buFont typeface="Arial"/>
              <a:buNone/>
            </a:pPr>
            <a:endParaRPr sz="8000" b="1">
              <a:solidFill>
                <a:schemeClr val="lt1"/>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chemeClr val="lt1"/>
              </a:buClr>
              <a:buSzPts val="8000"/>
              <a:buFont typeface="Arial"/>
              <a:buNone/>
            </a:pPr>
            <a:r>
              <a:rPr lang="en" sz="8000" b="1">
                <a:solidFill>
                  <a:schemeClr val="lt1"/>
                </a:solidFill>
                <a:latin typeface="Times New Roman"/>
                <a:ea typeface="Times New Roman"/>
                <a:cs typeface="Times New Roman"/>
                <a:sym typeface="Times New Roman"/>
              </a:rPr>
              <a:t>Student Mental Health During COVID-19 </a:t>
            </a:r>
            <a:endParaRPr sz="8000" b="1">
              <a:solidFill>
                <a:schemeClr val="lt1"/>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chemeClr val="lt1"/>
              </a:buClr>
              <a:buSzPts val="8000"/>
              <a:buFont typeface="Arial"/>
              <a:buNone/>
            </a:pPr>
            <a:endParaRPr sz="1800" b="1">
              <a:solidFill>
                <a:schemeClr val="lt1"/>
              </a:solidFill>
              <a:latin typeface="Helvetica Neue"/>
              <a:ea typeface="Helvetica Neue"/>
              <a:cs typeface="Helvetica Neue"/>
              <a:sym typeface="Helvetica Neue"/>
            </a:endParaRPr>
          </a:p>
          <a:p>
            <a:pPr marL="0" marR="0" lvl="0" indent="0" algn="ctr" rtl="0">
              <a:lnSpc>
                <a:spcPct val="70000"/>
              </a:lnSpc>
              <a:spcBef>
                <a:spcPts val="0"/>
              </a:spcBef>
              <a:spcAft>
                <a:spcPts val="0"/>
              </a:spcAft>
              <a:buClr>
                <a:schemeClr val="lt1"/>
              </a:buClr>
              <a:buSzPts val="8000"/>
              <a:buFont typeface="Arial"/>
              <a:buNone/>
            </a:pPr>
            <a:endParaRPr sz="8000">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8"/>
        <p:cNvGrpSpPr/>
        <p:nvPr/>
      </p:nvGrpSpPr>
      <p:grpSpPr>
        <a:xfrm>
          <a:off x="0" y="0"/>
          <a:ext cx="0" cy="0"/>
          <a:chOff x="0" y="0"/>
          <a:chExt cx="0" cy="0"/>
        </a:xfrm>
      </p:grpSpPr>
      <p:sp>
        <p:nvSpPr>
          <p:cNvPr id="429" name="Google Shape;429;p69"/>
          <p:cNvSpPr txBox="1"/>
          <p:nvPr/>
        </p:nvSpPr>
        <p:spPr>
          <a:xfrm>
            <a:off x="0" y="50770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Q2 - At what phase of crisis are students usually arriving to your office?</a:t>
            </a:r>
            <a:endParaRPr b="1">
              <a:solidFill>
                <a:schemeClr val="dk1"/>
              </a:solidFill>
              <a:latin typeface="Helvetica Neue"/>
              <a:ea typeface="Helvetica Neue"/>
              <a:cs typeface="Helvetica Neue"/>
              <a:sym typeface="Helvetica Neue"/>
            </a:endParaRPr>
          </a:p>
        </p:txBody>
      </p:sp>
      <p:pic>
        <p:nvPicPr>
          <p:cNvPr id="430" name="Google Shape;430;p69"/>
          <p:cNvPicPr preferRelativeResize="0"/>
          <p:nvPr/>
        </p:nvPicPr>
        <p:blipFill>
          <a:blip r:embed="rId4">
            <a:alphaModFix/>
          </a:blip>
          <a:stretch>
            <a:fillRect/>
          </a:stretch>
        </p:blipFill>
        <p:spPr>
          <a:xfrm>
            <a:off x="1700100" y="900100"/>
            <a:ext cx="5743792" cy="3938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Google Shape;435;p70"/>
          <p:cNvSpPr txBox="1"/>
          <p:nvPr/>
        </p:nvSpPr>
        <p:spPr>
          <a:xfrm>
            <a:off x="0" y="5197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Q4 - When meeting with students are they aware of these other services offered</a:t>
            </a:r>
            <a:endParaRPr b="1">
              <a:solidFill>
                <a:schemeClr val="dk1"/>
              </a:solidFill>
              <a:latin typeface="Helvetica Neue"/>
              <a:ea typeface="Helvetica Neue"/>
              <a:cs typeface="Helvetica Neue"/>
              <a:sym typeface="Helvetica Neue"/>
            </a:endParaRPr>
          </a:p>
        </p:txBody>
      </p:sp>
      <p:pic>
        <p:nvPicPr>
          <p:cNvPr id="436" name="Google Shape;436;p70"/>
          <p:cNvPicPr preferRelativeResize="0"/>
          <p:nvPr/>
        </p:nvPicPr>
        <p:blipFill>
          <a:blip r:embed="rId4">
            <a:alphaModFix/>
          </a:blip>
          <a:stretch>
            <a:fillRect/>
          </a:stretch>
        </p:blipFill>
        <p:spPr>
          <a:xfrm>
            <a:off x="1760925" y="1054675"/>
            <a:ext cx="5622142" cy="3926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71"/>
          <p:cNvSpPr txBox="1"/>
          <p:nvPr/>
        </p:nvSpPr>
        <p:spPr>
          <a:xfrm>
            <a:off x="0" y="51600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Q5 - How has COVID affected your caseload?</a:t>
            </a:r>
            <a:endParaRPr b="1">
              <a:solidFill>
                <a:schemeClr val="dk1"/>
              </a:solidFill>
              <a:latin typeface="Helvetica Neue"/>
              <a:ea typeface="Helvetica Neue"/>
              <a:cs typeface="Helvetica Neue"/>
              <a:sym typeface="Helvetica Neue"/>
            </a:endParaRPr>
          </a:p>
        </p:txBody>
      </p:sp>
      <p:pic>
        <p:nvPicPr>
          <p:cNvPr id="442" name="Google Shape;442;p71"/>
          <p:cNvPicPr preferRelativeResize="0"/>
          <p:nvPr/>
        </p:nvPicPr>
        <p:blipFill>
          <a:blip r:embed="rId4">
            <a:alphaModFix/>
          </a:blip>
          <a:stretch>
            <a:fillRect/>
          </a:stretch>
        </p:blipFill>
        <p:spPr>
          <a:xfrm>
            <a:off x="1571625" y="908400"/>
            <a:ext cx="6000750" cy="3886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6"/>
        <p:cNvGrpSpPr/>
        <p:nvPr/>
      </p:nvGrpSpPr>
      <p:grpSpPr>
        <a:xfrm>
          <a:off x="0" y="0"/>
          <a:ext cx="0" cy="0"/>
          <a:chOff x="0" y="0"/>
          <a:chExt cx="0" cy="0"/>
        </a:xfrm>
      </p:grpSpPr>
      <p:sp>
        <p:nvSpPr>
          <p:cNvPr id="447" name="Google Shape;447;p72"/>
          <p:cNvSpPr txBox="1"/>
          <p:nvPr/>
        </p:nvSpPr>
        <p:spPr>
          <a:xfrm>
            <a:off x="0" y="5160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Q6 - How does you and/or your staff deal with diversity requests from students?</a:t>
            </a:r>
            <a:endParaRPr b="1">
              <a:solidFill>
                <a:schemeClr val="dk1"/>
              </a:solidFill>
              <a:latin typeface="Helvetica Neue"/>
              <a:ea typeface="Helvetica Neue"/>
              <a:cs typeface="Helvetica Neue"/>
              <a:sym typeface="Helvetica Neue"/>
            </a:endParaRPr>
          </a:p>
        </p:txBody>
      </p:sp>
      <p:sp>
        <p:nvSpPr>
          <p:cNvPr id="448" name="Google Shape;448;p72"/>
          <p:cNvSpPr txBox="1"/>
          <p:nvPr/>
        </p:nvSpPr>
        <p:spPr>
          <a:xfrm>
            <a:off x="-55450" y="803500"/>
            <a:ext cx="9144000" cy="5002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We have the staffing for diversity requests but </a:t>
            </a:r>
            <a:r>
              <a:rPr lang="en" sz="1200" b="1">
                <a:solidFill>
                  <a:srgbClr val="222222"/>
                </a:solidFill>
                <a:latin typeface="Helvetica Neue"/>
                <a:ea typeface="Helvetica Neue"/>
                <a:cs typeface="Helvetica Neue"/>
                <a:sym typeface="Helvetica Neue"/>
              </a:rPr>
              <a:t>not enough staff to deal with demand</a:t>
            </a:r>
            <a:r>
              <a:rPr lang="en" sz="1200">
                <a:solidFill>
                  <a:srgbClr val="222222"/>
                </a:solidFill>
                <a:latin typeface="Helvetica Neue"/>
                <a:ea typeface="Helvetica Neue"/>
                <a:cs typeface="Helvetica Neue"/>
                <a:sym typeface="Helvetica Neue"/>
              </a:rPr>
              <a:t>, programming and educational efforts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By noting them in the intake/ waitlist form and </a:t>
            </a:r>
            <a:r>
              <a:rPr lang="en" sz="1200" b="1">
                <a:solidFill>
                  <a:srgbClr val="222222"/>
                </a:solidFill>
                <a:latin typeface="Helvetica Neue"/>
                <a:ea typeface="Helvetica Neue"/>
                <a:cs typeface="Helvetica Neue"/>
                <a:sym typeface="Helvetica Neue"/>
              </a:rPr>
              <a:t>trying to match students based on their requests</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We usually want to discuss further in person</a:t>
            </a:r>
            <a:r>
              <a:rPr lang="en" sz="1200">
                <a:solidFill>
                  <a:srgbClr val="222222"/>
                </a:solidFill>
                <a:latin typeface="Helvetica Neue"/>
                <a:ea typeface="Helvetica Neue"/>
                <a:cs typeface="Helvetica Neue"/>
                <a:sym typeface="Helvetica Neue"/>
              </a:rPr>
              <a:t> with the zoom option if needed to make sure that we understand what the student needs and to connect them to the appropriate resources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We have a few staff members trained in diversity, equity, and inclusion support and services. They provide </a:t>
            </a:r>
            <a:r>
              <a:rPr lang="en" sz="1200" b="1">
                <a:solidFill>
                  <a:srgbClr val="222222"/>
                </a:solidFill>
                <a:latin typeface="Helvetica Neue"/>
                <a:ea typeface="Helvetica Neue"/>
                <a:cs typeface="Helvetica Neue"/>
                <a:sym typeface="Helvetica Neue"/>
              </a:rPr>
              <a:t>coaching and support to students</a:t>
            </a:r>
            <a:r>
              <a:rPr lang="en" sz="1200">
                <a:solidFill>
                  <a:srgbClr val="222222"/>
                </a:solidFill>
                <a:latin typeface="Helvetica Neue"/>
                <a:ea typeface="Helvetica Neue"/>
                <a:cs typeface="Helvetica Neue"/>
                <a:sym typeface="Helvetica Neue"/>
              </a:rPr>
              <a:t> and work to address needs when resources are available.</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Talk to the students find out what their needs are, </a:t>
            </a:r>
            <a:r>
              <a:rPr lang="en" sz="1200" b="1">
                <a:solidFill>
                  <a:srgbClr val="222222"/>
                </a:solidFill>
                <a:latin typeface="Helvetica Neue"/>
                <a:ea typeface="Helvetica Neue"/>
                <a:cs typeface="Helvetica Neue"/>
                <a:sym typeface="Helvetica Neue"/>
              </a:rPr>
              <a:t>connect them to resources</a:t>
            </a:r>
            <a:r>
              <a:rPr lang="en" sz="1200">
                <a:solidFill>
                  <a:srgbClr val="222222"/>
                </a:solidFill>
                <a:latin typeface="Helvetica Neue"/>
                <a:ea typeface="Helvetica Neue"/>
                <a:cs typeface="Helvetica Neue"/>
                <a:sym typeface="Helvetica Neue"/>
              </a:rPr>
              <a:t> or talk within to see what we can do to help the request.</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 utilize my department network</a:t>
            </a:r>
            <a:r>
              <a:rPr lang="en" sz="1200">
                <a:solidFill>
                  <a:srgbClr val="222222"/>
                </a:solidFill>
                <a:latin typeface="Helvetica Neue"/>
                <a:ea typeface="Helvetica Neue"/>
                <a:cs typeface="Helvetica Neue"/>
                <a:sym typeface="Helvetica Neue"/>
              </a:rPr>
              <a:t> to ensure that even if I'm not the best person to provide support to a student, it is my responsibility to make sure they have someone they can connect with.</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As members of the Student Support Team, we respect each student’s unique background and cultural traditions and aim to foster a sense of belonging and dignity as we discuss their particular situation. </a:t>
            </a:r>
            <a:r>
              <a:rPr lang="en" sz="1200" b="1">
                <a:solidFill>
                  <a:srgbClr val="222222"/>
                </a:solidFill>
                <a:latin typeface="Helvetica Neue"/>
                <a:ea typeface="Helvetica Neue"/>
                <a:cs typeface="Helvetica Neue"/>
                <a:sym typeface="Helvetica Neue"/>
              </a:rPr>
              <a:t>It is rare that students have made diversity requests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Google Shape;453;p73"/>
          <p:cNvSpPr txBox="1"/>
          <p:nvPr/>
        </p:nvSpPr>
        <p:spPr>
          <a:xfrm>
            <a:off x="0" y="516000"/>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Q7 - How has the frequency of referring students to other departments/outside resources changed during COVID?</a:t>
            </a:r>
            <a:endParaRPr b="1">
              <a:solidFill>
                <a:schemeClr val="dk1"/>
              </a:solidFill>
              <a:latin typeface="Helvetica Neue"/>
              <a:ea typeface="Helvetica Neue"/>
              <a:cs typeface="Helvetica Neue"/>
              <a:sym typeface="Helvetica Neue"/>
            </a:endParaRPr>
          </a:p>
        </p:txBody>
      </p:sp>
      <p:pic>
        <p:nvPicPr>
          <p:cNvPr id="454" name="Google Shape;454;p73"/>
          <p:cNvPicPr preferRelativeResize="0"/>
          <p:nvPr/>
        </p:nvPicPr>
        <p:blipFill>
          <a:blip r:embed="rId4">
            <a:alphaModFix/>
          </a:blip>
          <a:stretch>
            <a:fillRect/>
          </a:stretch>
        </p:blipFill>
        <p:spPr>
          <a:xfrm>
            <a:off x="1698088" y="1116300"/>
            <a:ext cx="5747824" cy="37224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74"/>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461" name="Google Shape;461;p74"/>
          <p:cNvSpPr txBox="1">
            <a:spLocks noGrp="1"/>
          </p:cNvSpPr>
          <p:nvPr>
            <p:ph type="title"/>
          </p:nvPr>
        </p:nvSpPr>
        <p:spPr>
          <a:xfrm>
            <a:off x="1418375" y="2066213"/>
            <a:ext cx="6612900" cy="50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Times New Roman"/>
                <a:ea typeface="Times New Roman"/>
                <a:cs typeface="Times New Roman"/>
                <a:sym typeface="Times New Roman"/>
              </a:rPr>
              <a:t>New Students (Final Survey)</a:t>
            </a:r>
            <a:endParaRPr sz="5000" b="1">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5"/>
        <p:cNvGrpSpPr/>
        <p:nvPr/>
      </p:nvGrpSpPr>
      <p:grpSpPr>
        <a:xfrm>
          <a:off x="0" y="0"/>
          <a:ext cx="0" cy="0"/>
          <a:chOff x="0" y="0"/>
          <a:chExt cx="0" cy="0"/>
        </a:xfrm>
      </p:grpSpPr>
      <p:sp>
        <p:nvSpPr>
          <p:cNvPr id="466" name="Google Shape;466;p75"/>
          <p:cNvSpPr txBox="1"/>
          <p:nvPr/>
        </p:nvSpPr>
        <p:spPr>
          <a:xfrm>
            <a:off x="121800" y="655225"/>
            <a:ext cx="8900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Q1 - Which Student Population did you belong to when you entered the University? Select all that may apply.</a:t>
            </a:r>
            <a:endParaRPr b="1">
              <a:solidFill>
                <a:schemeClr val="dk1"/>
              </a:solidFill>
            </a:endParaRPr>
          </a:p>
        </p:txBody>
      </p:sp>
      <p:pic>
        <p:nvPicPr>
          <p:cNvPr id="467" name="Google Shape;467;p75"/>
          <p:cNvPicPr preferRelativeResize="0"/>
          <p:nvPr/>
        </p:nvPicPr>
        <p:blipFill>
          <a:blip r:embed="rId4">
            <a:alphaModFix/>
          </a:blip>
          <a:stretch>
            <a:fillRect/>
          </a:stretch>
        </p:blipFill>
        <p:spPr>
          <a:xfrm>
            <a:off x="1563625" y="1190850"/>
            <a:ext cx="6016750" cy="34674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p76"/>
          <p:cNvSpPr txBox="1"/>
          <p:nvPr/>
        </p:nvSpPr>
        <p:spPr>
          <a:xfrm>
            <a:off x="493100" y="742550"/>
            <a:ext cx="80049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Q2 - How do you feel about the University after your first semester?</a:t>
            </a:r>
            <a:endParaRPr b="1">
              <a:solidFill>
                <a:schemeClr val="dk1"/>
              </a:solidFill>
            </a:endParaRPr>
          </a:p>
        </p:txBody>
      </p:sp>
      <p:pic>
        <p:nvPicPr>
          <p:cNvPr id="473" name="Google Shape;473;p76"/>
          <p:cNvPicPr preferRelativeResize="0"/>
          <p:nvPr/>
        </p:nvPicPr>
        <p:blipFill>
          <a:blip r:embed="rId4">
            <a:alphaModFix/>
          </a:blip>
          <a:stretch>
            <a:fillRect/>
          </a:stretch>
        </p:blipFill>
        <p:spPr>
          <a:xfrm>
            <a:off x="1216963" y="1240550"/>
            <a:ext cx="6710075" cy="32591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7"/>
        <p:cNvGrpSpPr/>
        <p:nvPr/>
      </p:nvGrpSpPr>
      <p:grpSpPr>
        <a:xfrm>
          <a:off x="0" y="0"/>
          <a:ext cx="0" cy="0"/>
          <a:chOff x="0" y="0"/>
          <a:chExt cx="0" cy="0"/>
        </a:xfrm>
      </p:grpSpPr>
      <p:sp>
        <p:nvSpPr>
          <p:cNvPr id="478" name="Google Shape;478;p77"/>
          <p:cNvSpPr txBox="1"/>
          <p:nvPr/>
        </p:nvSpPr>
        <p:spPr>
          <a:xfrm>
            <a:off x="34500" y="600625"/>
            <a:ext cx="9075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Q3 - Has your satisfaction/feeling changed from when you first began the semester?</a:t>
            </a:r>
            <a:endParaRPr b="1">
              <a:solidFill>
                <a:schemeClr val="dk1"/>
              </a:solidFill>
            </a:endParaRPr>
          </a:p>
        </p:txBody>
      </p:sp>
      <p:pic>
        <p:nvPicPr>
          <p:cNvPr id="479" name="Google Shape;479;p77"/>
          <p:cNvPicPr preferRelativeResize="0"/>
          <p:nvPr/>
        </p:nvPicPr>
        <p:blipFill>
          <a:blip r:embed="rId4">
            <a:alphaModFix/>
          </a:blip>
          <a:stretch>
            <a:fillRect/>
          </a:stretch>
        </p:blipFill>
        <p:spPr>
          <a:xfrm>
            <a:off x="1664588" y="1135825"/>
            <a:ext cx="5814821" cy="3691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sp>
        <p:nvSpPr>
          <p:cNvPr id="484" name="Google Shape;484;p78"/>
          <p:cNvSpPr txBox="1"/>
          <p:nvPr/>
        </p:nvSpPr>
        <p:spPr>
          <a:xfrm>
            <a:off x="0" y="546025"/>
            <a:ext cx="89985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Q4 - Where did you find the most support from during the semester?</a:t>
            </a:r>
            <a:endParaRPr b="1">
              <a:solidFill>
                <a:schemeClr val="dk1"/>
              </a:solidFill>
            </a:endParaRPr>
          </a:p>
        </p:txBody>
      </p:sp>
      <p:pic>
        <p:nvPicPr>
          <p:cNvPr id="485" name="Google Shape;485;p78"/>
          <p:cNvPicPr preferRelativeResize="0"/>
          <p:nvPr/>
        </p:nvPicPr>
        <p:blipFill>
          <a:blip r:embed="rId4">
            <a:alphaModFix/>
          </a:blip>
          <a:stretch>
            <a:fillRect/>
          </a:stretch>
        </p:blipFill>
        <p:spPr>
          <a:xfrm>
            <a:off x="1275875" y="938425"/>
            <a:ext cx="6294976" cy="4204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701125" y="613538"/>
            <a:ext cx="6612900" cy="48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Helvetica Neue"/>
                <a:ea typeface="Helvetica Neue"/>
                <a:cs typeface="Helvetica Neue"/>
                <a:sym typeface="Helvetica Neue"/>
              </a:rPr>
              <a:t>Purpose</a:t>
            </a:r>
            <a:endParaRPr>
              <a:solidFill>
                <a:srgbClr val="000000"/>
              </a:solidFill>
              <a:latin typeface="Helvetica Neue"/>
              <a:ea typeface="Helvetica Neue"/>
              <a:cs typeface="Helvetica Neue"/>
              <a:sym typeface="Helvetica Neue"/>
            </a:endParaRPr>
          </a:p>
        </p:txBody>
      </p:sp>
      <p:sp>
        <p:nvSpPr>
          <p:cNvPr id="193" name="Google Shape;193;p34"/>
          <p:cNvSpPr txBox="1">
            <a:spLocks noGrp="1"/>
          </p:cNvSpPr>
          <p:nvPr>
            <p:ph type="body" idx="1"/>
          </p:nvPr>
        </p:nvSpPr>
        <p:spPr>
          <a:xfrm>
            <a:off x="701125" y="1311875"/>
            <a:ext cx="5720100" cy="2663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rPr>
              <a:t>Our project is aimed towards understanding students and the Stony Brook communities status towards their mental health, especially in recovery of a global pandemic. In understanding their current mental health we can then develop with the assistance of faculty, staff and other forms of outreach to students to utilize current services and introduce recommendations as needed to further strengthen services provided. </a:t>
            </a:r>
            <a:endParaRPr sz="1300">
              <a:solidFill>
                <a:schemeClr val="dk1"/>
              </a:solidFill>
            </a:endParaRPr>
          </a:p>
          <a:p>
            <a:pPr marL="0" lvl="0" indent="0" algn="l" rtl="0">
              <a:lnSpc>
                <a:spcPct val="115000"/>
              </a:lnSpc>
              <a:spcBef>
                <a:spcPts val="0"/>
              </a:spcBef>
              <a:spcAft>
                <a:spcPts val="0"/>
              </a:spcAft>
              <a:buNone/>
            </a:pPr>
            <a:endParaRPr sz="1300">
              <a:solidFill>
                <a:schemeClr val="dk1"/>
              </a:solidFill>
            </a:endParaRPr>
          </a:p>
          <a:p>
            <a:pPr marL="0" lvl="0" indent="0" algn="l" rtl="0">
              <a:lnSpc>
                <a:spcPct val="115000"/>
              </a:lnSpc>
              <a:spcBef>
                <a:spcPts val="0"/>
              </a:spcBef>
              <a:spcAft>
                <a:spcPts val="0"/>
              </a:spcAft>
              <a:buNone/>
            </a:pPr>
            <a:r>
              <a:rPr lang="en" sz="1300">
                <a:solidFill>
                  <a:schemeClr val="dk1"/>
                </a:solidFill>
              </a:rPr>
              <a:t>How can we empower students to communicate health related needs, utilize resources, and self-advocate in various academic and employment situations to remain engaged and become successful in academic and other endeavors?</a:t>
            </a:r>
            <a:endParaRPr sz="13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latin typeface="Helvetica Neue"/>
              <a:ea typeface="Helvetica Neue"/>
              <a:cs typeface="Helvetica Neue"/>
              <a:sym typeface="Helvetica Neue"/>
            </a:endParaRPr>
          </a:p>
          <a:p>
            <a:pPr marL="0" lvl="0" indent="457200" algn="l" rtl="0">
              <a:lnSpc>
                <a:spcPct val="115000"/>
              </a:lnSpc>
              <a:spcBef>
                <a:spcPts val="0"/>
              </a:spcBef>
              <a:spcAft>
                <a:spcPts val="0"/>
              </a:spcAft>
              <a:buClr>
                <a:schemeClr val="dk1"/>
              </a:buClr>
              <a:buSzPts val="1100"/>
              <a:buFont typeface="Arial"/>
              <a:buNone/>
            </a:pPr>
            <a:endParaRPr sz="1600"/>
          </a:p>
        </p:txBody>
      </p:sp>
      <p:pic>
        <p:nvPicPr>
          <p:cNvPr id="194" name="Google Shape;194;p34"/>
          <p:cNvPicPr preferRelativeResize="0"/>
          <p:nvPr/>
        </p:nvPicPr>
        <p:blipFill>
          <a:blip r:embed="rId3">
            <a:alphaModFix/>
          </a:blip>
          <a:stretch>
            <a:fillRect/>
          </a:stretch>
        </p:blipFill>
        <p:spPr>
          <a:xfrm>
            <a:off x="6508100" y="1551313"/>
            <a:ext cx="2417974" cy="18134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9"/>
        <p:cNvGrpSpPr/>
        <p:nvPr/>
      </p:nvGrpSpPr>
      <p:grpSpPr>
        <a:xfrm>
          <a:off x="0" y="0"/>
          <a:ext cx="0" cy="0"/>
          <a:chOff x="0" y="0"/>
          <a:chExt cx="0" cy="0"/>
        </a:xfrm>
      </p:grpSpPr>
      <p:sp>
        <p:nvSpPr>
          <p:cNvPr id="490" name="Google Shape;490;p79"/>
          <p:cNvSpPr txBox="1"/>
          <p:nvPr/>
        </p:nvSpPr>
        <p:spPr>
          <a:xfrm>
            <a:off x="-200450" y="536350"/>
            <a:ext cx="5394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Q5 - Have you used any of these services during your first semester?</a:t>
            </a:r>
            <a:endParaRPr b="1">
              <a:solidFill>
                <a:schemeClr val="dk1"/>
              </a:solidFill>
            </a:endParaRPr>
          </a:p>
        </p:txBody>
      </p:sp>
      <p:pic>
        <p:nvPicPr>
          <p:cNvPr id="491" name="Google Shape;491;p79"/>
          <p:cNvPicPr preferRelativeResize="0"/>
          <p:nvPr/>
        </p:nvPicPr>
        <p:blipFill rotWithShape="1">
          <a:blip r:embed="rId4">
            <a:alphaModFix/>
          </a:blip>
          <a:srcRect t="2510" b="-2509"/>
          <a:stretch/>
        </p:blipFill>
        <p:spPr>
          <a:xfrm>
            <a:off x="72850" y="1210200"/>
            <a:ext cx="5166750" cy="3920374"/>
          </a:xfrm>
          <a:prstGeom prst="rect">
            <a:avLst/>
          </a:prstGeom>
          <a:noFill/>
          <a:ln>
            <a:noFill/>
          </a:ln>
        </p:spPr>
      </p:pic>
      <p:pic>
        <p:nvPicPr>
          <p:cNvPr id="492" name="Google Shape;492;p79"/>
          <p:cNvPicPr preferRelativeResize="0"/>
          <p:nvPr/>
        </p:nvPicPr>
        <p:blipFill rotWithShape="1">
          <a:blip r:embed="rId5">
            <a:alphaModFix/>
          </a:blip>
          <a:srcRect r="10088"/>
          <a:stretch/>
        </p:blipFill>
        <p:spPr>
          <a:xfrm>
            <a:off x="4487750" y="1905850"/>
            <a:ext cx="4656250" cy="2055052"/>
          </a:xfrm>
          <a:prstGeom prst="rect">
            <a:avLst/>
          </a:prstGeom>
          <a:noFill/>
          <a:ln>
            <a:noFill/>
          </a:ln>
        </p:spPr>
      </p:pic>
      <p:sp>
        <p:nvSpPr>
          <p:cNvPr id="493" name="Google Shape;493;p79"/>
          <p:cNvSpPr txBox="1"/>
          <p:nvPr/>
        </p:nvSpPr>
        <p:spPr>
          <a:xfrm>
            <a:off x="5296500" y="536350"/>
            <a:ext cx="3803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Q5.1 - Did your use of the service match your expectations of it?</a:t>
            </a:r>
            <a:endParaRPr b="1">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7"/>
        <p:cNvGrpSpPr/>
        <p:nvPr/>
      </p:nvGrpSpPr>
      <p:grpSpPr>
        <a:xfrm>
          <a:off x="0" y="0"/>
          <a:ext cx="0" cy="0"/>
          <a:chOff x="0" y="0"/>
          <a:chExt cx="0" cy="0"/>
        </a:xfrm>
      </p:grpSpPr>
      <p:sp>
        <p:nvSpPr>
          <p:cNvPr id="498" name="Google Shape;498;p80"/>
          <p:cNvSpPr txBox="1"/>
          <p:nvPr/>
        </p:nvSpPr>
        <p:spPr>
          <a:xfrm>
            <a:off x="0" y="680875"/>
            <a:ext cx="8867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Q5.2 - What suggestions do you have to improve the student experience of services such as the Food Pantry and CAPS?</a:t>
            </a:r>
            <a:endParaRPr b="1">
              <a:solidFill>
                <a:schemeClr val="dk1"/>
              </a:solidFill>
            </a:endParaRPr>
          </a:p>
        </p:txBody>
      </p:sp>
      <p:sp>
        <p:nvSpPr>
          <p:cNvPr id="499" name="Google Shape;499;p80"/>
          <p:cNvSpPr txBox="1"/>
          <p:nvPr/>
        </p:nvSpPr>
        <p:spPr>
          <a:xfrm>
            <a:off x="1929300" y="1802375"/>
            <a:ext cx="5285400" cy="2455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chemeClr val="dk1"/>
                </a:solidFill>
                <a:latin typeface="Helvetica Neue"/>
                <a:ea typeface="Helvetica Neue"/>
                <a:cs typeface="Helvetica Neue"/>
                <a:sym typeface="Helvetica Neue"/>
              </a:rPr>
              <a:t>My interactions with CAPS was that </a:t>
            </a:r>
            <a:r>
              <a:rPr lang="en" sz="1300" b="1">
                <a:solidFill>
                  <a:schemeClr val="dk1"/>
                </a:solidFill>
                <a:latin typeface="Helvetica Neue"/>
                <a:ea typeface="Helvetica Neue"/>
                <a:cs typeface="Helvetica Neue"/>
                <a:sym typeface="Helvetica Neue"/>
              </a:rPr>
              <a:t>little of the effort was aimed at trying to find solutions to students problems</a:t>
            </a:r>
            <a:r>
              <a:rPr lang="en" sz="1300">
                <a:solidFill>
                  <a:schemeClr val="dk1"/>
                </a:solidFill>
                <a:latin typeface="Helvetica Neue"/>
                <a:ea typeface="Helvetica Neue"/>
                <a:cs typeface="Helvetica Neue"/>
                <a:sym typeface="Helvetica Neue"/>
              </a:rPr>
              <a:t>. My experience largely made me feel as thought the service would be more aptly named "</a:t>
            </a:r>
            <a:r>
              <a:rPr lang="en" sz="1300" b="1">
                <a:solidFill>
                  <a:schemeClr val="dk1"/>
                </a:solidFill>
                <a:latin typeface="Helvetica Neue"/>
                <a:ea typeface="Helvetica Neue"/>
                <a:cs typeface="Helvetica Neue"/>
                <a:sym typeface="Helvetica Neue"/>
              </a:rPr>
              <a:t>Liability (and cost) Mitigation Triage Service</a:t>
            </a:r>
            <a:r>
              <a:rPr lang="en" sz="1300">
                <a:solidFill>
                  <a:schemeClr val="dk1"/>
                </a:solidFill>
                <a:latin typeface="Helvetica Neue"/>
                <a:ea typeface="Helvetica Neue"/>
                <a:cs typeface="Helvetica Neue"/>
                <a:sym typeface="Helvetica Neue"/>
              </a:rPr>
              <a:t>". As soon as I indicated I had good insurance, they immediately steered me to an off campus 3rd party provider. Additionally, the 24 hr call service left me on hold for over an hour after hearing I wasn't an immediate danger to myself or others which is a laughably low bar. </a:t>
            </a:r>
            <a:r>
              <a:rPr lang="en" sz="1300" b="1">
                <a:solidFill>
                  <a:schemeClr val="dk1"/>
                </a:solidFill>
                <a:latin typeface="Helvetica Neue"/>
                <a:ea typeface="Helvetica Neue"/>
                <a:cs typeface="Helvetica Neue"/>
                <a:sym typeface="Helvetica Neue"/>
              </a:rPr>
              <a:t>I ended up hanging up</a:t>
            </a:r>
            <a:r>
              <a:rPr lang="en" sz="1300">
                <a:solidFill>
                  <a:schemeClr val="dk1"/>
                </a:solidFill>
                <a:latin typeface="Helvetica Neue"/>
                <a:ea typeface="Helvetica Neue"/>
                <a:cs typeface="Helvetica Neue"/>
                <a:sym typeface="Helvetica Neue"/>
              </a:rPr>
              <a:t> </a:t>
            </a:r>
            <a:r>
              <a:rPr lang="en" sz="1300" b="1">
                <a:solidFill>
                  <a:schemeClr val="dk1"/>
                </a:solidFill>
                <a:latin typeface="Helvetica Neue"/>
                <a:ea typeface="Helvetica Neue"/>
                <a:cs typeface="Helvetica Neue"/>
                <a:sym typeface="Helvetica Neue"/>
              </a:rPr>
              <a:t>and</a:t>
            </a:r>
            <a:r>
              <a:rPr lang="en" sz="1300">
                <a:solidFill>
                  <a:schemeClr val="dk1"/>
                </a:solidFill>
                <a:latin typeface="Helvetica Neue"/>
                <a:ea typeface="Helvetica Neue"/>
                <a:cs typeface="Helvetica Neue"/>
                <a:sym typeface="Helvetica Neue"/>
              </a:rPr>
              <a:t> </a:t>
            </a:r>
            <a:r>
              <a:rPr lang="en" sz="1300" b="1">
                <a:solidFill>
                  <a:schemeClr val="dk1"/>
                </a:solidFill>
                <a:latin typeface="Helvetica Neue"/>
                <a:ea typeface="Helvetica Neue"/>
                <a:cs typeface="Helvetica Neue"/>
                <a:sym typeface="Helvetica Neue"/>
              </a:rPr>
              <a:t>never hearing anything in terms of follow up </a:t>
            </a:r>
            <a:r>
              <a:rPr lang="en" sz="1300">
                <a:solidFill>
                  <a:schemeClr val="dk1"/>
                </a:solidFill>
                <a:latin typeface="Helvetica Neue"/>
                <a:ea typeface="Helvetica Neue"/>
                <a:cs typeface="Helvetica Neue"/>
                <a:sym typeface="Helvetica Neue"/>
              </a:rPr>
              <a:t>pertaining to that call.</a:t>
            </a:r>
            <a:endParaRPr sz="1300">
              <a:solidFill>
                <a:schemeClr val="dk1"/>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3"/>
        <p:cNvGrpSpPr/>
        <p:nvPr/>
      </p:nvGrpSpPr>
      <p:grpSpPr>
        <a:xfrm>
          <a:off x="0" y="0"/>
          <a:ext cx="0" cy="0"/>
          <a:chOff x="0" y="0"/>
          <a:chExt cx="0" cy="0"/>
        </a:xfrm>
      </p:grpSpPr>
      <p:sp>
        <p:nvSpPr>
          <p:cNvPr id="504" name="Google Shape;504;p81"/>
          <p:cNvSpPr txBox="1"/>
          <p:nvPr/>
        </p:nvSpPr>
        <p:spPr>
          <a:xfrm>
            <a:off x="0" y="680875"/>
            <a:ext cx="584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05" name="Google Shape;505;p81"/>
          <p:cNvSpPr txBox="1"/>
          <p:nvPr/>
        </p:nvSpPr>
        <p:spPr>
          <a:xfrm>
            <a:off x="0" y="664125"/>
            <a:ext cx="87582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Q5.3 - If you have not used any services, why not? Is there anything you would change about this service that would make you more likely to utilize it?</a:t>
            </a:r>
            <a:endParaRPr b="1">
              <a:solidFill>
                <a:schemeClr val="dk1"/>
              </a:solidFill>
            </a:endParaRPr>
          </a:p>
        </p:txBody>
      </p:sp>
      <p:sp>
        <p:nvSpPr>
          <p:cNvPr id="506" name="Google Shape;506;p81"/>
          <p:cNvSpPr txBox="1"/>
          <p:nvPr/>
        </p:nvSpPr>
        <p:spPr>
          <a:xfrm>
            <a:off x="961125" y="1867925"/>
            <a:ext cx="7164300" cy="199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I am a commuter student and </a:t>
            </a:r>
            <a:r>
              <a:rPr lang="en" sz="1300" b="1">
                <a:solidFill>
                  <a:srgbClr val="222222"/>
                </a:solidFill>
                <a:latin typeface="Helvetica Neue"/>
                <a:ea typeface="Helvetica Neue"/>
                <a:cs typeface="Helvetica Neue"/>
                <a:sym typeface="Helvetica Neue"/>
              </a:rPr>
              <a:t>these services are more geared towards campus resident students</a:t>
            </a:r>
            <a:r>
              <a:rPr lang="en" sz="1300">
                <a:solidFill>
                  <a:srgbClr val="222222"/>
                </a:solidFill>
                <a:latin typeface="Helvetica Neue"/>
                <a:ea typeface="Helvetica Neue"/>
                <a:cs typeface="Helvetica Neue"/>
                <a:sym typeface="Helvetica Neue"/>
              </a:rPr>
              <a:t> in terms of locations, operating hours, and availability.</a:t>
            </a: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I didn't use CAPS, because </a:t>
            </a:r>
            <a:r>
              <a:rPr lang="en" sz="1300" b="1">
                <a:solidFill>
                  <a:srgbClr val="222222"/>
                </a:solidFill>
                <a:latin typeface="Helvetica Neue"/>
                <a:ea typeface="Helvetica Neue"/>
                <a:cs typeface="Helvetica Neue"/>
                <a:sym typeface="Helvetica Neue"/>
              </a:rPr>
              <a:t>we had to do the consultation online</a:t>
            </a:r>
            <a:r>
              <a:rPr lang="en" sz="1300">
                <a:solidFill>
                  <a:srgbClr val="222222"/>
                </a:solidFill>
                <a:latin typeface="Helvetica Neue"/>
                <a:ea typeface="Helvetica Neue"/>
                <a:cs typeface="Helvetica Neue"/>
                <a:sym typeface="Helvetica Neue"/>
              </a:rPr>
              <a:t>. I like doing therapy in person because it’s more discrete and </a:t>
            </a:r>
            <a:r>
              <a:rPr lang="en" sz="1300" b="1">
                <a:solidFill>
                  <a:srgbClr val="222222"/>
                </a:solidFill>
                <a:latin typeface="Helvetica Neue"/>
                <a:ea typeface="Helvetica Neue"/>
                <a:cs typeface="Helvetica Neue"/>
                <a:sym typeface="Helvetica Neue"/>
              </a:rPr>
              <a:t>I</a:t>
            </a:r>
            <a:r>
              <a:rPr lang="en" sz="1300">
                <a:solidFill>
                  <a:srgbClr val="222222"/>
                </a:solidFill>
                <a:latin typeface="Helvetica Neue"/>
                <a:ea typeface="Helvetica Neue"/>
                <a:cs typeface="Helvetica Neue"/>
                <a:sym typeface="Helvetica Neue"/>
              </a:rPr>
              <a:t> </a:t>
            </a:r>
            <a:r>
              <a:rPr lang="en" sz="1300" b="1">
                <a:solidFill>
                  <a:srgbClr val="222222"/>
                </a:solidFill>
                <a:latin typeface="Helvetica Neue"/>
                <a:ea typeface="Helvetica Neue"/>
                <a:cs typeface="Helvetica Neue"/>
                <a:sym typeface="Helvetica Neue"/>
              </a:rPr>
              <a:t>don't like having my family hearing conversations </a:t>
            </a:r>
            <a:r>
              <a:rPr lang="en" sz="1300">
                <a:solidFill>
                  <a:srgbClr val="222222"/>
                </a:solidFill>
                <a:latin typeface="Helvetica Neue"/>
                <a:ea typeface="Helvetica Neue"/>
                <a:cs typeface="Helvetica Neue"/>
                <a:sym typeface="Helvetica Neue"/>
              </a:rPr>
              <a:t>with a therapist.</a:t>
            </a: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Hard and confusing to access</a:t>
            </a:r>
            <a:endParaRPr sz="1300">
              <a:solidFill>
                <a:srgbClr val="222222"/>
              </a:solidFill>
              <a:latin typeface="Helvetica Neue"/>
              <a:ea typeface="Helvetica Neue"/>
              <a:cs typeface="Helvetica Neue"/>
              <a:sym typeface="Helvetica Neu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sp>
        <p:nvSpPr>
          <p:cNvPr id="511" name="Google Shape;511;p82"/>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12" name="Google Shape;512;p82"/>
          <p:cNvSpPr txBox="1"/>
          <p:nvPr/>
        </p:nvSpPr>
        <p:spPr>
          <a:xfrm>
            <a:off x="0" y="611550"/>
            <a:ext cx="89766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Q6 - Do you feel that your major promotes mental health practices as being important?</a:t>
            </a:r>
            <a:endParaRPr b="1">
              <a:solidFill>
                <a:schemeClr val="dk1"/>
              </a:solidFill>
            </a:endParaRPr>
          </a:p>
        </p:txBody>
      </p:sp>
      <p:pic>
        <p:nvPicPr>
          <p:cNvPr id="513" name="Google Shape;513;p82"/>
          <p:cNvPicPr preferRelativeResize="0"/>
          <p:nvPr/>
        </p:nvPicPr>
        <p:blipFill>
          <a:blip r:embed="rId4">
            <a:alphaModFix/>
          </a:blip>
          <a:stretch>
            <a:fillRect/>
          </a:stretch>
        </p:blipFill>
        <p:spPr>
          <a:xfrm>
            <a:off x="1516100" y="1372175"/>
            <a:ext cx="5944390" cy="28872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7"/>
        <p:cNvGrpSpPr/>
        <p:nvPr/>
      </p:nvGrpSpPr>
      <p:grpSpPr>
        <a:xfrm>
          <a:off x="0" y="0"/>
          <a:ext cx="0" cy="0"/>
          <a:chOff x="0" y="0"/>
          <a:chExt cx="0" cy="0"/>
        </a:xfrm>
      </p:grpSpPr>
      <p:sp>
        <p:nvSpPr>
          <p:cNvPr id="518" name="Google Shape;518;p83"/>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19" name="Google Shape;519;p83"/>
          <p:cNvSpPr txBox="1"/>
          <p:nvPr/>
        </p:nvSpPr>
        <p:spPr>
          <a:xfrm>
            <a:off x="95724" y="601075"/>
            <a:ext cx="41415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Q7 - Select any of the following who you feel best supported/promoted your mental health:</a:t>
            </a:r>
            <a:endParaRPr b="1">
              <a:solidFill>
                <a:schemeClr val="dk1"/>
              </a:solidFill>
            </a:endParaRPr>
          </a:p>
        </p:txBody>
      </p:sp>
      <p:pic>
        <p:nvPicPr>
          <p:cNvPr id="520" name="Google Shape;520;p83"/>
          <p:cNvPicPr preferRelativeResize="0"/>
          <p:nvPr/>
        </p:nvPicPr>
        <p:blipFill>
          <a:blip r:embed="rId4">
            <a:alphaModFix/>
          </a:blip>
          <a:stretch>
            <a:fillRect/>
          </a:stretch>
        </p:blipFill>
        <p:spPr>
          <a:xfrm>
            <a:off x="-5" y="1332000"/>
            <a:ext cx="5512205" cy="3368575"/>
          </a:xfrm>
          <a:prstGeom prst="rect">
            <a:avLst/>
          </a:prstGeom>
          <a:noFill/>
          <a:ln>
            <a:noFill/>
          </a:ln>
        </p:spPr>
      </p:pic>
      <p:sp>
        <p:nvSpPr>
          <p:cNvPr id="521" name="Google Shape;521;p83"/>
          <p:cNvSpPr txBox="1"/>
          <p:nvPr/>
        </p:nvSpPr>
        <p:spPr>
          <a:xfrm>
            <a:off x="4674025" y="523800"/>
            <a:ext cx="4411800" cy="8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Q7.1 - Would you like to further elaborate on your experiences with those that supported/promoted your mental health?</a:t>
            </a:r>
            <a:endParaRPr b="1">
              <a:solidFill>
                <a:schemeClr val="dk1"/>
              </a:solidFill>
            </a:endParaRPr>
          </a:p>
        </p:txBody>
      </p:sp>
      <p:sp>
        <p:nvSpPr>
          <p:cNvPr id="522" name="Google Shape;522;p83"/>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23" name="Google Shape;523;p83"/>
          <p:cNvSpPr txBox="1"/>
          <p:nvPr/>
        </p:nvSpPr>
        <p:spPr>
          <a:xfrm>
            <a:off x="4674025" y="1595600"/>
            <a:ext cx="44118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solidFill>
                  <a:srgbClr val="222222"/>
                </a:solidFill>
                <a:latin typeface="Helvetica Neue"/>
                <a:ea typeface="Helvetica Neue"/>
                <a:cs typeface="Helvetica Neue"/>
                <a:sym typeface="Helvetica Neue"/>
              </a:rPr>
              <a:t>Attending office hours and speaking with an advisor</a:t>
            </a:r>
            <a:r>
              <a:rPr lang="en" sz="1300">
                <a:solidFill>
                  <a:srgbClr val="222222"/>
                </a:solidFill>
                <a:latin typeface="Helvetica Neue"/>
                <a:ea typeface="Helvetica Neue"/>
                <a:cs typeface="Helvetica Neue"/>
                <a:sym typeface="Helvetica Neue"/>
              </a:rPr>
              <a:t> have been extremely helpful in keeping me sane during my first semester at Stony Brook. I was able to establish a that </a:t>
            </a:r>
            <a:r>
              <a:rPr lang="en" sz="1300" b="1">
                <a:solidFill>
                  <a:srgbClr val="222222"/>
                </a:solidFill>
                <a:latin typeface="Helvetica Neue"/>
                <a:ea typeface="Helvetica Neue"/>
                <a:cs typeface="Helvetica Neue"/>
                <a:sym typeface="Helvetica Neue"/>
              </a:rPr>
              <a:t>one-to-one connection.</a:t>
            </a:r>
            <a:endParaRPr sz="1300" b="1">
              <a:solidFill>
                <a:srgbClr val="222222"/>
              </a:solidFill>
              <a:latin typeface="Helvetica Neue"/>
              <a:ea typeface="Helvetica Neue"/>
              <a:cs typeface="Helvetica Neue"/>
              <a:sym typeface="Helvetica Neue"/>
            </a:endParaRPr>
          </a:p>
        </p:txBody>
      </p:sp>
      <p:sp>
        <p:nvSpPr>
          <p:cNvPr id="524" name="Google Shape;524;p83"/>
          <p:cNvSpPr txBox="1"/>
          <p:nvPr/>
        </p:nvSpPr>
        <p:spPr>
          <a:xfrm>
            <a:off x="4674025" y="2814275"/>
            <a:ext cx="3648000" cy="61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Helped by reaching out and giving me </a:t>
            </a:r>
            <a:r>
              <a:rPr lang="en" sz="1300" b="1">
                <a:solidFill>
                  <a:srgbClr val="222222"/>
                </a:solidFill>
                <a:latin typeface="Helvetica Neue"/>
                <a:ea typeface="Helvetica Neue"/>
                <a:cs typeface="Helvetica Neue"/>
                <a:sym typeface="Helvetica Neue"/>
              </a:rPr>
              <a:t>extensions on work</a:t>
            </a:r>
            <a:endParaRPr sz="1300" b="1">
              <a:solidFill>
                <a:srgbClr val="222222"/>
              </a:solidFill>
              <a:latin typeface="Helvetica Neue"/>
              <a:ea typeface="Helvetica Neue"/>
              <a:cs typeface="Helvetica Neue"/>
              <a:sym typeface="Helvetica Neue"/>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8"/>
        <p:cNvGrpSpPr/>
        <p:nvPr/>
      </p:nvGrpSpPr>
      <p:grpSpPr>
        <a:xfrm>
          <a:off x="0" y="0"/>
          <a:ext cx="0" cy="0"/>
          <a:chOff x="0" y="0"/>
          <a:chExt cx="0" cy="0"/>
        </a:xfrm>
      </p:grpSpPr>
      <p:sp>
        <p:nvSpPr>
          <p:cNvPr id="529" name="Google Shape;529;p84"/>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30" name="Google Shape;530;p84"/>
          <p:cNvSpPr txBox="1"/>
          <p:nvPr/>
        </p:nvSpPr>
        <p:spPr>
          <a:xfrm>
            <a:off x="0" y="600625"/>
            <a:ext cx="40407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Q7.2 - Select any of the following who you feel did not support/promoted your mental health?</a:t>
            </a:r>
            <a:endParaRPr b="1">
              <a:solidFill>
                <a:schemeClr val="dk1"/>
              </a:solidFill>
            </a:endParaRPr>
          </a:p>
        </p:txBody>
      </p:sp>
      <p:pic>
        <p:nvPicPr>
          <p:cNvPr id="531" name="Google Shape;531;p84"/>
          <p:cNvPicPr preferRelativeResize="0"/>
          <p:nvPr/>
        </p:nvPicPr>
        <p:blipFill>
          <a:blip r:embed="rId4">
            <a:alphaModFix/>
          </a:blip>
          <a:stretch>
            <a:fillRect/>
          </a:stretch>
        </p:blipFill>
        <p:spPr>
          <a:xfrm>
            <a:off x="85649" y="1408825"/>
            <a:ext cx="5199951" cy="3177750"/>
          </a:xfrm>
          <a:prstGeom prst="rect">
            <a:avLst/>
          </a:prstGeom>
          <a:noFill/>
          <a:ln>
            <a:noFill/>
          </a:ln>
        </p:spPr>
      </p:pic>
      <p:sp>
        <p:nvSpPr>
          <p:cNvPr id="532" name="Google Shape;532;p84"/>
          <p:cNvSpPr txBox="1"/>
          <p:nvPr/>
        </p:nvSpPr>
        <p:spPr>
          <a:xfrm>
            <a:off x="4942550" y="600625"/>
            <a:ext cx="4201500" cy="8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Q7.2.1 - Would you like to further elaborate on your experiences with those that did not supported/promoted your mental health?</a:t>
            </a:r>
            <a:endParaRPr b="1">
              <a:solidFill>
                <a:schemeClr val="dk1"/>
              </a:solidFill>
            </a:endParaRPr>
          </a:p>
        </p:txBody>
      </p:sp>
      <p:sp>
        <p:nvSpPr>
          <p:cNvPr id="533" name="Google Shape;533;p84"/>
          <p:cNvSpPr txBox="1"/>
          <p:nvPr/>
        </p:nvSpPr>
        <p:spPr>
          <a:xfrm>
            <a:off x="5285600" y="2162225"/>
            <a:ext cx="34944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Constant assignments, no time to complete them, </a:t>
            </a:r>
            <a:r>
              <a:rPr lang="en" sz="1300" b="1">
                <a:solidFill>
                  <a:srgbClr val="222222"/>
                </a:solidFill>
                <a:latin typeface="Helvetica Neue"/>
                <a:ea typeface="Helvetica Neue"/>
                <a:cs typeface="Helvetica Neue"/>
                <a:sym typeface="Helvetica Neue"/>
              </a:rPr>
              <a:t>burn out</a:t>
            </a:r>
            <a:r>
              <a:rPr lang="en" sz="1300">
                <a:solidFill>
                  <a:srgbClr val="222222"/>
                </a:solidFill>
                <a:latin typeface="Helvetica Neue"/>
                <a:ea typeface="Helvetica Neue"/>
                <a:cs typeface="Helvetica Neue"/>
                <a:sym typeface="Helvetica Neue"/>
              </a:rPr>
              <a:t>, mandatory attendance (hard on overwhelming days)</a:t>
            </a:r>
            <a:endParaRPr sz="1300">
              <a:solidFill>
                <a:srgbClr val="222222"/>
              </a:solidFill>
              <a:latin typeface="Helvetica Neue"/>
              <a:ea typeface="Helvetica Neue"/>
              <a:cs typeface="Helvetica Neue"/>
              <a:sym typeface="Helvetica Neue"/>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Google Shape;538;p85"/>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39" name="Google Shape;539;p85"/>
          <p:cNvSpPr txBox="1"/>
          <p:nvPr/>
        </p:nvSpPr>
        <p:spPr>
          <a:xfrm>
            <a:off x="262100" y="677075"/>
            <a:ext cx="8616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Q8 - Would you say that the advertisement of mental health services on campus is accurate to your experience of these services?</a:t>
            </a:r>
            <a:endParaRPr b="1">
              <a:solidFill>
                <a:schemeClr val="dk1"/>
              </a:solidFill>
            </a:endParaRPr>
          </a:p>
        </p:txBody>
      </p:sp>
      <p:pic>
        <p:nvPicPr>
          <p:cNvPr id="540" name="Google Shape;540;p85"/>
          <p:cNvPicPr preferRelativeResize="0"/>
          <p:nvPr/>
        </p:nvPicPr>
        <p:blipFill>
          <a:blip r:embed="rId4">
            <a:alphaModFix/>
          </a:blip>
          <a:stretch>
            <a:fillRect/>
          </a:stretch>
        </p:blipFill>
        <p:spPr>
          <a:xfrm>
            <a:off x="1569875" y="1495625"/>
            <a:ext cx="6000750" cy="23812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4"/>
        <p:cNvGrpSpPr/>
        <p:nvPr/>
      </p:nvGrpSpPr>
      <p:grpSpPr>
        <a:xfrm>
          <a:off x="0" y="0"/>
          <a:ext cx="0" cy="0"/>
          <a:chOff x="0" y="0"/>
          <a:chExt cx="0" cy="0"/>
        </a:xfrm>
      </p:grpSpPr>
      <p:sp>
        <p:nvSpPr>
          <p:cNvPr id="545" name="Google Shape;545;p86"/>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46" name="Google Shape;546;p86"/>
          <p:cNvSpPr txBox="1"/>
          <p:nvPr/>
        </p:nvSpPr>
        <p:spPr>
          <a:xfrm>
            <a:off x="185150" y="709825"/>
            <a:ext cx="42378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Q9 - Should the University introduce mental health services during Orientation?</a:t>
            </a:r>
            <a:endParaRPr b="1">
              <a:solidFill>
                <a:schemeClr val="dk1"/>
              </a:solidFill>
            </a:endParaRPr>
          </a:p>
        </p:txBody>
      </p:sp>
      <p:pic>
        <p:nvPicPr>
          <p:cNvPr id="547" name="Google Shape;547;p86"/>
          <p:cNvPicPr preferRelativeResize="0"/>
          <p:nvPr/>
        </p:nvPicPr>
        <p:blipFill rotWithShape="1">
          <a:blip r:embed="rId4">
            <a:alphaModFix/>
          </a:blip>
          <a:srcRect l="9272"/>
          <a:stretch/>
        </p:blipFill>
        <p:spPr>
          <a:xfrm>
            <a:off x="0" y="1818850"/>
            <a:ext cx="4171725" cy="2381250"/>
          </a:xfrm>
          <a:prstGeom prst="rect">
            <a:avLst/>
          </a:prstGeom>
          <a:noFill/>
          <a:ln>
            <a:noFill/>
          </a:ln>
        </p:spPr>
      </p:pic>
      <p:pic>
        <p:nvPicPr>
          <p:cNvPr id="548" name="Google Shape;548;p86"/>
          <p:cNvPicPr preferRelativeResize="0"/>
          <p:nvPr/>
        </p:nvPicPr>
        <p:blipFill rotWithShape="1">
          <a:blip r:embed="rId5">
            <a:alphaModFix/>
          </a:blip>
          <a:srcRect l="-2730" r="2730"/>
          <a:stretch/>
        </p:blipFill>
        <p:spPr>
          <a:xfrm>
            <a:off x="3909513" y="1365650"/>
            <a:ext cx="5012575" cy="2619375"/>
          </a:xfrm>
          <a:prstGeom prst="rect">
            <a:avLst/>
          </a:prstGeom>
          <a:noFill/>
          <a:ln>
            <a:noFill/>
          </a:ln>
        </p:spPr>
      </p:pic>
      <p:sp>
        <p:nvSpPr>
          <p:cNvPr id="549" name="Google Shape;549;p86"/>
          <p:cNvSpPr txBox="1"/>
          <p:nvPr/>
        </p:nvSpPr>
        <p:spPr>
          <a:xfrm>
            <a:off x="4915788" y="813775"/>
            <a:ext cx="3000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Q9.1 - If so, in what format?</a:t>
            </a:r>
            <a:endParaRPr b="1">
              <a:solidFill>
                <a:schemeClr val="dk1"/>
              </a:solidFill>
            </a:endParaRPr>
          </a:p>
        </p:txBody>
      </p:sp>
      <p:sp>
        <p:nvSpPr>
          <p:cNvPr id="550" name="Google Shape;550;p86"/>
          <p:cNvSpPr txBox="1"/>
          <p:nvPr/>
        </p:nvSpPr>
        <p:spPr>
          <a:xfrm>
            <a:off x="4499350" y="4040550"/>
            <a:ext cx="4815900" cy="1259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000">
                <a:solidFill>
                  <a:srgbClr val="222222"/>
                </a:solidFill>
                <a:latin typeface="Helvetica Neue"/>
                <a:ea typeface="Helvetica Neue"/>
                <a:cs typeface="Helvetica Neue"/>
                <a:sym typeface="Helvetica Neue"/>
              </a:rPr>
              <a:t>Other:</a:t>
            </a:r>
            <a:endParaRPr sz="10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Mention what resources are available during orientation.</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87"/>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56" name="Google Shape;556;p87"/>
          <p:cNvSpPr txBox="1"/>
          <p:nvPr/>
        </p:nvSpPr>
        <p:spPr>
          <a:xfrm>
            <a:off x="382225" y="808100"/>
            <a:ext cx="83325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Q10 - Are there any mental health services not already provided by the University that would you like to see?</a:t>
            </a:r>
            <a:endParaRPr b="1">
              <a:solidFill>
                <a:schemeClr val="dk1"/>
              </a:solidFill>
            </a:endParaRPr>
          </a:p>
        </p:txBody>
      </p:sp>
      <p:pic>
        <p:nvPicPr>
          <p:cNvPr id="557" name="Google Shape;557;p87"/>
          <p:cNvPicPr preferRelativeResize="0"/>
          <p:nvPr/>
        </p:nvPicPr>
        <p:blipFill>
          <a:blip r:embed="rId4">
            <a:alphaModFix/>
          </a:blip>
          <a:stretch>
            <a:fillRect/>
          </a:stretch>
        </p:blipFill>
        <p:spPr>
          <a:xfrm>
            <a:off x="207625" y="1721600"/>
            <a:ext cx="5175650" cy="2381250"/>
          </a:xfrm>
          <a:prstGeom prst="rect">
            <a:avLst/>
          </a:prstGeom>
          <a:noFill/>
          <a:ln>
            <a:noFill/>
          </a:ln>
        </p:spPr>
      </p:pic>
      <p:sp>
        <p:nvSpPr>
          <p:cNvPr id="558" name="Google Shape;558;p87"/>
          <p:cNvSpPr txBox="1"/>
          <p:nvPr/>
        </p:nvSpPr>
        <p:spPr>
          <a:xfrm>
            <a:off x="5765450" y="1551225"/>
            <a:ext cx="30546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Actual availability to speak to someone w</a:t>
            </a:r>
            <a:r>
              <a:rPr lang="en" sz="1300" b="1">
                <a:solidFill>
                  <a:srgbClr val="222222"/>
                </a:solidFill>
                <a:latin typeface="Helvetica Neue"/>
                <a:ea typeface="Helvetica Neue"/>
                <a:cs typeface="Helvetica Neue"/>
                <a:sym typeface="Helvetica Neue"/>
              </a:rPr>
              <a:t>ithout having to be put on hold indefinitely</a:t>
            </a:r>
            <a:r>
              <a:rPr lang="en" sz="1300">
                <a:solidFill>
                  <a:srgbClr val="222222"/>
                </a:solidFill>
                <a:latin typeface="Helvetica Neue"/>
                <a:ea typeface="Helvetica Neue"/>
                <a:cs typeface="Helvetica Neue"/>
                <a:sym typeface="Helvetica Neue"/>
              </a:rPr>
              <a:t> or wait several days for a phone call only to be told you will be called back with a referral off campus.</a:t>
            </a:r>
            <a:endParaRPr sz="1300">
              <a:solidFill>
                <a:srgbClr val="222222"/>
              </a:solidFill>
              <a:latin typeface="Helvetica Neue"/>
              <a:ea typeface="Helvetica Neue"/>
              <a:cs typeface="Helvetica Neue"/>
              <a:sym typeface="Helvetica Neue"/>
            </a:endParaRPr>
          </a:p>
        </p:txBody>
      </p:sp>
      <p:sp>
        <p:nvSpPr>
          <p:cNvPr id="559" name="Google Shape;559;p87"/>
          <p:cNvSpPr txBox="1"/>
          <p:nvPr/>
        </p:nvSpPr>
        <p:spPr>
          <a:xfrm>
            <a:off x="5765450" y="3341150"/>
            <a:ext cx="3000000" cy="84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Virtual and </a:t>
            </a:r>
            <a:r>
              <a:rPr lang="en" sz="1300" b="1">
                <a:solidFill>
                  <a:srgbClr val="222222"/>
                </a:solidFill>
                <a:latin typeface="Helvetica Neue"/>
                <a:ea typeface="Helvetica Neue"/>
                <a:cs typeface="Helvetica Neue"/>
                <a:sym typeface="Helvetica Neue"/>
              </a:rPr>
              <a:t>online counseling</a:t>
            </a:r>
            <a:r>
              <a:rPr lang="en" sz="1300">
                <a:solidFill>
                  <a:srgbClr val="222222"/>
                </a:solidFill>
                <a:latin typeface="Helvetica Neue"/>
                <a:ea typeface="Helvetica Neue"/>
                <a:cs typeface="Helvetica Neue"/>
                <a:sym typeface="Helvetica Neue"/>
              </a:rPr>
              <a:t>. </a:t>
            </a:r>
            <a:r>
              <a:rPr lang="en" sz="1300" b="1">
                <a:solidFill>
                  <a:srgbClr val="222222"/>
                </a:solidFill>
                <a:latin typeface="Helvetica Neue"/>
                <a:ea typeface="Helvetica Neue"/>
                <a:cs typeface="Helvetica Neue"/>
                <a:sym typeface="Helvetica Neue"/>
              </a:rPr>
              <a:t>PTSD counseling</a:t>
            </a:r>
            <a:r>
              <a:rPr lang="en" sz="1300">
                <a:solidFill>
                  <a:srgbClr val="222222"/>
                </a:solidFill>
                <a:latin typeface="Helvetica Neue"/>
                <a:ea typeface="Helvetica Neue"/>
                <a:cs typeface="Helvetica Neue"/>
                <a:sym typeface="Helvetica Neue"/>
              </a:rPr>
              <a:t> for veterans such as myself.</a:t>
            </a:r>
            <a:endParaRPr sz="1300">
              <a:solidFill>
                <a:srgbClr val="222222"/>
              </a:solidFill>
              <a:latin typeface="Helvetica Neue"/>
              <a:ea typeface="Helvetica Neue"/>
              <a:cs typeface="Helvetica Neue"/>
              <a:sym typeface="Helvetica Neue"/>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3"/>
        <p:cNvGrpSpPr/>
        <p:nvPr/>
      </p:nvGrpSpPr>
      <p:grpSpPr>
        <a:xfrm>
          <a:off x="0" y="0"/>
          <a:ext cx="0" cy="0"/>
          <a:chOff x="0" y="0"/>
          <a:chExt cx="0" cy="0"/>
        </a:xfrm>
      </p:grpSpPr>
      <p:sp>
        <p:nvSpPr>
          <p:cNvPr id="564" name="Google Shape;564;p88"/>
          <p:cNvSpPr txBox="1"/>
          <p:nvPr/>
        </p:nvSpPr>
        <p:spPr>
          <a:xfrm>
            <a:off x="1933025" y="1551225"/>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65" name="Google Shape;565;p88"/>
          <p:cNvSpPr txBox="1"/>
          <p:nvPr/>
        </p:nvSpPr>
        <p:spPr>
          <a:xfrm>
            <a:off x="906400" y="535425"/>
            <a:ext cx="30000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Q11 - Have you attended any events or student programming related to mental health? (I.e hosted by USG, CPO, an RA, etc)</a:t>
            </a:r>
            <a:endParaRPr b="1">
              <a:solidFill>
                <a:schemeClr val="dk1"/>
              </a:solidFill>
            </a:endParaRPr>
          </a:p>
        </p:txBody>
      </p:sp>
      <p:pic>
        <p:nvPicPr>
          <p:cNvPr id="566" name="Google Shape;566;p88"/>
          <p:cNvPicPr preferRelativeResize="0"/>
          <p:nvPr/>
        </p:nvPicPr>
        <p:blipFill rotWithShape="1">
          <a:blip r:embed="rId4">
            <a:alphaModFix/>
          </a:blip>
          <a:srcRect l="11932" r="2772"/>
          <a:stretch/>
        </p:blipFill>
        <p:spPr>
          <a:xfrm>
            <a:off x="153000" y="1874975"/>
            <a:ext cx="4728550" cy="2381250"/>
          </a:xfrm>
          <a:prstGeom prst="rect">
            <a:avLst/>
          </a:prstGeom>
          <a:noFill/>
          <a:ln>
            <a:noFill/>
          </a:ln>
        </p:spPr>
      </p:pic>
      <p:pic>
        <p:nvPicPr>
          <p:cNvPr id="567" name="Google Shape;567;p88"/>
          <p:cNvPicPr preferRelativeResize="0"/>
          <p:nvPr/>
        </p:nvPicPr>
        <p:blipFill>
          <a:blip r:embed="rId5">
            <a:alphaModFix/>
          </a:blip>
          <a:stretch>
            <a:fillRect/>
          </a:stretch>
        </p:blipFill>
        <p:spPr>
          <a:xfrm>
            <a:off x="4826925" y="1679200"/>
            <a:ext cx="4182524" cy="3159500"/>
          </a:xfrm>
          <a:prstGeom prst="rect">
            <a:avLst/>
          </a:prstGeom>
          <a:noFill/>
          <a:ln>
            <a:noFill/>
          </a:ln>
        </p:spPr>
      </p:pic>
      <p:sp>
        <p:nvSpPr>
          <p:cNvPr id="568" name="Google Shape;568;p88"/>
          <p:cNvSpPr txBox="1"/>
          <p:nvPr/>
        </p:nvSpPr>
        <p:spPr>
          <a:xfrm>
            <a:off x="5418188" y="535425"/>
            <a:ext cx="3000000" cy="8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Q11.1 - Which department or student-led organization hosted the event?</a:t>
            </a:r>
            <a:endParaRPr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677840" y="608971"/>
            <a:ext cx="6612900" cy="84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Helvetica Neue"/>
                <a:ea typeface="Helvetica Neue"/>
                <a:cs typeface="Helvetica Neue"/>
                <a:sym typeface="Helvetica Neue"/>
              </a:rPr>
              <a:t>Year- Long Survey Participation</a:t>
            </a:r>
            <a:endParaRPr>
              <a:solidFill>
                <a:srgbClr val="000000"/>
              </a:solidFill>
              <a:latin typeface="Helvetica Neue"/>
              <a:ea typeface="Helvetica Neue"/>
              <a:cs typeface="Helvetica Neue"/>
              <a:sym typeface="Helvetica Neue"/>
            </a:endParaRPr>
          </a:p>
          <a:p>
            <a:pPr marL="0" lvl="0" indent="0" algn="l" rtl="0">
              <a:spcBef>
                <a:spcPts val="0"/>
              </a:spcBef>
              <a:spcAft>
                <a:spcPts val="0"/>
              </a:spcAft>
              <a:buNone/>
            </a:pPr>
            <a:r>
              <a:rPr lang="en">
                <a:solidFill>
                  <a:srgbClr val="000000"/>
                </a:solidFill>
                <a:latin typeface="Helvetica Neue"/>
                <a:ea typeface="Helvetica Neue"/>
                <a:cs typeface="Helvetica Neue"/>
                <a:sym typeface="Helvetica Neue"/>
              </a:rPr>
              <a:t> </a:t>
            </a:r>
            <a:endParaRPr>
              <a:solidFill>
                <a:srgbClr val="000000"/>
              </a:solidFill>
              <a:latin typeface="Helvetica Neue"/>
              <a:ea typeface="Helvetica Neue"/>
              <a:cs typeface="Helvetica Neue"/>
              <a:sym typeface="Helvetica Neue"/>
            </a:endParaRPr>
          </a:p>
        </p:txBody>
      </p:sp>
      <p:sp>
        <p:nvSpPr>
          <p:cNvPr id="201" name="Google Shape;201;p35"/>
          <p:cNvSpPr txBox="1">
            <a:spLocks noGrp="1"/>
          </p:cNvSpPr>
          <p:nvPr>
            <p:ph type="body" idx="1"/>
          </p:nvPr>
        </p:nvSpPr>
        <p:spPr>
          <a:xfrm>
            <a:off x="677850" y="1407575"/>
            <a:ext cx="7988400" cy="33846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1"/>
              </a:buClr>
              <a:buSzPts val="1400"/>
              <a:buChar char="❖"/>
            </a:pPr>
            <a:r>
              <a:rPr lang="en" sz="1400">
                <a:solidFill>
                  <a:schemeClr val="dk1"/>
                </a:solidFill>
              </a:rPr>
              <a:t>Current Students (entered prior to Spring 2022) response rate of 958 participants</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New Students (entered Spring 2022) response rate of 93 participants</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Academic Affairs response rate of 163 participants</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Student Affairs response rate of 186 participants</a:t>
            </a:r>
            <a:endParaRPr sz="1400">
              <a:solidFill>
                <a:schemeClr val="dk1"/>
              </a:solidFill>
            </a:endParaRPr>
          </a:p>
          <a:p>
            <a:pPr marL="45720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Interviews with departments and student organizations</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Small-scale focus group</a:t>
            </a: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endParaRPr sz="1400">
              <a:solidFill>
                <a:schemeClr val="dk1"/>
              </a:solidFill>
            </a:endParaRPr>
          </a:p>
          <a:p>
            <a:pPr marL="914400" lvl="0" indent="0" algn="l" rtl="0">
              <a:lnSpc>
                <a:spcPct val="115000"/>
              </a:lnSpc>
              <a:spcBef>
                <a:spcPts val="0"/>
              </a:spcBef>
              <a:spcAft>
                <a:spcPts val="0"/>
              </a:spcAft>
              <a:buNone/>
            </a:pPr>
            <a:endParaRPr>
              <a:solidFill>
                <a:srgbClr val="000000"/>
              </a:solidFill>
              <a:latin typeface="Helvetica Neue"/>
              <a:ea typeface="Helvetica Neue"/>
              <a:cs typeface="Helvetica Neue"/>
              <a:sym typeface="Helvetica Neue"/>
            </a:endParaRPr>
          </a:p>
        </p:txBody>
      </p:sp>
      <p:sp>
        <p:nvSpPr>
          <p:cNvPr id="202" name="Google Shape;202;p35"/>
          <p:cNvSpPr txBox="1"/>
          <p:nvPr/>
        </p:nvSpPr>
        <p:spPr>
          <a:xfrm>
            <a:off x="1860100" y="816600"/>
            <a:ext cx="54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7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7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7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700"/>
                                        <p:tgtEl>
                                          <p:spTgt spid="2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1">
                                            <p:txEl>
                                              <p:pRg st="4" end="4"/>
                                            </p:txEl>
                                          </p:spTgt>
                                        </p:tgtEl>
                                        <p:attrNameLst>
                                          <p:attrName>style.visibility</p:attrName>
                                        </p:attrNameLst>
                                      </p:cBhvr>
                                      <p:to>
                                        <p:strVal val="visible"/>
                                      </p:to>
                                    </p:set>
                                    <p:animEffect transition="in" filter="fade">
                                      <p:cBhvr>
                                        <p:cTn id="27" dur="700"/>
                                        <p:tgtEl>
                                          <p:spTgt spid="2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1">
                                            <p:txEl>
                                              <p:pRg st="5" end="5"/>
                                            </p:txEl>
                                          </p:spTgt>
                                        </p:tgtEl>
                                        <p:attrNameLst>
                                          <p:attrName>style.visibility</p:attrName>
                                        </p:attrNameLst>
                                      </p:cBhvr>
                                      <p:to>
                                        <p:strVal val="visible"/>
                                      </p:to>
                                    </p:set>
                                    <p:animEffect transition="in" filter="fade">
                                      <p:cBhvr>
                                        <p:cTn id="32" dur="700"/>
                                        <p:tgtEl>
                                          <p:spTgt spid="2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1">
                                            <p:txEl>
                                              <p:pRg st="6" end="6"/>
                                            </p:txEl>
                                          </p:spTgt>
                                        </p:tgtEl>
                                        <p:attrNameLst>
                                          <p:attrName>style.visibility</p:attrName>
                                        </p:attrNameLst>
                                      </p:cBhvr>
                                      <p:to>
                                        <p:strVal val="visible"/>
                                      </p:to>
                                    </p:set>
                                    <p:animEffect transition="in" filter="fade">
                                      <p:cBhvr>
                                        <p:cTn id="37" dur="700"/>
                                        <p:tgtEl>
                                          <p:spTgt spid="2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1">
                                            <p:txEl>
                                              <p:pRg st="7" end="7"/>
                                            </p:txEl>
                                          </p:spTgt>
                                        </p:tgtEl>
                                        <p:attrNameLst>
                                          <p:attrName>style.visibility</p:attrName>
                                        </p:attrNameLst>
                                      </p:cBhvr>
                                      <p:to>
                                        <p:strVal val="visible"/>
                                      </p:to>
                                    </p:set>
                                    <p:animEffect transition="in" filter="fade">
                                      <p:cBhvr>
                                        <p:cTn id="42" dur="700"/>
                                        <p:tgtEl>
                                          <p:spTgt spid="2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1">
                                            <p:txEl>
                                              <p:pRg st="8" end="8"/>
                                            </p:txEl>
                                          </p:spTgt>
                                        </p:tgtEl>
                                        <p:attrNameLst>
                                          <p:attrName>style.visibility</p:attrName>
                                        </p:attrNameLst>
                                      </p:cBhvr>
                                      <p:to>
                                        <p:strVal val="visible"/>
                                      </p:to>
                                    </p:set>
                                    <p:animEffect transition="in" filter="fade">
                                      <p:cBhvr>
                                        <p:cTn id="47" dur="700"/>
                                        <p:tgtEl>
                                          <p:spTgt spid="2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1">
                                            <p:txEl>
                                              <p:pRg st="9" end="9"/>
                                            </p:txEl>
                                          </p:spTgt>
                                        </p:tgtEl>
                                        <p:attrNameLst>
                                          <p:attrName>style.visibility</p:attrName>
                                        </p:attrNameLst>
                                      </p:cBhvr>
                                      <p:to>
                                        <p:strVal val="visible"/>
                                      </p:to>
                                    </p:set>
                                    <p:animEffect transition="in" filter="fade">
                                      <p:cBhvr>
                                        <p:cTn id="52" dur="700"/>
                                        <p:tgtEl>
                                          <p:spTgt spid="2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1">
                                            <p:txEl>
                                              <p:pRg st="10" end="10"/>
                                            </p:txEl>
                                          </p:spTgt>
                                        </p:tgtEl>
                                        <p:attrNameLst>
                                          <p:attrName>style.visibility</p:attrName>
                                        </p:attrNameLst>
                                      </p:cBhvr>
                                      <p:to>
                                        <p:strVal val="visible"/>
                                      </p:to>
                                    </p:set>
                                    <p:animEffect transition="in" filter="fade">
                                      <p:cBhvr>
                                        <p:cTn id="57" dur="700"/>
                                        <p:tgtEl>
                                          <p:spTgt spid="20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1">
                                            <p:txEl>
                                              <p:pRg st="11" end="11"/>
                                            </p:txEl>
                                          </p:spTgt>
                                        </p:tgtEl>
                                        <p:attrNameLst>
                                          <p:attrName>style.visibility</p:attrName>
                                        </p:attrNameLst>
                                      </p:cBhvr>
                                      <p:to>
                                        <p:strVal val="visible"/>
                                      </p:to>
                                    </p:set>
                                    <p:animEffect transition="in" filter="fade">
                                      <p:cBhvr>
                                        <p:cTn id="62" dur="700"/>
                                        <p:tgtEl>
                                          <p:spTgt spid="20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1">
                                            <p:txEl>
                                              <p:pRg st="12" end="12"/>
                                            </p:txEl>
                                          </p:spTgt>
                                        </p:tgtEl>
                                        <p:attrNameLst>
                                          <p:attrName>style.visibility</p:attrName>
                                        </p:attrNameLst>
                                      </p:cBhvr>
                                      <p:to>
                                        <p:strVal val="visible"/>
                                      </p:to>
                                    </p:set>
                                    <p:animEffect transition="in" filter="fade">
                                      <p:cBhvr>
                                        <p:cTn id="67" dur="700"/>
                                        <p:tgtEl>
                                          <p:spTgt spid="20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1">
                                            <p:txEl>
                                              <p:pRg st="13" end="13"/>
                                            </p:txEl>
                                          </p:spTgt>
                                        </p:tgtEl>
                                        <p:attrNameLst>
                                          <p:attrName>style.visibility</p:attrName>
                                        </p:attrNameLst>
                                      </p:cBhvr>
                                      <p:to>
                                        <p:strVal val="visible"/>
                                      </p:to>
                                    </p:set>
                                    <p:animEffect transition="in" filter="fade">
                                      <p:cBhvr>
                                        <p:cTn id="72" dur="700"/>
                                        <p:tgtEl>
                                          <p:spTgt spid="20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1">
                                            <p:txEl>
                                              <p:pRg st="14" end="14"/>
                                            </p:txEl>
                                          </p:spTgt>
                                        </p:tgtEl>
                                        <p:attrNameLst>
                                          <p:attrName>style.visibility</p:attrName>
                                        </p:attrNameLst>
                                      </p:cBhvr>
                                      <p:to>
                                        <p:strVal val="visible"/>
                                      </p:to>
                                    </p:set>
                                    <p:animEffect transition="in" filter="fade">
                                      <p:cBhvr>
                                        <p:cTn id="77" dur="700"/>
                                        <p:tgtEl>
                                          <p:spTgt spid="20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1">
                                            <p:txEl>
                                              <p:pRg st="15" end="15"/>
                                            </p:txEl>
                                          </p:spTgt>
                                        </p:tgtEl>
                                        <p:attrNameLst>
                                          <p:attrName>style.visibility</p:attrName>
                                        </p:attrNameLst>
                                      </p:cBhvr>
                                      <p:to>
                                        <p:strVal val="visible"/>
                                      </p:to>
                                    </p:set>
                                    <p:animEffect transition="in" filter="fade">
                                      <p:cBhvr>
                                        <p:cTn id="82" dur="700"/>
                                        <p:tgtEl>
                                          <p:spTgt spid="20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89"/>
          <p:cNvSpPr txBox="1"/>
          <p:nvPr/>
        </p:nvSpPr>
        <p:spPr>
          <a:xfrm>
            <a:off x="1907750" y="3228000"/>
            <a:ext cx="5285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a:p>
        </p:txBody>
      </p:sp>
      <p:sp>
        <p:nvSpPr>
          <p:cNvPr id="574" name="Google Shape;574;p89"/>
          <p:cNvSpPr txBox="1"/>
          <p:nvPr/>
        </p:nvSpPr>
        <p:spPr>
          <a:xfrm>
            <a:off x="131050" y="633375"/>
            <a:ext cx="8769300" cy="8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Q12 - Is there any mental health programming that you would like to see from a University or student resource? (Outside of a specialized department such as Counseling and Psychological Services or Center for Prevention and Outreach)</a:t>
            </a:r>
            <a:endParaRPr b="1">
              <a:solidFill>
                <a:schemeClr val="dk1"/>
              </a:solidFill>
            </a:endParaRPr>
          </a:p>
        </p:txBody>
      </p:sp>
      <p:sp>
        <p:nvSpPr>
          <p:cNvPr id="575" name="Google Shape;575;p89"/>
          <p:cNvSpPr txBox="1"/>
          <p:nvPr/>
        </p:nvSpPr>
        <p:spPr>
          <a:xfrm>
            <a:off x="323700" y="2019800"/>
            <a:ext cx="84966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CBT as well as massage therapy would be a start.</a:t>
            </a:r>
            <a:endParaRPr sz="1300">
              <a:solidFill>
                <a:srgbClr val="222222"/>
              </a:solidFill>
              <a:latin typeface="Helvetica Neue"/>
              <a:ea typeface="Helvetica Neue"/>
              <a:cs typeface="Helvetica Neue"/>
              <a:sym typeface="Helvetica Neue"/>
            </a:endParaRPr>
          </a:p>
        </p:txBody>
      </p:sp>
      <p:sp>
        <p:nvSpPr>
          <p:cNvPr id="576" name="Google Shape;576;p89"/>
          <p:cNvSpPr txBox="1"/>
          <p:nvPr/>
        </p:nvSpPr>
        <p:spPr>
          <a:xfrm>
            <a:off x="3050450" y="2730025"/>
            <a:ext cx="30000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Veterans Student Organization</a:t>
            </a:r>
            <a:endParaRPr sz="1300">
              <a:solidFill>
                <a:srgbClr val="222222"/>
              </a:solidFill>
              <a:latin typeface="Helvetica Neue"/>
              <a:ea typeface="Helvetica Neue"/>
              <a:cs typeface="Helvetica Neue"/>
              <a:sym typeface="Helvetica Neue"/>
            </a:endParaRPr>
          </a:p>
        </p:txBody>
      </p:sp>
      <p:sp>
        <p:nvSpPr>
          <p:cNvPr id="577" name="Google Shape;577;p89"/>
          <p:cNvSpPr txBox="1"/>
          <p:nvPr/>
        </p:nvSpPr>
        <p:spPr>
          <a:xfrm>
            <a:off x="2519300" y="3494050"/>
            <a:ext cx="40623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Time management and how to balance work and life</a:t>
            </a:r>
            <a:endParaRPr sz="1300">
              <a:solidFill>
                <a:srgbClr val="222222"/>
              </a:solidFill>
              <a:latin typeface="Helvetica Neue"/>
              <a:ea typeface="Helvetica Neue"/>
              <a:cs typeface="Helvetica Neue"/>
              <a:sym typeface="Helvetica Neue"/>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1"/>
        <p:cNvGrpSpPr/>
        <p:nvPr/>
      </p:nvGrpSpPr>
      <p:grpSpPr>
        <a:xfrm>
          <a:off x="0" y="0"/>
          <a:ext cx="0" cy="0"/>
          <a:chOff x="0" y="0"/>
          <a:chExt cx="0" cy="0"/>
        </a:xfrm>
      </p:grpSpPr>
      <p:sp>
        <p:nvSpPr>
          <p:cNvPr id="582" name="Google Shape;582;p90"/>
          <p:cNvSpPr txBox="1"/>
          <p:nvPr/>
        </p:nvSpPr>
        <p:spPr>
          <a:xfrm>
            <a:off x="131050" y="6333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3" name="Google Shape;583;p90"/>
          <p:cNvSpPr txBox="1"/>
          <p:nvPr/>
        </p:nvSpPr>
        <p:spPr>
          <a:xfrm>
            <a:off x="54600" y="928225"/>
            <a:ext cx="3000000" cy="371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Q13 - In response to previous survey results Counseling and Psychological Services has introduced a Student Experience and Satisfaction coordinator who will "listens to and responds to your compliments and concerns related to CAPS. The coordinator addresses your questions, openly hears your feedback, and helps resolve problems about accessing care, your recent visit, or the care received by our counseling team." How likely would to share your concerns about your interactions with CAPS with the student coordinator?</a:t>
            </a:r>
            <a:endParaRPr b="1">
              <a:solidFill>
                <a:schemeClr val="dk1"/>
              </a:solidFill>
            </a:endParaRPr>
          </a:p>
        </p:txBody>
      </p:sp>
      <p:pic>
        <p:nvPicPr>
          <p:cNvPr id="584" name="Google Shape;584;p90"/>
          <p:cNvPicPr preferRelativeResize="0"/>
          <p:nvPr/>
        </p:nvPicPr>
        <p:blipFill>
          <a:blip r:embed="rId4">
            <a:alphaModFix/>
          </a:blip>
          <a:stretch>
            <a:fillRect/>
          </a:stretch>
        </p:blipFill>
        <p:spPr>
          <a:xfrm>
            <a:off x="3254050" y="808100"/>
            <a:ext cx="5708150" cy="2881256"/>
          </a:xfrm>
          <a:prstGeom prst="rect">
            <a:avLst/>
          </a:prstGeom>
          <a:noFill/>
          <a:ln>
            <a:noFill/>
          </a:ln>
        </p:spPr>
      </p:pic>
      <p:sp>
        <p:nvSpPr>
          <p:cNvPr id="585" name="Google Shape;585;p90"/>
          <p:cNvSpPr txBox="1"/>
          <p:nvPr/>
        </p:nvSpPr>
        <p:spPr>
          <a:xfrm>
            <a:off x="4401050" y="3810725"/>
            <a:ext cx="3855000" cy="121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chemeClr val="dk1"/>
                </a:solidFill>
                <a:latin typeface="Helvetica Neue"/>
                <a:ea typeface="Helvetica Neue"/>
                <a:cs typeface="Helvetica Neue"/>
                <a:sym typeface="Helvetica Neue"/>
              </a:rPr>
              <a:t>Limited time in my schedule</a:t>
            </a:r>
            <a:r>
              <a:rPr lang="en" sz="1200">
                <a:solidFill>
                  <a:schemeClr val="dk1"/>
                </a:solidFill>
                <a:latin typeface="Helvetica Neue"/>
                <a:ea typeface="Helvetica Neue"/>
                <a:cs typeface="Helvetica Neue"/>
                <a:sym typeface="Helvetica Neue"/>
              </a:rPr>
              <a:t> to talk to deaf ears and/or people with their </a:t>
            </a:r>
            <a:r>
              <a:rPr lang="en" sz="1200" b="1">
                <a:solidFill>
                  <a:schemeClr val="dk1"/>
                </a:solidFill>
                <a:latin typeface="Helvetica Neue"/>
                <a:ea typeface="Helvetica Neue"/>
                <a:cs typeface="Helvetica Neue"/>
                <a:sym typeface="Helvetica Neue"/>
              </a:rPr>
              <a:t>hands tied too tight by bureaucracy</a:t>
            </a:r>
            <a:r>
              <a:rPr lang="en" sz="1200">
                <a:solidFill>
                  <a:schemeClr val="dk1"/>
                </a:solidFill>
                <a:latin typeface="Helvetica Neue"/>
                <a:ea typeface="Helvetica Neue"/>
                <a:cs typeface="Helvetica Neue"/>
                <a:sym typeface="Helvetica Neue"/>
              </a:rPr>
              <a:t> to actually have the autonomy to make appreciable change (and hopefully thereby improvement).</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91"/>
          <p:cNvSpPr txBox="1"/>
          <p:nvPr/>
        </p:nvSpPr>
        <p:spPr>
          <a:xfrm>
            <a:off x="131050" y="6333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1" name="Google Shape;591;p91"/>
          <p:cNvSpPr txBox="1"/>
          <p:nvPr/>
        </p:nvSpPr>
        <p:spPr>
          <a:xfrm>
            <a:off x="787950" y="797175"/>
            <a:ext cx="7568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Q14 - If introduced; would you like to see crisis messaging (i.e a pop-up advertising emergency services) prior to entering the CAPS/CPO/ student health website?</a:t>
            </a:r>
            <a:endParaRPr b="1">
              <a:solidFill>
                <a:schemeClr val="dk1"/>
              </a:solidFill>
            </a:endParaRPr>
          </a:p>
        </p:txBody>
      </p:sp>
      <p:pic>
        <p:nvPicPr>
          <p:cNvPr id="592" name="Google Shape;592;p91"/>
          <p:cNvPicPr preferRelativeResize="0"/>
          <p:nvPr/>
        </p:nvPicPr>
        <p:blipFill>
          <a:blip r:embed="rId4">
            <a:alphaModFix/>
          </a:blip>
          <a:stretch>
            <a:fillRect/>
          </a:stretch>
        </p:blipFill>
        <p:spPr>
          <a:xfrm>
            <a:off x="1571625" y="1758350"/>
            <a:ext cx="6000750" cy="23812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6"/>
        <p:cNvGrpSpPr/>
        <p:nvPr/>
      </p:nvGrpSpPr>
      <p:grpSpPr>
        <a:xfrm>
          <a:off x="0" y="0"/>
          <a:ext cx="0" cy="0"/>
          <a:chOff x="0" y="0"/>
          <a:chExt cx="0" cy="0"/>
        </a:xfrm>
      </p:grpSpPr>
      <p:sp>
        <p:nvSpPr>
          <p:cNvPr id="597" name="Google Shape;597;p92"/>
          <p:cNvSpPr txBox="1"/>
          <p:nvPr/>
        </p:nvSpPr>
        <p:spPr>
          <a:xfrm>
            <a:off x="131050" y="6333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98" name="Google Shape;598;p92"/>
          <p:cNvSpPr txBox="1"/>
          <p:nvPr/>
        </p:nvSpPr>
        <p:spPr>
          <a:xfrm>
            <a:off x="131050" y="720750"/>
            <a:ext cx="4488300" cy="8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Q15 - If introduced; would you be interested in having a mental health app that was in partnership with the University?</a:t>
            </a:r>
            <a:endParaRPr b="1">
              <a:solidFill>
                <a:schemeClr val="dk1"/>
              </a:solidFill>
            </a:endParaRPr>
          </a:p>
        </p:txBody>
      </p:sp>
      <p:pic>
        <p:nvPicPr>
          <p:cNvPr id="599" name="Google Shape;599;p92"/>
          <p:cNvPicPr preferRelativeResize="0"/>
          <p:nvPr/>
        </p:nvPicPr>
        <p:blipFill>
          <a:blip r:embed="rId4">
            <a:alphaModFix/>
          </a:blip>
          <a:stretch>
            <a:fillRect/>
          </a:stretch>
        </p:blipFill>
        <p:spPr>
          <a:xfrm>
            <a:off x="131050" y="1845275"/>
            <a:ext cx="5089025" cy="2381250"/>
          </a:xfrm>
          <a:prstGeom prst="rect">
            <a:avLst/>
          </a:prstGeom>
          <a:noFill/>
          <a:ln>
            <a:noFill/>
          </a:ln>
        </p:spPr>
      </p:pic>
      <p:sp>
        <p:nvSpPr>
          <p:cNvPr id="600" name="Google Shape;600;p92"/>
          <p:cNvSpPr txBox="1"/>
          <p:nvPr/>
        </p:nvSpPr>
        <p:spPr>
          <a:xfrm>
            <a:off x="4675675" y="770075"/>
            <a:ext cx="4355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Q15.1 - What qualities or features would you like on a mental health app?</a:t>
            </a:r>
            <a:endParaRPr b="1">
              <a:solidFill>
                <a:schemeClr val="dk1"/>
              </a:solidFill>
            </a:endParaRPr>
          </a:p>
        </p:txBody>
      </p:sp>
      <p:sp>
        <p:nvSpPr>
          <p:cNvPr id="601" name="Google Shape;601;p92"/>
          <p:cNvSpPr txBox="1"/>
          <p:nvPr/>
        </p:nvSpPr>
        <p:spPr>
          <a:xfrm>
            <a:off x="5460325" y="1689000"/>
            <a:ext cx="3254400" cy="2455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Veterans and PTSD and Military Counseling</a:t>
            </a:r>
            <a:endParaRPr sz="1300">
              <a:solidFill>
                <a:srgbClr val="222222"/>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Meditation, breathing exercises, resources.</a:t>
            </a:r>
            <a:endParaRPr sz="1300">
              <a:solidFill>
                <a:srgbClr val="222222"/>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0" lvl="0" indent="0" algn="ctr" rtl="0">
              <a:lnSpc>
                <a:spcPct val="115000"/>
              </a:lnSpc>
              <a:spcBef>
                <a:spcPts val="0"/>
              </a:spcBef>
              <a:spcAft>
                <a:spcPts val="0"/>
              </a:spcAft>
              <a:buNone/>
            </a:pPr>
            <a:r>
              <a:rPr lang="en" sz="1300">
                <a:solidFill>
                  <a:srgbClr val="222222"/>
                </a:solidFill>
                <a:latin typeface="Helvetica Neue"/>
                <a:ea typeface="Helvetica Neue"/>
                <a:cs typeface="Helvetica Neue"/>
                <a:sym typeface="Helvetica Neue"/>
              </a:rPr>
              <a:t>Quick appointment making procedure, list of relaxation events/events in general with easy sign up for said events</a:t>
            </a: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93"/>
          <p:cNvPicPr preferRelativeResize="0"/>
          <p:nvPr/>
        </p:nvPicPr>
        <p:blipFill>
          <a:blip r:embed="rId3">
            <a:alphaModFix/>
          </a:blip>
          <a:stretch>
            <a:fillRect/>
          </a:stretch>
        </p:blipFill>
        <p:spPr>
          <a:xfrm>
            <a:off x="-93825" y="-139094"/>
            <a:ext cx="9331675" cy="5319657"/>
          </a:xfrm>
          <a:prstGeom prst="rect">
            <a:avLst/>
          </a:prstGeom>
          <a:noFill/>
          <a:ln>
            <a:noFill/>
          </a:ln>
        </p:spPr>
      </p:pic>
      <p:sp>
        <p:nvSpPr>
          <p:cNvPr id="608" name="Google Shape;608;p93"/>
          <p:cNvSpPr txBox="1">
            <a:spLocks noGrp="1"/>
          </p:cNvSpPr>
          <p:nvPr>
            <p:ph type="title"/>
          </p:nvPr>
        </p:nvSpPr>
        <p:spPr>
          <a:xfrm>
            <a:off x="1265563" y="1829848"/>
            <a:ext cx="6612900" cy="14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Times New Roman"/>
                <a:ea typeface="Times New Roman"/>
                <a:cs typeface="Times New Roman"/>
                <a:sym typeface="Times New Roman"/>
              </a:rPr>
              <a:t>Current Undergraduates (Final Survey)</a:t>
            </a:r>
            <a:endParaRPr sz="5000" b="1">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2"/>
        <p:cNvGrpSpPr/>
        <p:nvPr/>
      </p:nvGrpSpPr>
      <p:grpSpPr>
        <a:xfrm>
          <a:off x="0" y="0"/>
          <a:ext cx="0" cy="0"/>
          <a:chOff x="0" y="0"/>
          <a:chExt cx="0" cy="0"/>
        </a:xfrm>
      </p:grpSpPr>
      <p:sp>
        <p:nvSpPr>
          <p:cNvPr id="613" name="Google Shape;613;p94"/>
          <p:cNvSpPr txBox="1"/>
          <p:nvPr/>
        </p:nvSpPr>
        <p:spPr>
          <a:xfrm>
            <a:off x="3072000" y="626950"/>
            <a:ext cx="3000000" cy="3570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endParaRPr/>
          </a:p>
        </p:txBody>
      </p:sp>
      <p:sp>
        <p:nvSpPr>
          <p:cNvPr id="614" name="Google Shape;614;p94"/>
          <p:cNvSpPr txBox="1"/>
          <p:nvPr/>
        </p:nvSpPr>
        <p:spPr>
          <a:xfrm>
            <a:off x="100" y="51347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Q1 - Select any of the following services if you've used them previously:</a:t>
            </a:r>
            <a:endParaRPr b="1">
              <a:solidFill>
                <a:schemeClr val="dk1"/>
              </a:solidFill>
            </a:endParaRPr>
          </a:p>
        </p:txBody>
      </p:sp>
      <p:pic>
        <p:nvPicPr>
          <p:cNvPr id="615" name="Google Shape;615;p94"/>
          <p:cNvPicPr preferRelativeResize="0"/>
          <p:nvPr/>
        </p:nvPicPr>
        <p:blipFill>
          <a:blip r:embed="rId4">
            <a:alphaModFix/>
          </a:blip>
          <a:stretch>
            <a:fillRect/>
          </a:stretch>
        </p:blipFill>
        <p:spPr>
          <a:xfrm>
            <a:off x="2285275" y="983950"/>
            <a:ext cx="4573431" cy="385474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9"/>
        <p:cNvGrpSpPr/>
        <p:nvPr/>
      </p:nvGrpSpPr>
      <p:grpSpPr>
        <a:xfrm>
          <a:off x="0" y="0"/>
          <a:ext cx="0" cy="0"/>
          <a:chOff x="0" y="0"/>
          <a:chExt cx="0" cy="0"/>
        </a:xfrm>
      </p:grpSpPr>
      <p:sp>
        <p:nvSpPr>
          <p:cNvPr id="620" name="Google Shape;620;p95"/>
          <p:cNvSpPr txBox="1"/>
          <p:nvPr/>
        </p:nvSpPr>
        <p:spPr>
          <a:xfrm>
            <a:off x="3072000" y="626950"/>
            <a:ext cx="3000000" cy="3570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endParaRPr/>
          </a:p>
        </p:txBody>
      </p:sp>
      <p:pic>
        <p:nvPicPr>
          <p:cNvPr id="621" name="Google Shape;621;p95"/>
          <p:cNvPicPr preferRelativeResize="0"/>
          <p:nvPr/>
        </p:nvPicPr>
        <p:blipFill>
          <a:blip r:embed="rId4">
            <a:alphaModFix/>
          </a:blip>
          <a:stretch>
            <a:fillRect/>
          </a:stretch>
        </p:blipFill>
        <p:spPr>
          <a:xfrm>
            <a:off x="1571625" y="1413325"/>
            <a:ext cx="6000750" cy="2381250"/>
          </a:xfrm>
          <a:prstGeom prst="rect">
            <a:avLst/>
          </a:prstGeom>
          <a:noFill/>
          <a:ln>
            <a:noFill/>
          </a:ln>
        </p:spPr>
      </p:pic>
      <p:sp>
        <p:nvSpPr>
          <p:cNvPr id="622" name="Google Shape;622;p95"/>
          <p:cNvSpPr txBox="1"/>
          <p:nvPr/>
        </p:nvSpPr>
        <p:spPr>
          <a:xfrm>
            <a:off x="-66675" y="5205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Q2 - Did your use of the service(s) match your expectations of it?</a:t>
            </a:r>
            <a:endParaRPr b="1">
              <a:solidFill>
                <a:schemeClr val="dk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6"/>
        <p:cNvGrpSpPr/>
        <p:nvPr/>
      </p:nvGrpSpPr>
      <p:grpSpPr>
        <a:xfrm>
          <a:off x="0" y="0"/>
          <a:ext cx="0" cy="0"/>
          <a:chOff x="0" y="0"/>
          <a:chExt cx="0" cy="0"/>
        </a:xfrm>
      </p:grpSpPr>
      <p:sp>
        <p:nvSpPr>
          <p:cNvPr id="627" name="Google Shape;627;p96"/>
          <p:cNvSpPr txBox="1"/>
          <p:nvPr/>
        </p:nvSpPr>
        <p:spPr>
          <a:xfrm>
            <a:off x="73500" y="524350"/>
            <a:ext cx="8997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Q2.1 - If you have used one of these services, what suggestions do you have to improve the student experience?</a:t>
            </a:r>
            <a:endParaRPr b="1">
              <a:solidFill>
                <a:schemeClr val="dk1"/>
              </a:solidFill>
            </a:endParaRPr>
          </a:p>
        </p:txBody>
      </p:sp>
      <p:sp>
        <p:nvSpPr>
          <p:cNvPr id="628" name="Google Shape;628;p96"/>
          <p:cNvSpPr txBox="1"/>
          <p:nvPr/>
        </p:nvSpPr>
        <p:spPr>
          <a:xfrm>
            <a:off x="0" y="838350"/>
            <a:ext cx="9144000" cy="48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It takes a very long time to start counseling at CAPS</a:t>
            </a:r>
            <a:r>
              <a:rPr lang="en" sz="1200">
                <a:solidFill>
                  <a:srgbClr val="222222"/>
                </a:solidFill>
                <a:latin typeface="Helvetica Neue"/>
                <a:ea typeface="Helvetica Neue"/>
                <a:cs typeface="Helvetica Neue"/>
                <a:sym typeface="Helvetica Neue"/>
              </a:rPr>
              <a:t>, which deters a lot of students from signing up because they often need to start right away.</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It doesn't seem as if CAPS ever has enough appointments available</a:t>
            </a:r>
            <a:r>
              <a:rPr lang="en" sz="1200">
                <a:solidFill>
                  <a:srgbClr val="222222"/>
                </a:solidFill>
                <a:latin typeface="Helvetica Neue"/>
                <a:ea typeface="Helvetica Neue"/>
                <a:cs typeface="Helvetica Neue"/>
                <a:sym typeface="Helvetica Neue"/>
              </a:rPr>
              <a:t> or the best system for </a:t>
            </a:r>
            <a:r>
              <a:rPr lang="en" sz="1200" b="1">
                <a:solidFill>
                  <a:srgbClr val="222222"/>
                </a:solidFill>
                <a:latin typeface="Helvetica Neue"/>
                <a:ea typeface="Helvetica Neue"/>
                <a:cs typeface="Helvetica Neue"/>
                <a:sym typeface="Helvetica Neue"/>
              </a:rPr>
              <a:t>scheduling follow-ups</a:t>
            </a:r>
            <a:r>
              <a:rPr lang="en" sz="1200">
                <a:solidFill>
                  <a:srgbClr val="222222"/>
                </a:solidFill>
                <a:latin typeface="Helvetica Neue"/>
                <a:ea typeface="Helvetica Neue"/>
                <a:cs typeface="Helvetica Neue"/>
                <a:sym typeface="Helvetica Neue"/>
              </a:rPr>
              <a:t>.</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If the service cannot provide what the student is seeking, they should tell the student right away</a:t>
            </a:r>
            <a:r>
              <a:rPr lang="en" sz="1200">
                <a:solidFill>
                  <a:srgbClr val="222222"/>
                </a:solidFill>
                <a:latin typeface="Helvetica Neue"/>
                <a:ea typeface="Helvetica Neue"/>
                <a:cs typeface="Helvetica Neue"/>
                <a:sym typeface="Helvetica Neue"/>
              </a:rPr>
              <a:t>. I was on a waitlist at the Krasner center for ADHD counseling only to find out </a:t>
            </a:r>
            <a:r>
              <a:rPr lang="en" sz="1200" b="1">
                <a:solidFill>
                  <a:srgbClr val="222222"/>
                </a:solidFill>
                <a:latin typeface="Helvetica Neue"/>
                <a:ea typeface="Helvetica Neue"/>
                <a:cs typeface="Helvetica Neue"/>
                <a:sym typeface="Helvetica Neue"/>
              </a:rPr>
              <a:t>months</a:t>
            </a:r>
            <a:r>
              <a:rPr lang="en" sz="1200">
                <a:solidFill>
                  <a:srgbClr val="222222"/>
                </a:solidFill>
                <a:latin typeface="Helvetica Neue"/>
                <a:ea typeface="Helvetica Neue"/>
                <a:cs typeface="Helvetica Neue"/>
                <a:sym typeface="Helvetica Neue"/>
              </a:rPr>
              <a:t> in that they in fact, do not offer therapy on that issue. Had I known sooner, I would have tried to find an off-campus provider instead of </a:t>
            </a:r>
            <a:r>
              <a:rPr lang="en" sz="1200" b="1">
                <a:solidFill>
                  <a:srgbClr val="222222"/>
                </a:solidFill>
                <a:latin typeface="Helvetica Neue"/>
                <a:ea typeface="Helvetica Neue"/>
                <a:cs typeface="Helvetica Neue"/>
                <a:sym typeface="Helvetica Neue"/>
              </a:rPr>
              <a:t>waiting for nothing. </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 did not necessarily have a bad experience with my counselor, but it felt like </a:t>
            </a:r>
            <a:r>
              <a:rPr lang="en" sz="1200" b="1">
                <a:solidFill>
                  <a:srgbClr val="222222"/>
                </a:solidFill>
                <a:latin typeface="Helvetica Neue"/>
                <a:ea typeface="Helvetica Neue"/>
                <a:cs typeface="Helvetica Neue"/>
                <a:sym typeface="Helvetica Neue"/>
              </a:rPr>
              <a:t>this person was giving me the same generic advice every week and was not very invested in my problems</a:t>
            </a:r>
            <a:r>
              <a:rPr lang="en" sz="1200">
                <a:solidFill>
                  <a:srgbClr val="222222"/>
                </a:solidFill>
                <a:latin typeface="Helvetica Neue"/>
                <a:ea typeface="Helvetica Neue"/>
                <a:cs typeface="Helvetica Neue"/>
                <a:sym typeface="Helvetica Neue"/>
              </a:rPr>
              <a:t>. I think things would have been different if I was able to be in person.</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CAPS was very helpful in referring me to an external provider, </a:t>
            </a:r>
            <a:r>
              <a:rPr lang="en" sz="1200" b="1">
                <a:solidFill>
                  <a:srgbClr val="222222"/>
                </a:solidFill>
                <a:latin typeface="Helvetica Neue"/>
                <a:ea typeface="Helvetica Neue"/>
                <a:cs typeface="Helvetica Neue"/>
                <a:sym typeface="Helvetica Neue"/>
              </a:rPr>
              <a:t>however I feel that once my case was passed along I was not able to seek continued support from university services.</a:t>
            </a:r>
            <a:r>
              <a:rPr lang="en" sz="1200">
                <a:solidFill>
                  <a:srgbClr val="222222"/>
                </a:solidFill>
                <a:latin typeface="Helvetica Neue"/>
                <a:ea typeface="Helvetica Neue"/>
                <a:cs typeface="Helvetica Neue"/>
                <a:sym typeface="Helvetica Neue"/>
              </a:rPr>
              <a:t> The Student Support Team was very empathetic to whatever I came to them with, however </a:t>
            </a:r>
            <a:r>
              <a:rPr lang="en" sz="1200" b="1">
                <a:solidFill>
                  <a:srgbClr val="222222"/>
                </a:solidFill>
                <a:latin typeface="Helvetica Neue"/>
                <a:ea typeface="Helvetica Neue"/>
                <a:cs typeface="Helvetica Neue"/>
                <a:sym typeface="Helvetica Neue"/>
              </a:rPr>
              <a:t>it felt as if their reach did not extend to my professors</a:t>
            </a:r>
            <a:r>
              <a:rPr lang="en" sz="1200">
                <a:solidFill>
                  <a:srgbClr val="222222"/>
                </a:solidFill>
                <a:latin typeface="Helvetica Neue"/>
                <a:ea typeface="Helvetica Neue"/>
                <a:cs typeface="Helvetica Neue"/>
                <a:sym typeface="Helvetica Neue"/>
              </a:rPr>
              <a:t> and there was no real effect when it came to juggling my schoolwork.</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2"/>
        <p:cNvGrpSpPr/>
        <p:nvPr/>
      </p:nvGrpSpPr>
      <p:grpSpPr>
        <a:xfrm>
          <a:off x="0" y="0"/>
          <a:ext cx="0" cy="0"/>
          <a:chOff x="0" y="0"/>
          <a:chExt cx="0" cy="0"/>
        </a:xfrm>
      </p:grpSpPr>
      <p:sp>
        <p:nvSpPr>
          <p:cNvPr id="633" name="Google Shape;633;p97"/>
          <p:cNvSpPr txBox="1"/>
          <p:nvPr/>
        </p:nvSpPr>
        <p:spPr>
          <a:xfrm>
            <a:off x="73500" y="524350"/>
            <a:ext cx="89970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Q2.1 - If you have used one of these services, what suggestions do you have to improve the student experience?</a:t>
            </a:r>
            <a:endParaRPr b="1">
              <a:solidFill>
                <a:schemeClr val="dk1"/>
              </a:solidFill>
            </a:endParaRPr>
          </a:p>
        </p:txBody>
      </p:sp>
      <p:sp>
        <p:nvSpPr>
          <p:cNvPr id="634" name="Google Shape;634;p97"/>
          <p:cNvSpPr txBox="1"/>
          <p:nvPr/>
        </p:nvSpPr>
        <p:spPr>
          <a:xfrm>
            <a:off x="0" y="916750"/>
            <a:ext cx="8997000" cy="4337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endParaRPr sz="1000">
              <a:solidFill>
                <a:srgbClr val="222222"/>
              </a:solidFill>
              <a:highlight>
                <a:srgbClr val="FBFBFD"/>
              </a:highlight>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Not all of the people at CAPS were great. I was having difficulties booking an appointment and they were snappy and </a:t>
            </a:r>
            <a:r>
              <a:rPr lang="en" sz="1200" b="1">
                <a:solidFill>
                  <a:schemeClr val="dk1"/>
                </a:solidFill>
                <a:latin typeface="Helvetica Neue"/>
                <a:ea typeface="Helvetica Neue"/>
                <a:cs typeface="Helvetica Neue"/>
                <a:sym typeface="Helvetica Neue"/>
              </a:rPr>
              <a:t>dismissive during my first intake</a:t>
            </a:r>
            <a:r>
              <a:rPr lang="en" sz="1200">
                <a:solidFill>
                  <a:schemeClr val="dk1"/>
                </a:solidFill>
                <a:latin typeface="Helvetica Neue"/>
                <a:ea typeface="Helvetica Neue"/>
                <a:cs typeface="Helvetica Neue"/>
                <a:sym typeface="Helvetica Neue"/>
              </a:rPr>
              <a:t>. Some of the people I've spoken to at Let's Talk were also not helpful and didn't seem good at communicating. Also, </a:t>
            </a:r>
            <a:r>
              <a:rPr lang="en" sz="1200" b="1">
                <a:solidFill>
                  <a:schemeClr val="dk1"/>
                </a:solidFill>
                <a:latin typeface="Helvetica Neue"/>
                <a:ea typeface="Helvetica Neue"/>
                <a:cs typeface="Helvetica Neue"/>
                <a:sym typeface="Helvetica Neue"/>
              </a:rPr>
              <a:t>I think having phone calls as the only way to book appointments and do intakes is extremely outdated.</a:t>
            </a:r>
            <a:r>
              <a:rPr lang="en" sz="1200">
                <a:solidFill>
                  <a:schemeClr val="dk1"/>
                </a:solidFill>
                <a:latin typeface="Helvetica Neue"/>
                <a:ea typeface="Helvetica Neue"/>
                <a:cs typeface="Helvetica Neue"/>
                <a:sym typeface="Helvetica Neue"/>
              </a:rPr>
              <a:t> As someone with anxiety regarding phone calls, I think at least having email capabilities would be a helpful alternative option.</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Allow in-person sessions.</a:t>
            </a:r>
            <a:r>
              <a:rPr lang="en" sz="1200">
                <a:solidFill>
                  <a:schemeClr val="dk1"/>
                </a:solidFill>
                <a:latin typeface="Helvetica Neue"/>
                <a:ea typeface="Helvetica Neue"/>
                <a:cs typeface="Helvetica Neue"/>
                <a:sym typeface="Helvetica Neue"/>
              </a:rPr>
              <a:t> It was difficult to find a private area where I could speak with the counselor during my appointment. I had issues with my roommates that really affected me and I could not speak in my room. I am not excited to return to campus. I had two sessions before they recommended I speak to a professional. I wish I had access to a professional counselor on-campus.</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Please do not recommend out patient cares where on Google Maps it can be seen that every person of color that has visited it has </a:t>
            </a:r>
            <a:r>
              <a:rPr lang="en" sz="1200" b="1">
                <a:solidFill>
                  <a:schemeClr val="dk1"/>
                </a:solidFill>
                <a:latin typeface="Helvetica Neue"/>
                <a:ea typeface="Helvetica Neue"/>
                <a:cs typeface="Helvetica Neue"/>
                <a:sym typeface="Helvetica Neue"/>
              </a:rPr>
              <a:t>reported incredible racial discrimination.</a:t>
            </a:r>
            <a:endParaRPr sz="1200" b="1">
              <a:solidFill>
                <a:schemeClr val="dk1"/>
              </a:solidFill>
              <a:latin typeface="Helvetica Neue"/>
              <a:ea typeface="Helvetica Neue"/>
              <a:cs typeface="Helvetica Neue"/>
              <a:sym typeface="Helvetica Neue"/>
            </a:endParaRPr>
          </a:p>
          <a:p>
            <a:pPr marL="457200" lvl="0" indent="0" algn="l" rtl="0">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A better communication system</a:t>
            </a:r>
            <a:r>
              <a:rPr lang="en" sz="1200">
                <a:solidFill>
                  <a:schemeClr val="dk1"/>
                </a:solidFill>
                <a:latin typeface="Helvetica Neue"/>
                <a:ea typeface="Helvetica Neue"/>
                <a:cs typeface="Helvetica Neue"/>
                <a:sym typeface="Helvetica Neue"/>
              </a:rPr>
              <a:t>. They have a specific system of communication and it is hard to remember/access it. A better way would be though our school email instead of contact thought the health portal. You don’t get notifications from there so it’s hard to stay updated.</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8"/>
        <p:cNvGrpSpPr/>
        <p:nvPr/>
      </p:nvGrpSpPr>
      <p:grpSpPr>
        <a:xfrm>
          <a:off x="0" y="0"/>
          <a:ext cx="0" cy="0"/>
          <a:chOff x="0" y="0"/>
          <a:chExt cx="0" cy="0"/>
        </a:xfrm>
      </p:grpSpPr>
      <p:sp>
        <p:nvSpPr>
          <p:cNvPr id="639" name="Google Shape;639;p98"/>
          <p:cNvSpPr txBox="1"/>
          <p:nvPr/>
        </p:nvSpPr>
        <p:spPr>
          <a:xfrm>
            <a:off x="0" y="1007050"/>
            <a:ext cx="8958300" cy="42945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When I went in there, they immediately thought I was suicidal. I thought I’d be getting counseling from caps to help me. Instead I was greeted by a student counselor who clearly has no idea what she’s doing and although I told her my expectations and needs and </a:t>
            </a:r>
            <a:r>
              <a:rPr lang="en" sz="1100" b="1">
                <a:solidFill>
                  <a:schemeClr val="dk1"/>
                </a:solidFill>
                <a:latin typeface="Helvetica Neue"/>
                <a:ea typeface="Helvetica Neue"/>
                <a:cs typeface="Helvetica Neue"/>
                <a:sym typeface="Helvetica Neue"/>
              </a:rPr>
              <a:t>she apparently just gave up on being my counselor.</a:t>
            </a:r>
            <a:endParaRPr sz="1100" b="1">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Both CAPS and the Student Support Team are marketed as places where students can go when they are struggling to succeed academically amidst other situations. However, when you actually go to them for help, </a:t>
            </a:r>
            <a:r>
              <a:rPr lang="en" sz="1100" b="1">
                <a:solidFill>
                  <a:schemeClr val="dk1"/>
                </a:solidFill>
                <a:latin typeface="Helvetica Neue"/>
                <a:ea typeface="Helvetica Neue"/>
                <a:cs typeface="Helvetica Neue"/>
                <a:sym typeface="Helvetica Neue"/>
              </a:rPr>
              <a:t>they only address the immediate concern and do not offer real support</a:t>
            </a:r>
            <a:r>
              <a:rPr lang="en" sz="1100">
                <a:solidFill>
                  <a:schemeClr val="dk1"/>
                </a:solidFill>
                <a:latin typeface="Helvetica Neue"/>
                <a:ea typeface="Helvetica Neue"/>
                <a:cs typeface="Helvetica Neue"/>
                <a:sym typeface="Helvetica Neue"/>
              </a:rPr>
              <a:t>. Oftentimes, professors take these with a grain of salt and no real change is made.</a:t>
            </a:r>
            <a:endParaRPr sz="11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b="1">
                <a:solidFill>
                  <a:schemeClr val="dk1"/>
                </a:solidFill>
                <a:latin typeface="Helvetica Neue"/>
                <a:ea typeface="Helvetica Neue"/>
                <a:cs typeface="Helvetica Neue"/>
                <a:sym typeface="Helvetica Neue"/>
              </a:rPr>
              <a:t>Hotline counselors are more concerned with putting me in a mental hospital and keeping me there than in retaining its students</a:t>
            </a:r>
            <a:r>
              <a:rPr lang="en" sz="1100">
                <a:solidFill>
                  <a:schemeClr val="dk1"/>
                </a:solidFill>
                <a:latin typeface="Helvetica Neue"/>
                <a:ea typeface="Helvetica Neue"/>
                <a:cs typeface="Helvetica Neue"/>
                <a:sym typeface="Helvetica Neue"/>
              </a:rPr>
              <a:t>. This shows me an incredible callousness and lack of concern on the university's part. I don't know if you understand that I am here to find solutions and stay in school, not have </a:t>
            </a:r>
            <a:r>
              <a:rPr lang="en" sz="1100" b="1">
                <a:solidFill>
                  <a:schemeClr val="dk1"/>
                </a:solidFill>
                <a:latin typeface="Helvetica Neue"/>
                <a:ea typeface="Helvetica Neue"/>
                <a:cs typeface="Helvetica Neue"/>
                <a:sym typeface="Helvetica Neue"/>
              </a:rPr>
              <a:t>UPD knock down my door and forcibly admit me</a:t>
            </a:r>
            <a:r>
              <a:rPr lang="en" sz="1100">
                <a:solidFill>
                  <a:schemeClr val="dk1"/>
                </a:solidFill>
                <a:latin typeface="Helvetica Neue"/>
                <a:ea typeface="Helvetica Neue"/>
                <a:cs typeface="Helvetica Neue"/>
                <a:sym typeface="Helvetica Neue"/>
              </a:rPr>
              <a:t>.</a:t>
            </a:r>
            <a:endParaRPr sz="11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CAPS - </a:t>
            </a:r>
            <a:r>
              <a:rPr lang="en" sz="1100" b="1">
                <a:solidFill>
                  <a:schemeClr val="dk1"/>
                </a:solidFill>
                <a:latin typeface="Helvetica Neue"/>
                <a:ea typeface="Helvetica Neue"/>
                <a:cs typeface="Helvetica Neue"/>
                <a:sym typeface="Helvetica Neue"/>
              </a:rPr>
              <a:t>Never enough therapists, most therapists don't follow through on communication or commitments</a:t>
            </a:r>
            <a:r>
              <a:rPr lang="en" sz="1100">
                <a:solidFill>
                  <a:schemeClr val="dk1"/>
                </a:solidFill>
                <a:latin typeface="Helvetica Neue"/>
                <a:ea typeface="Helvetica Neue"/>
                <a:cs typeface="Helvetica Neue"/>
                <a:sym typeface="Helvetica Neue"/>
              </a:rPr>
              <a:t>. They seem to only care about student mental health if students are going to pose a threat to themselves or someone else. (I've even gotten a "learn to deal with it" response from CAPS therapists) </a:t>
            </a:r>
            <a:endParaRPr sz="11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Student Health Services - They tend to view students as individuals who either want to get out of class or something else. </a:t>
            </a:r>
            <a:r>
              <a:rPr lang="en" sz="1100" b="1">
                <a:solidFill>
                  <a:schemeClr val="dk1"/>
                </a:solidFill>
                <a:latin typeface="Helvetica Neue"/>
                <a:ea typeface="Helvetica Neue"/>
                <a:cs typeface="Helvetica Neue"/>
                <a:sym typeface="Helvetica Neue"/>
              </a:rPr>
              <a:t>They are always untrusting of the students and it makes the visits much tougher for students.</a:t>
            </a:r>
            <a:r>
              <a:rPr lang="en" sz="1100">
                <a:solidFill>
                  <a:schemeClr val="dk1"/>
                </a:solidFill>
                <a:latin typeface="Helvetica Neue"/>
                <a:ea typeface="Helvetica Neue"/>
                <a:cs typeface="Helvetica Neue"/>
                <a:sym typeface="Helvetica Neue"/>
              </a:rPr>
              <a:t> As an international student, my only source of medical help is Student Health Services and the last thing I expect is a hostile doctor who probably thinks I'm lying about my illness.</a:t>
            </a:r>
            <a:endParaRPr sz="11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a:p>
        </p:txBody>
      </p:sp>
      <p:sp>
        <p:nvSpPr>
          <p:cNvPr id="640" name="Google Shape;640;p98"/>
          <p:cNvSpPr txBox="1"/>
          <p:nvPr/>
        </p:nvSpPr>
        <p:spPr>
          <a:xfrm>
            <a:off x="185850" y="454975"/>
            <a:ext cx="866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rgbClr val="212121"/>
                </a:solidFill>
                <a:highlight>
                  <a:srgbClr val="FFFFFF"/>
                </a:highlight>
                <a:latin typeface="Helvetica Neue"/>
                <a:ea typeface="Helvetica Neue"/>
                <a:cs typeface="Helvetica Neue"/>
                <a:sym typeface="Helvetica Neue"/>
              </a:rPr>
              <a:t>Q2.1.a - You mentioned that your use of the service(s) did not match your expectations. If possible, please elaborate including what suggestions do you have to improve the student experience?</a:t>
            </a:r>
            <a:endParaRPr b="1">
              <a:solidFill>
                <a:srgbClr val="21212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body" idx="1"/>
          </p:nvPr>
        </p:nvSpPr>
        <p:spPr>
          <a:xfrm>
            <a:off x="408150" y="598325"/>
            <a:ext cx="8550300" cy="3732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r>
              <a:rPr lang="en" sz="1100" b="1">
                <a:solidFill>
                  <a:schemeClr val="dk1"/>
                </a:solidFill>
              </a:rPr>
              <a:t>Mobile Apps and University measurements of Happiness/Mental Health </a:t>
            </a:r>
            <a:endParaRPr sz="1100">
              <a:solidFill>
                <a:schemeClr val="dk1"/>
              </a:solidFill>
            </a:endParaRPr>
          </a:p>
          <a:p>
            <a:pPr marL="457200" lvl="0" indent="-298450" algn="l" rtl="0">
              <a:lnSpc>
                <a:spcPct val="115000"/>
              </a:lnSpc>
              <a:spcBef>
                <a:spcPts val="0"/>
              </a:spcBef>
              <a:spcAft>
                <a:spcPts val="0"/>
              </a:spcAft>
              <a:buSzPts val="1100"/>
              <a:buChar char="❖"/>
            </a:pPr>
            <a:r>
              <a:rPr lang="en" sz="1100">
                <a:solidFill>
                  <a:schemeClr val="dk1"/>
                </a:solidFill>
              </a:rPr>
              <a:t>College student engagement with mental health apps: analysis of barriers to sustained use. Journal of American College Health, 1–7. https://doi.org/10.1080/07448481.2020.1825225</a:t>
            </a:r>
            <a:endParaRPr sz="1100">
              <a:solidFill>
                <a:schemeClr val="dk1"/>
              </a:solidFill>
            </a:endParaRPr>
          </a:p>
          <a:p>
            <a:pPr marL="457200" lvl="0" indent="-298450" algn="l" rtl="0">
              <a:lnSpc>
                <a:spcPct val="115000"/>
              </a:lnSpc>
              <a:spcBef>
                <a:spcPts val="0"/>
              </a:spcBef>
              <a:spcAft>
                <a:spcPts val="0"/>
              </a:spcAft>
              <a:buSzPts val="1100"/>
              <a:buChar char="❖"/>
            </a:pPr>
            <a:r>
              <a:rPr lang="en" sz="1100">
                <a:solidFill>
                  <a:schemeClr val="dk1"/>
                </a:solidFill>
              </a:rPr>
              <a:t>Uptake and effectiveness of a self-guided mobile app platform for college student mental health. Internet Interventions : the Application of Information Technology in Mental and Behavioural Health, 27, 100493–100493. https://doi.org/10.1016/j.invent.2021.100493</a:t>
            </a:r>
            <a:endParaRPr sz="1100">
              <a:solidFill>
                <a:schemeClr val="dk1"/>
              </a:solidFill>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r>
              <a:rPr lang="en" sz="1100" b="1">
                <a:solidFill>
                  <a:schemeClr val="dk1"/>
                </a:solidFill>
              </a:rPr>
              <a:t>Peer to Peer Support Implementation </a:t>
            </a:r>
            <a:endParaRPr sz="1100">
              <a:solidFill>
                <a:schemeClr val="dk1"/>
              </a:solidFill>
            </a:endParaRPr>
          </a:p>
          <a:p>
            <a:pPr marL="457200" lvl="0" indent="-298450" algn="l" rtl="0">
              <a:lnSpc>
                <a:spcPct val="115000"/>
              </a:lnSpc>
              <a:spcBef>
                <a:spcPts val="0"/>
              </a:spcBef>
              <a:spcAft>
                <a:spcPts val="0"/>
              </a:spcAft>
              <a:buSzPts val="1100"/>
              <a:buChar char="❖"/>
            </a:pPr>
            <a:r>
              <a:rPr lang="en" sz="1100">
                <a:solidFill>
                  <a:schemeClr val="dk1"/>
                </a:solidFill>
              </a:rPr>
              <a:t>Structural relationships between students’ social support and self-esteem, depression, and happiness. </a:t>
            </a:r>
            <a:r>
              <a:rPr lang="en" sz="1100" i="1">
                <a:solidFill>
                  <a:schemeClr val="dk1"/>
                </a:solidFill>
              </a:rPr>
              <a:t>Social Behavior and Personality</a:t>
            </a:r>
            <a:r>
              <a:rPr lang="en" sz="1100">
                <a:solidFill>
                  <a:schemeClr val="dk1"/>
                </a:solidFill>
              </a:rPr>
              <a:t>, </a:t>
            </a:r>
            <a:r>
              <a:rPr lang="en" sz="1100" i="1">
                <a:solidFill>
                  <a:schemeClr val="dk1"/>
                </a:solidFill>
              </a:rPr>
              <a:t>44</a:t>
            </a:r>
            <a:r>
              <a:rPr lang="en" sz="1100">
                <a:solidFill>
                  <a:schemeClr val="dk1"/>
                </a:solidFill>
              </a:rPr>
              <a:t>(11), 1761–1774.</a:t>
            </a:r>
            <a:r>
              <a:rPr lang="en" sz="1100">
                <a:solidFill>
                  <a:srgbClr val="3A3A3A"/>
                </a:solidFill>
              </a:rPr>
              <a:t> https://doi.org/10.2224/sbp.2016.44.11.1761</a:t>
            </a:r>
            <a:endParaRPr sz="1100">
              <a:solidFill>
                <a:srgbClr val="3A3A3A"/>
              </a:solidFill>
            </a:endParaRPr>
          </a:p>
          <a:p>
            <a:pPr marL="457200" lvl="0" indent="-298450" algn="l" rtl="0">
              <a:lnSpc>
                <a:spcPct val="115000"/>
              </a:lnSpc>
              <a:spcBef>
                <a:spcPts val="0"/>
              </a:spcBef>
              <a:spcAft>
                <a:spcPts val="0"/>
              </a:spcAft>
              <a:buSzPts val="1100"/>
              <a:buChar char="❖"/>
            </a:pPr>
            <a:r>
              <a:rPr lang="en" sz="1100">
                <a:solidFill>
                  <a:schemeClr val="dk1"/>
                </a:solidFill>
              </a:rPr>
              <a:t>A school-based program to prevent depressive symptoms and strengthen well-being among pre-vocational students (Happy Lessons): protocol for a cluster randomized controlled trial and implementation study. BMC Public Health, 22(1), 139–139.</a:t>
            </a:r>
            <a:r>
              <a:rPr lang="en" sz="1100">
                <a:solidFill>
                  <a:srgbClr val="3A3A3A"/>
                </a:solidFill>
              </a:rPr>
              <a:t> https://doi.org/10.1186/s12889-021-12321-3</a:t>
            </a:r>
            <a:endParaRPr sz="1100">
              <a:solidFill>
                <a:srgbClr val="3A3A3A"/>
              </a:solidFill>
            </a:endParaRPr>
          </a:p>
          <a:p>
            <a:pPr marL="0" lvl="0" indent="0" algn="l" rtl="0">
              <a:lnSpc>
                <a:spcPct val="115000"/>
              </a:lnSpc>
              <a:spcBef>
                <a:spcPts val="0"/>
              </a:spcBef>
              <a:spcAft>
                <a:spcPts val="0"/>
              </a:spcAft>
              <a:buNone/>
            </a:pPr>
            <a:endParaRPr sz="1100">
              <a:solidFill>
                <a:srgbClr val="3A3A3A"/>
              </a:solidFill>
            </a:endParaRPr>
          </a:p>
          <a:p>
            <a:pPr marL="0" lvl="0" indent="0" algn="l" rtl="0">
              <a:lnSpc>
                <a:spcPct val="115000"/>
              </a:lnSpc>
              <a:spcBef>
                <a:spcPts val="0"/>
              </a:spcBef>
              <a:spcAft>
                <a:spcPts val="0"/>
              </a:spcAft>
              <a:buNone/>
            </a:pPr>
            <a:r>
              <a:rPr lang="en" sz="1100" b="1">
                <a:solidFill>
                  <a:schemeClr val="dk1"/>
                </a:solidFill>
              </a:rPr>
              <a:t>Universities Implementing Resource Courses</a:t>
            </a:r>
            <a:endParaRPr sz="1100">
              <a:solidFill>
                <a:srgbClr val="3A3A3A"/>
              </a:solidFill>
            </a:endParaRPr>
          </a:p>
          <a:p>
            <a:pPr marL="457200" lvl="0" indent="-292100" algn="l" rtl="0">
              <a:lnSpc>
                <a:spcPct val="115000"/>
              </a:lnSpc>
              <a:spcBef>
                <a:spcPts val="0"/>
              </a:spcBef>
              <a:spcAft>
                <a:spcPts val="0"/>
              </a:spcAft>
              <a:buSzPts val="1000"/>
              <a:buChar char="❖"/>
            </a:pPr>
            <a:r>
              <a:rPr lang="en" sz="1100">
                <a:solidFill>
                  <a:schemeClr val="dk1"/>
                </a:solidFill>
              </a:rPr>
              <a:t>Evaluation of a credit-bearing online administered happiness course on undergraduates’ ment</a:t>
            </a:r>
            <a:r>
              <a:rPr lang="en" sz="1000">
                <a:solidFill>
                  <a:schemeClr val="dk1"/>
                </a:solidFill>
              </a:rPr>
              <a:t>al well-being during the COVID-19 pandemic. PloS One, 17(2), e0263514–e0263514.</a:t>
            </a:r>
            <a:r>
              <a:rPr lang="en" sz="1000">
                <a:solidFill>
                  <a:srgbClr val="3A3A3A"/>
                </a:solidFill>
              </a:rPr>
              <a:t> https://doi.org/10.1371/journal.pone.0263514</a:t>
            </a:r>
            <a:endParaRPr sz="1000">
              <a:solidFill>
                <a:srgbClr val="3A3A3A"/>
              </a:solidFill>
            </a:endParaRPr>
          </a:p>
          <a:p>
            <a:pPr marL="0" lvl="0" indent="0" algn="l" rtl="0">
              <a:lnSpc>
                <a:spcPct val="115000"/>
              </a:lnSpc>
              <a:spcBef>
                <a:spcPts val="0"/>
              </a:spcBef>
              <a:spcAft>
                <a:spcPts val="0"/>
              </a:spcAft>
              <a:buNone/>
            </a:pPr>
            <a:endParaRPr sz="1000">
              <a:solidFill>
                <a:srgbClr val="3A3A3A"/>
              </a:solidFill>
            </a:endParaRPr>
          </a:p>
          <a:p>
            <a:pPr marL="0" lvl="0" indent="0" algn="l" rtl="0">
              <a:lnSpc>
                <a:spcPct val="115000"/>
              </a:lnSpc>
              <a:spcBef>
                <a:spcPts val="0"/>
              </a:spcBef>
              <a:spcAft>
                <a:spcPts val="0"/>
              </a:spcAft>
              <a:buNone/>
            </a:pPr>
            <a:endParaRPr/>
          </a:p>
        </p:txBody>
      </p:sp>
      <p:sp>
        <p:nvSpPr>
          <p:cNvPr id="208" name="Google Shape;208;p36"/>
          <p:cNvSpPr txBox="1"/>
          <p:nvPr/>
        </p:nvSpPr>
        <p:spPr>
          <a:xfrm>
            <a:off x="408150" y="437000"/>
            <a:ext cx="6453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Helvetica Neue"/>
                <a:ea typeface="Helvetica Neue"/>
                <a:cs typeface="Helvetica Neue"/>
                <a:sym typeface="Helvetica Neue"/>
              </a:rPr>
              <a:t>Literature Review</a:t>
            </a:r>
            <a:endParaRPr sz="3600">
              <a:latin typeface="Helvetica Neue"/>
              <a:ea typeface="Helvetica Neue"/>
              <a:cs typeface="Helvetica Neue"/>
              <a:sym typeface="Helvetica Neue"/>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Google Shape;645;p99"/>
          <p:cNvSpPr txBox="1"/>
          <p:nvPr/>
        </p:nvSpPr>
        <p:spPr>
          <a:xfrm>
            <a:off x="33300" y="1104250"/>
            <a:ext cx="8972100" cy="38874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My English is poor, </a:t>
            </a:r>
            <a:r>
              <a:rPr lang="en" sz="1100" b="1">
                <a:solidFill>
                  <a:schemeClr val="dk1"/>
                </a:solidFill>
                <a:latin typeface="Helvetica Neue"/>
                <a:ea typeface="Helvetica Neue"/>
                <a:cs typeface="Helvetica Neue"/>
                <a:sym typeface="Helvetica Neue"/>
              </a:rPr>
              <a:t>I am afraid that I cannot express the meaning of my feeling</a:t>
            </a:r>
            <a:endParaRPr sz="1100" b="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b="1">
                <a:solidFill>
                  <a:schemeClr val="dk1"/>
                </a:solidFill>
                <a:latin typeface="Helvetica Neue"/>
                <a:ea typeface="Helvetica Neue"/>
                <a:cs typeface="Helvetica Neue"/>
                <a:sym typeface="Helvetica Neue"/>
              </a:rPr>
              <a:t>Fear that it won’t be much help</a:t>
            </a:r>
            <a:r>
              <a:rPr lang="en" sz="1100">
                <a:solidFill>
                  <a:schemeClr val="dk1"/>
                </a:solidFill>
                <a:latin typeface="Helvetica Neue"/>
                <a:ea typeface="Helvetica Neue"/>
                <a:cs typeface="Helvetica Neue"/>
                <a:sym typeface="Helvetica Neue"/>
              </a:rPr>
              <a:t> and due to time management, </a:t>
            </a:r>
            <a:r>
              <a:rPr lang="en" sz="1100" b="1">
                <a:solidFill>
                  <a:schemeClr val="dk1"/>
                </a:solidFill>
                <a:latin typeface="Helvetica Neue"/>
                <a:ea typeface="Helvetica Neue"/>
                <a:cs typeface="Helvetica Neue"/>
                <a:sym typeface="Helvetica Neue"/>
              </a:rPr>
              <a:t>can’t find the right timing</a:t>
            </a:r>
            <a:r>
              <a:rPr lang="en" sz="1100">
                <a:solidFill>
                  <a:schemeClr val="dk1"/>
                </a:solidFill>
                <a:latin typeface="Helvetica Neue"/>
                <a:ea typeface="Helvetica Neue"/>
                <a:cs typeface="Helvetica Neue"/>
                <a:sym typeface="Helvetica Neue"/>
              </a:rPr>
              <a:t> to go there.</a:t>
            </a:r>
            <a:endParaRPr sz="11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 never knew where to find these services and </a:t>
            </a:r>
            <a:r>
              <a:rPr lang="en" sz="1100" b="1">
                <a:solidFill>
                  <a:schemeClr val="dk1"/>
                </a:solidFill>
                <a:latin typeface="Helvetica Neue"/>
                <a:ea typeface="Helvetica Neue"/>
                <a:cs typeface="Helvetica Neue"/>
                <a:sym typeface="Helvetica Neue"/>
              </a:rPr>
              <a:t>being a commuter makes then less accessible</a:t>
            </a:r>
            <a:endParaRPr sz="1100" b="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 just recently reached out to the student support team and so far they’ve been very accommodating! I honestly </a:t>
            </a:r>
            <a:r>
              <a:rPr lang="en" sz="1100" b="1">
                <a:solidFill>
                  <a:schemeClr val="dk1"/>
                </a:solidFill>
                <a:latin typeface="Helvetica Neue"/>
                <a:ea typeface="Helvetica Neue"/>
                <a:cs typeface="Helvetica Neue"/>
                <a:sym typeface="Helvetica Neue"/>
              </a:rPr>
              <a:t>struggle to ask for help</a:t>
            </a:r>
            <a:r>
              <a:rPr lang="en" sz="1100">
                <a:solidFill>
                  <a:schemeClr val="dk1"/>
                </a:solidFill>
                <a:latin typeface="Helvetica Neue"/>
                <a:ea typeface="Helvetica Neue"/>
                <a:cs typeface="Helvetica Neue"/>
                <a:sym typeface="Helvetica Neue"/>
              </a:rPr>
              <a:t> and I think a lot of other students do, so I think that it would be great for a mass email to be sent to the student body initiating a conversation. Maybe a </a:t>
            </a:r>
            <a:r>
              <a:rPr lang="en" sz="1100" b="1">
                <a:solidFill>
                  <a:schemeClr val="dk1"/>
                </a:solidFill>
                <a:latin typeface="Helvetica Neue"/>
                <a:ea typeface="Helvetica Neue"/>
                <a:cs typeface="Helvetica Neue"/>
                <a:sym typeface="Helvetica Neue"/>
              </a:rPr>
              <a:t>mental health check-in survey or questionnaire</a:t>
            </a:r>
            <a:r>
              <a:rPr lang="en" sz="1100">
                <a:solidFill>
                  <a:schemeClr val="dk1"/>
                </a:solidFill>
                <a:latin typeface="Helvetica Neue"/>
                <a:ea typeface="Helvetica Neue"/>
                <a:cs typeface="Helvetica Neue"/>
                <a:sym typeface="Helvetica Neue"/>
              </a:rPr>
              <a:t> that students can fill out with links to who to contact on campus would be helpful!</a:t>
            </a:r>
            <a:endParaRPr sz="11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I’ve heard things from friends who have used these services that were </a:t>
            </a:r>
            <a:r>
              <a:rPr lang="en" sz="1100" b="1">
                <a:solidFill>
                  <a:schemeClr val="dk1"/>
                </a:solidFill>
                <a:latin typeface="Helvetica Neue"/>
                <a:ea typeface="Helvetica Neue"/>
                <a:cs typeface="Helvetica Neue"/>
                <a:sym typeface="Helvetica Neue"/>
              </a:rPr>
              <a:t>very negative</a:t>
            </a:r>
            <a:r>
              <a:rPr lang="en" sz="1100">
                <a:solidFill>
                  <a:schemeClr val="dk1"/>
                </a:solidFill>
                <a:latin typeface="Helvetica Neue"/>
                <a:ea typeface="Helvetica Neue"/>
                <a:cs typeface="Helvetica Neue"/>
                <a:sym typeface="Helvetica Neue"/>
              </a:rPr>
              <a:t>.</a:t>
            </a:r>
            <a:endParaRPr sz="11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b="1">
                <a:solidFill>
                  <a:schemeClr val="dk1"/>
                </a:solidFill>
                <a:latin typeface="Helvetica Neue"/>
                <a:ea typeface="Helvetica Neue"/>
                <a:cs typeface="Helvetica Neue"/>
                <a:sym typeface="Helvetica Neue"/>
              </a:rPr>
              <a:t>The process was difficult for me to register</a:t>
            </a:r>
            <a:r>
              <a:rPr lang="en" sz="1100">
                <a:solidFill>
                  <a:schemeClr val="dk1"/>
                </a:solidFill>
                <a:latin typeface="Helvetica Neue"/>
                <a:ea typeface="Helvetica Neue"/>
                <a:cs typeface="Helvetica Neue"/>
                <a:sym typeface="Helvetica Neue"/>
              </a:rPr>
              <a:t> into CAPS</a:t>
            </a:r>
            <a:endParaRPr sz="11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chemeClr val="dk1"/>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chemeClr val="dk1"/>
              </a:buClr>
              <a:buSzPts val="1100"/>
              <a:buFont typeface="Helvetica Neue"/>
              <a:buChar char="❖"/>
            </a:pPr>
            <a:r>
              <a:rPr lang="en" sz="1100">
                <a:solidFill>
                  <a:schemeClr val="dk1"/>
                </a:solidFill>
                <a:latin typeface="Helvetica Neue"/>
                <a:ea typeface="Helvetica Neue"/>
                <a:cs typeface="Helvetica Neue"/>
                <a:sym typeface="Helvetica Neue"/>
              </a:rPr>
              <a:t>I tried to make an appointment with CAPS in the past but it is </a:t>
            </a:r>
            <a:r>
              <a:rPr lang="en" sz="1100" b="1">
                <a:solidFill>
                  <a:schemeClr val="dk1"/>
                </a:solidFill>
                <a:latin typeface="Helvetica Neue"/>
                <a:ea typeface="Helvetica Neue"/>
                <a:cs typeface="Helvetica Neue"/>
                <a:sym typeface="Helvetica Neue"/>
              </a:rPr>
              <a:t>difficult to make </a:t>
            </a:r>
            <a:r>
              <a:rPr lang="en" sz="1100">
                <a:solidFill>
                  <a:schemeClr val="dk1"/>
                </a:solidFill>
                <a:latin typeface="Helvetica Neue"/>
                <a:ea typeface="Helvetica Neue"/>
                <a:cs typeface="Helvetica Neue"/>
                <a:sym typeface="Helvetica Neue"/>
              </a:rPr>
              <a:t>one as they fill fast. I wasn't aware that those other services existed or merely heard of them, but never needed to use the other services.</a:t>
            </a:r>
            <a:endParaRPr sz="11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646" name="Google Shape;646;p99"/>
          <p:cNvSpPr txBox="1"/>
          <p:nvPr/>
        </p:nvSpPr>
        <p:spPr>
          <a:xfrm>
            <a:off x="158125" y="503950"/>
            <a:ext cx="8634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Q2.2 - If you have not used any services, why not? Is there anything you would change about this service that would make you more likely to utilize it?</a:t>
            </a:r>
            <a:endParaRPr b="1">
              <a:solidFill>
                <a:schemeClr val="dk1"/>
              </a:solidFill>
              <a:latin typeface="Helvetica Neue"/>
              <a:ea typeface="Helvetica Neue"/>
              <a:cs typeface="Helvetica Neue"/>
              <a:sym typeface="Helvetica Neue"/>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0"/>
        <p:cNvGrpSpPr/>
        <p:nvPr/>
      </p:nvGrpSpPr>
      <p:grpSpPr>
        <a:xfrm>
          <a:off x="0" y="0"/>
          <a:ext cx="0" cy="0"/>
          <a:chOff x="0" y="0"/>
          <a:chExt cx="0" cy="0"/>
        </a:xfrm>
      </p:grpSpPr>
      <p:sp>
        <p:nvSpPr>
          <p:cNvPr id="651" name="Google Shape;651;p100"/>
          <p:cNvSpPr txBox="1"/>
          <p:nvPr/>
        </p:nvSpPr>
        <p:spPr>
          <a:xfrm>
            <a:off x="0" y="5336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Q3 - How can the faculty/your professors at Stony Brook be better in terms of caring for your mental health?</a:t>
            </a:r>
            <a:endParaRPr b="1">
              <a:solidFill>
                <a:schemeClr val="dk1"/>
              </a:solidFill>
            </a:endParaRPr>
          </a:p>
        </p:txBody>
      </p:sp>
      <p:sp>
        <p:nvSpPr>
          <p:cNvPr id="652" name="Google Shape;652;p100"/>
          <p:cNvSpPr txBox="1"/>
          <p:nvPr/>
        </p:nvSpPr>
        <p:spPr>
          <a:xfrm>
            <a:off x="76575" y="1056050"/>
            <a:ext cx="9067500" cy="22812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Faculty should be </a:t>
            </a:r>
            <a:r>
              <a:rPr lang="en" sz="1200" b="1">
                <a:solidFill>
                  <a:schemeClr val="dk1"/>
                </a:solidFill>
                <a:latin typeface="Helvetica Neue"/>
                <a:ea typeface="Helvetica Neue"/>
                <a:cs typeface="Helvetica Neue"/>
                <a:sym typeface="Helvetica Neue"/>
              </a:rPr>
              <a:t>better informed about the services on campus</a:t>
            </a:r>
            <a:r>
              <a:rPr lang="en" sz="1200">
                <a:solidFill>
                  <a:schemeClr val="dk1"/>
                </a:solidFill>
                <a:latin typeface="Helvetica Neue"/>
                <a:ea typeface="Helvetica Neue"/>
                <a:cs typeface="Helvetica Neue"/>
                <a:sym typeface="Helvetica Neue"/>
              </a:rPr>
              <a:t> that can actually help students with these issues.</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Mental health days</a:t>
            </a:r>
            <a:r>
              <a:rPr lang="en" sz="1200">
                <a:solidFill>
                  <a:schemeClr val="dk1"/>
                </a:solidFill>
                <a:latin typeface="Helvetica Neue"/>
                <a:ea typeface="Helvetica Neue"/>
                <a:cs typeface="Helvetica Neue"/>
                <a:sym typeface="Helvetica Neue"/>
              </a:rPr>
              <a:t> should be granted like a sick day with no negative consequences on one's grade.</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Professors tend to assign work or exams the same dates as other professors. It would be great if there was a way to spread the work out. Students should be allowed a </a:t>
            </a:r>
            <a:r>
              <a:rPr lang="en" sz="1200" b="1">
                <a:solidFill>
                  <a:schemeClr val="dk1"/>
                </a:solidFill>
                <a:latin typeface="Helvetica Neue"/>
                <a:ea typeface="Helvetica Neue"/>
                <a:cs typeface="Helvetica Neue"/>
                <a:sym typeface="Helvetica Neue"/>
              </a:rPr>
              <a:t>certain amount of excused late hours</a:t>
            </a:r>
            <a:r>
              <a:rPr lang="en" sz="1200">
                <a:solidFill>
                  <a:schemeClr val="dk1"/>
                </a:solidFill>
                <a:latin typeface="Helvetica Neue"/>
                <a:ea typeface="Helvetica Neue"/>
                <a:cs typeface="Helvetica Neue"/>
                <a:sym typeface="Helvetica Neue"/>
              </a:rPr>
              <a:t> for assignments each semester.</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Faculty can be more upfront and </a:t>
            </a:r>
            <a:r>
              <a:rPr lang="en" sz="1200" b="1">
                <a:solidFill>
                  <a:schemeClr val="dk1"/>
                </a:solidFill>
                <a:latin typeface="Helvetica Neue"/>
                <a:ea typeface="Helvetica Neue"/>
                <a:cs typeface="Helvetica Neue"/>
                <a:sym typeface="Helvetica Neue"/>
              </a:rPr>
              <a:t>have better conversations and check ins with their student population especially considering the conditions in the world.</a:t>
            </a:r>
            <a:r>
              <a:rPr lang="en" sz="1200">
                <a:solidFill>
                  <a:schemeClr val="dk1"/>
                </a:solidFill>
                <a:latin typeface="Helvetica Neue"/>
                <a:ea typeface="Helvetica Neue"/>
                <a:cs typeface="Helvetica Neue"/>
                <a:sym typeface="Helvetica Neue"/>
              </a:rPr>
              <a:t> We need to integrate these conversations into school to help make better professionals of tomorrow. These conversations can potentially save a life. </a:t>
            </a:r>
            <a:endParaRPr sz="1200">
              <a:latin typeface="Helvetica Neue"/>
              <a:ea typeface="Helvetica Neue"/>
              <a:cs typeface="Helvetica Neue"/>
              <a:sym typeface="Helvetica Neue"/>
            </a:endParaRPr>
          </a:p>
        </p:txBody>
      </p:sp>
      <p:sp>
        <p:nvSpPr>
          <p:cNvPr id="653" name="Google Shape;653;p100"/>
          <p:cNvSpPr txBox="1"/>
          <p:nvPr/>
        </p:nvSpPr>
        <p:spPr>
          <a:xfrm>
            <a:off x="61275" y="3287100"/>
            <a:ext cx="9144000" cy="12189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More understanding of extraneous circumstances (such as deaths in the family). The </a:t>
            </a:r>
            <a:r>
              <a:rPr lang="en" sz="1200" b="1">
                <a:solidFill>
                  <a:schemeClr val="dk1"/>
                </a:solidFill>
                <a:latin typeface="Helvetica Neue"/>
                <a:ea typeface="Helvetica Neue"/>
                <a:cs typeface="Helvetica Neue"/>
                <a:sym typeface="Helvetica Neue"/>
              </a:rPr>
              <a:t>humanities professors are generally very kind, but the STEM professors will believe it is a sign of self pity</a:t>
            </a:r>
            <a:r>
              <a:rPr lang="en"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b="1">
                <a:solidFill>
                  <a:schemeClr val="dk1"/>
                </a:solidFill>
                <a:latin typeface="Helvetica Neue"/>
                <a:ea typeface="Helvetica Neue"/>
                <a:cs typeface="Helvetica Neue"/>
                <a:sym typeface="Helvetica Neue"/>
              </a:rPr>
              <a:t>Too much workload </a:t>
            </a:r>
            <a:r>
              <a:rPr lang="en" sz="1200">
                <a:solidFill>
                  <a:schemeClr val="dk1"/>
                </a:solidFill>
                <a:latin typeface="Helvetica Neue"/>
                <a:ea typeface="Helvetica Neue"/>
                <a:cs typeface="Helvetica Neue"/>
                <a:sym typeface="Helvetica Neue"/>
              </a:rPr>
              <a:t>does not leave me with time to attend campus events, dedicate significant time to extracurriculars, nor build and maintain relationships with friends.</a:t>
            </a:r>
            <a:endParaRPr sz="1200">
              <a:solidFill>
                <a:schemeClr val="dk1"/>
              </a:solidFill>
              <a:latin typeface="Helvetica Neue"/>
              <a:ea typeface="Helvetica Neue"/>
              <a:cs typeface="Helvetica Neue"/>
              <a:sym typeface="Helvetica Neue"/>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7"/>
        <p:cNvGrpSpPr/>
        <p:nvPr/>
      </p:nvGrpSpPr>
      <p:grpSpPr>
        <a:xfrm>
          <a:off x="0" y="0"/>
          <a:ext cx="0" cy="0"/>
          <a:chOff x="0" y="0"/>
          <a:chExt cx="0" cy="0"/>
        </a:xfrm>
      </p:grpSpPr>
      <p:sp>
        <p:nvSpPr>
          <p:cNvPr id="658" name="Google Shape;658;p101"/>
          <p:cNvSpPr txBox="1"/>
          <p:nvPr/>
        </p:nvSpPr>
        <p:spPr>
          <a:xfrm>
            <a:off x="0" y="5336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Q3 - How can the faculty/your professors at Stony Brook be better in terms of caring for your mental health?</a:t>
            </a:r>
            <a:endParaRPr b="1">
              <a:solidFill>
                <a:schemeClr val="dk1"/>
              </a:solidFill>
            </a:endParaRPr>
          </a:p>
        </p:txBody>
      </p:sp>
      <p:sp>
        <p:nvSpPr>
          <p:cNvPr id="659" name="Google Shape;659;p101"/>
          <p:cNvSpPr txBox="1"/>
          <p:nvPr/>
        </p:nvSpPr>
        <p:spPr>
          <a:xfrm>
            <a:off x="-22200" y="982475"/>
            <a:ext cx="9188400" cy="376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Altogether, professors are people too. The way they’ve grown, learned, and maintained their life values informs how they currently teach and come across to students.</a:t>
            </a:r>
            <a:r>
              <a:rPr lang="en" sz="1300" b="1">
                <a:solidFill>
                  <a:srgbClr val="222222"/>
                </a:solidFill>
                <a:latin typeface="Helvetica Neue"/>
                <a:ea typeface="Helvetica Neue"/>
                <a:cs typeface="Helvetica Neue"/>
                <a:sym typeface="Helvetica Neue"/>
              </a:rPr>
              <a:t> Unfortunately, this means cultural and age barriers that make it difficult for them to understand the urgency of mental health crises.</a:t>
            </a:r>
            <a:r>
              <a:rPr lang="en" sz="1300">
                <a:solidFill>
                  <a:srgbClr val="222222"/>
                </a:solidFill>
                <a:latin typeface="Helvetica Neue"/>
                <a:ea typeface="Helvetica Neue"/>
                <a:cs typeface="Helvetica Neue"/>
                <a:sym typeface="Helvetica Neue"/>
              </a:rPr>
              <a:t> For example, I needed a day for mental health this semester because of personal trauma and all around stress bogging me down heavily. </a:t>
            </a:r>
            <a:r>
              <a:rPr lang="en" sz="1300" b="1">
                <a:solidFill>
                  <a:srgbClr val="222222"/>
                </a:solidFill>
                <a:latin typeface="Helvetica Neue"/>
                <a:ea typeface="Helvetica Neue"/>
                <a:cs typeface="Helvetica Neue"/>
                <a:sym typeface="Helvetica Neue"/>
              </a:rPr>
              <a:t>My professor did not understand, and simply reminded me that if I continue to be absent, my grade will suffer.</a:t>
            </a:r>
            <a:r>
              <a:rPr lang="en" sz="1300">
                <a:solidFill>
                  <a:srgbClr val="222222"/>
                </a:solidFill>
                <a:latin typeface="Helvetica Neue"/>
                <a:ea typeface="Helvetica Neue"/>
                <a:cs typeface="Helvetica Neue"/>
                <a:sym typeface="Helvetica Neue"/>
              </a:rPr>
              <a:t> This is not helpful. I can’t blame him and there’s no meaning to be upset - he’s elderly and has experienced teaching several generations of students. I understand his end, but he fails to understand mine. </a:t>
            </a:r>
            <a:r>
              <a:rPr lang="en" sz="1300" b="1">
                <a:solidFill>
                  <a:srgbClr val="222222"/>
                </a:solidFill>
                <a:latin typeface="Helvetica Neue"/>
                <a:ea typeface="Helvetica Neue"/>
                <a:cs typeface="Helvetica Neue"/>
                <a:sym typeface="Helvetica Neue"/>
              </a:rPr>
              <a:t>That’s the fundamental divide between some professors and their students</a:t>
            </a:r>
            <a:r>
              <a:rPr lang="en" sz="1300">
                <a:solidFill>
                  <a:srgbClr val="222222"/>
                </a:solidFill>
                <a:latin typeface="Helvetica Neue"/>
                <a:ea typeface="Helvetica Neue"/>
                <a:cs typeface="Helvetica Neue"/>
                <a:sym typeface="Helvetica Neue"/>
              </a:rPr>
              <a:t> </a:t>
            </a:r>
            <a:r>
              <a:rPr lang="en" sz="1300" b="1">
                <a:solidFill>
                  <a:srgbClr val="222222"/>
                </a:solidFill>
                <a:latin typeface="Helvetica Neue"/>
                <a:ea typeface="Helvetica Neue"/>
                <a:cs typeface="Helvetica Neue"/>
                <a:sym typeface="Helvetica Neue"/>
              </a:rPr>
              <a:t>- the lack of understanding and trust that their student is actually in a crises or urgent situation. </a:t>
            </a:r>
            <a:endParaRPr sz="1300" b="1">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3"/>
        <p:cNvGrpSpPr/>
        <p:nvPr/>
      </p:nvGrpSpPr>
      <p:grpSpPr>
        <a:xfrm>
          <a:off x="0" y="0"/>
          <a:ext cx="0" cy="0"/>
          <a:chOff x="0" y="0"/>
          <a:chExt cx="0" cy="0"/>
        </a:xfrm>
      </p:grpSpPr>
      <p:sp>
        <p:nvSpPr>
          <p:cNvPr id="664" name="Google Shape;664;p102"/>
          <p:cNvSpPr txBox="1"/>
          <p:nvPr/>
        </p:nvSpPr>
        <p:spPr>
          <a:xfrm>
            <a:off x="1558500" y="0"/>
            <a:ext cx="6027000" cy="492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endParaRPr sz="2500">
              <a:solidFill>
                <a:schemeClr val="lt1"/>
              </a:solidFill>
            </a:endParaRPr>
          </a:p>
        </p:txBody>
      </p:sp>
      <p:sp>
        <p:nvSpPr>
          <p:cNvPr id="665" name="Google Shape;665;p102"/>
          <p:cNvSpPr txBox="1"/>
          <p:nvPr/>
        </p:nvSpPr>
        <p:spPr>
          <a:xfrm>
            <a:off x="343650" y="631100"/>
            <a:ext cx="8456700" cy="423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550">
              <a:solidFill>
                <a:schemeClr val="dk1"/>
              </a:solidFill>
              <a:latin typeface="Helvetica Neue Light"/>
              <a:ea typeface="Helvetica Neue Light"/>
              <a:cs typeface="Helvetica Neue Light"/>
              <a:sym typeface="Helvetica Neue Light"/>
            </a:endParaRPr>
          </a:p>
        </p:txBody>
      </p:sp>
      <p:pic>
        <p:nvPicPr>
          <p:cNvPr id="666" name="Google Shape;666;p102"/>
          <p:cNvPicPr preferRelativeResize="0"/>
          <p:nvPr/>
        </p:nvPicPr>
        <p:blipFill>
          <a:blip r:embed="rId4">
            <a:alphaModFix/>
          </a:blip>
          <a:stretch>
            <a:fillRect/>
          </a:stretch>
        </p:blipFill>
        <p:spPr>
          <a:xfrm>
            <a:off x="1139263" y="1725950"/>
            <a:ext cx="6865475" cy="2724400"/>
          </a:xfrm>
          <a:prstGeom prst="rect">
            <a:avLst/>
          </a:prstGeom>
          <a:noFill/>
          <a:ln>
            <a:noFill/>
          </a:ln>
        </p:spPr>
      </p:pic>
      <p:sp>
        <p:nvSpPr>
          <p:cNvPr id="667" name="Google Shape;667;p102"/>
          <p:cNvSpPr txBox="1"/>
          <p:nvPr/>
        </p:nvSpPr>
        <p:spPr>
          <a:xfrm>
            <a:off x="0" y="694025"/>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Q4 - Would you say that the advertisement of mental health services on campus is accurate to your experience of these services?</a:t>
            </a:r>
            <a:endParaRPr b="1">
              <a:solidFill>
                <a:schemeClr val="dk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1"/>
        <p:cNvGrpSpPr/>
        <p:nvPr/>
      </p:nvGrpSpPr>
      <p:grpSpPr>
        <a:xfrm>
          <a:off x="0" y="0"/>
          <a:ext cx="0" cy="0"/>
          <a:chOff x="0" y="0"/>
          <a:chExt cx="0" cy="0"/>
        </a:xfrm>
      </p:grpSpPr>
      <p:pic>
        <p:nvPicPr>
          <p:cNvPr id="672" name="Google Shape;672;p103"/>
          <p:cNvPicPr preferRelativeResize="0"/>
          <p:nvPr/>
        </p:nvPicPr>
        <p:blipFill>
          <a:blip r:embed="rId4">
            <a:alphaModFix/>
          </a:blip>
          <a:stretch>
            <a:fillRect/>
          </a:stretch>
        </p:blipFill>
        <p:spPr>
          <a:xfrm>
            <a:off x="1571625" y="1381125"/>
            <a:ext cx="6000750" cy="2381250"/>
          </a:xfrm>
          <a:prstGeom prst="rect">
            <a:avLst/>
          </a:prstGeom>
          <a:noFill/>
          <a:ln>
            <a:noFill/>
          </a:ln>
        </p:spPr>
      </p:pic>
      <p:sp>
        <p:nvSpPr>
          <p:cNvPr id="673" name="Google Shape;673;p103"/>
          <p:cNvSpPr txBox="1"/>
          <p:nvPr/>
        </p:nvSpPr>
        <p:spPr>
          <a:xfrm>
            <a:off x="0" y="53962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Q5 - Should the University introduce mental health services during Orientation?</a:t>
            </a:r>
            <a:endParaRPr b="1">
              <a:solidFill>
                <a:schemeClr val="dk1"/>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7"/>
        <p:cNvGrpSpPr/>
        <p:nvPr/>
      </p:nvGrpSpPr>
      <p:grpSpPr>
        <a:xfrm>
          <a:off x="0" y="0"/>
          <a:ext cx="0" cy="0"/>
          <a:chOff x="0" y="0"/>
          <a:chExt cx="0" cy="0"/>
        </a:xfrm>
      </p:grpSpPr>
      <p:pic>
        <p:nvPicPr>
          <p:cNvPr id="678" name="Google Shape;678;p104"/>
          <p:cNvPicPr preferRelativeResize="0"/>
          <p:nvPr/>
        </p:nvPicPr>
        <p:blipFill>
          <a:blip r:embed="rId4">
            <a:alphaModFix/>
          </a:blip>
          <a:stretch>
            <a:fillRect/>
          </a:stretch>
        </p:blipFill>
        <p:spPr>
          <a:xfrm>
            <a:off x="1571625" y="1381125"/>
            <a:ext cx="6000750" cy="2381250"/>
          </a:xfrm>
          <a:prstGeom prst="rect">
            <a:avLst/>
          </a:prstGeom>
          <a:noFill/>
          <a:ln>
            <a:noFill/>
          </a:ln>
        </p:spPr>
      </p:pic>
      <p:sp>
        <p:nvSpPr>
          <p:cNvPr id="679" name="Google Shape;679;p104"/>
          <p:cNvSpPr txBox="1"/>
          <p:nvPr/>
        </p:nvSpPr>
        <p:spPr>
          <a:xfrm>
            <a:off x="0" y="50657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latin typeface="Helvetica Neue"/>
                <a:ea typeface="Helvetica Neue"/>
                <a:cs typeface="Helvetica Neue"/>
                <a:sym typeface="Helvetica Neue"/>
              </a:rPr>
              <a:t>Q6 - Are there any mental health services not already provided by the University that would you like to see?</a:t>
            </a:r>
            <a:endParaRPr b="1">
              <a:solidFill>
                <a:schemeClr val="dk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3"/>
        <p:cNvGrpSpPr/>
        <p:nvPr/>
      </p:nvGrpSpPr>
      <p:grpSpPr>
        <a:xfrm>
          <a:off x="0" y="0"/>
          <a:ext cx="0" cy="0"/>
          <a:chOff x="0" y="0"/>
          <a:chExt cx="0" cy="0"/>
        </a:xfrm>
      </p:grpSpPr>
      <p:sp>
        <p:nvSpPr>
          <p:cNvPr id="684" name="Google Shape;684;p105"/>
          <p:cNvSpPr txBox="1"/>
          <p:nvPr/>
        </p:nvSpPr>
        <p:spPr>
          <a:xfrm>
            <a:off x="-96350" y="852325"/>
            <a:ext cx="9240300" cy="466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b="1">
                <a:solidFill>
                  <a:srgbClr val="222222"/>
                </a:solidFill>
                <a:latin typeface="Helvetica Neue"/>
                <a:ea typeface="Helvetica Neue"/>
                <a:cs typeface="Helvetica Neue"/>
                <a:sym typeface="Helvetica Neue"/>
              </a:rPr>
              <a:t>Time management and deadline workshops</a:t>
            </a:r>
            <a:r>
              <a:rPr lang="en" sz="1300">
                <a:solidFill>
                  <a:srgbClr val="222222"/>
                </a:solidFill>
                <a:latin typeface="Helvetica Neue"/>
                <a:ea typeface="Helvetica Neue"/>
                <a:cs typeface="Helvetica Neue"/>
                <a:sym typeface="Helvetica Neue"/>
              </a:rPr>
              <a:t>. Maybe even </a:t>
            </a:r>
            <a:r>
              <a:rPr lang="en" sz="1300" b="1">
                <a:solidFill>
                  <a:srgbClr val="222222"/>
                </a:solidFill>
                <a:latin typeface="Helvetica Neue"/>
                <a:ea typeface="Helvetica Neue"/>
                <a:cs typeface="Helvetica Neue"/>
                <a:sym typeface="Helvetica Neue"/>
              </a:rPr>
              <a:t>advertised study groups</a:t>
            </a:r>
            <a:r>
              <a:rPr lang="en" sz="1300">
                <a:solidFill>
                  <a:srgbClr val="222222"/>
                </a:solidFill>
                <a:latin typeface="Helvetica Neue"/>
                <a:ea typeface="Helvetica Neue"/>
                <a:cs typeface="Helvetica Neue"/>
                <a:sym typeface="Helvetica Neue"/>
              </a:rPr>
              <a:t> set up by TAs or the professors of the classes.</a:t>
            </a:r>
            <a:endParaRPr sz="13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b="1">
                <a:solidFill>
                  <a:srgbClr val="222222"/>
                </a:solidFill>
                <a:latin typeface="Helvetica Neue"/>
                <a:ea typeface="Helvetica Neue"/>
                <a:cs typeface="Helvetica Neue"/>
                <a:sym typeface="Helvetica Neue"/>
              </a:rPr>
              <a:t>Ways to connect to long term mental health counselors</a:t>
            </a:r>
            <a:r>
              <a:rPr lang="en" sz="1300">
                <a:solidFill>
                  <a:srgbClr val="222222"/>
                </a:solidFill>
                <a:latin typeface="Helvetica Neue"/>
                <a:ea typeface="Helvetica Neue"/>
                <a:cs typeface="Helvetica Neue"/>
                <a:sym typeface="Helvetica Neue"/>
              </a:rPr>
              <a:t> and advocates for students dealing with issues with policy due to their mental health.</a:t>
            </a:r>
            <a:endParaRPr sz="13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b="1">
                <a:solidFill>
                  <a:srgbClr val="222222"/>
                </a:solidFill>
                <a:latin typeface="Helvetica Neue"/>
                <a:ea typeface="Helvetica Neue"/>
                <a:cs typeface="Helvetica Neue"/>
                <a:sym typeface="Helvetica Neue"/>
              </a:rPr>
              <a:t>A focus on trauma, psychological disorders, and care for minorities would help</a:t>
            </a:r>
            <a:r>
              <a:rPr lang="en" sz="1300">
                <a:solidFill>
                  <a:srgbClr val="222222"/>
                </a:solidFill>
                <a:latin typeface="Helvetica Neue"/>
                <a:ea typeface="Helvetica Neue"/>
                <a:cs typeface="Helvetica Neue"/>
                <a:sym typeface="Helvetica Neue"/>
              </a:rPr>
              <a:t>. Perhaps a </a:t>
            </a:r>
            <a:r>
              <a:rPr lang="en" sz="1300" b="1">
                <a:solidFill>
                  <a:srgbClr val="222222"/>
                </a:solidFill>
                <a:latin typeface="Helvetica Neue"/>
                <a:ea typeface="Helvetica Neue"/>
                <a:cs typeface="Helvetica Neue"/>
                <a:sym typeface="Helvetica Neue"/>
              </a:rPr>
              <a:t>queer therapy </a:t>
            </a:r>
            <a:r>
              <a:rPr lang="en" sz="1300">
                <a:solidFill>
                  <a:srgbClr val="222222"/>
                </a:solidFill>
                <a:latin typeface="Helvetica Neue"/>
                <a:ea typeface="Helvetica Neue"/>
                <a:cs typeface="Helvetica Neue"/>
                <a:sym typeface="Helvetica Neue"/>
              </a:rPr>
              <a:t>program.</a:t>
            </a:r>
            <a:endParaRPr sz="13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Eating disorder support</a:t>
            </a:r>
            <a:endParaRPr sz="13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b="1">
                <a:solidFill>
                  <a:srgbClr val="222222"/>
                </a:solidFill>
                <a:latin typeface="Helvetica Neue"/>
                <a:ea typeface="Helvetica Neue"/>
                <a:cs typeface="Helvetica Neue"/>
                <a:sym typeface="Helvetica Neue"/>
              </a:rPr>
              <a:t>An informal place</a:t>
            </a:r>
            <a:r>
              <a:rPr lang="en" sz="1300">
                <a:solidFill>
                  <a:srgbClr val="222222"/>
                </a:solidFill>
                <a:latin typeface="Helvetica Neue"/>
                <a:ea typeface="Helvetica Neue"/>
                <a:cs typeface="Helvetica Neue"/>
                <a:sym typeface="Helvetica Neue"/>
              </a:rPr>
              <a:t> (like the student union) </a:t>
            </a:r>
            <a:r>
              <a:rPr lang="en" sz="1300" b="1">
                <a:solidFill>
                  <a:srgbClr val="222222"/>
                </a:solidFill>
                <a:latin typeface="Helvetica Neue"/>
                <a:ea typeface="Helvetica Neue"/>
                <a:cs typeface="Helvetica Neue"/>
                <a:sym typeface="Helvetica Neue"/>
              </a:rPr>
              <a:t>where individuals working under SBU could talk to students</a:t>
            </a:r>
            <a:r>
              <a:rPr lang="en" sz="1300">
                <a:solidFill>
                  <a:srgbClr val="222222"/>
                </a:solidFill>
                <a:latin typeface="Helvetica Neue"/>
                <a:ea typeface="Helvetica Neue"/>
                <a:cs typeface="Helvetica Neue"/>
                <a:sym typeface="Helvetica Neue"/>
              </a:rPr>
              <a:t> and help alleviate concerns.</a:t>
            </a:r>
            <a:endParaRPr sz="13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300">
              <a:solidFill>
                <a:srgbClr val="222222"/>
              </a:solidFill>
              <a:latin typeface="Helvetica Neue"/>
              <a:ea typeface="Helvetica Neue"/>
              <a:cs typeface="Helvetica Neue"/>
              <a:sym typeface="Helvetica Neue"/>
            </a:endParaRPr>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I think </a:t>
            </a:r>
            <a:r>
              <a:rPr lang="en" sz="1300" b="1">
                <a:solidFill>
                  <a:srgbClr val="222222"/>
                </a:solidFill>
                <a:latin typeface="Helvetica Neue"/>
                <a:ea typeface="Helvetica Neue"/>
                <a:cs typeface="Helvetica Neue"/>
                <a:sym typeface="Helvetica Neue"/>
              </a:rPr>
              <a:t>peer support groups</a:t>
            </a:r>
            <a:r>
              <a:rPr lang="en" sz="1300">
                <a:solidFill>
                  <a:srgbClr val="222222"/>
                </a:solidFill>
                <a:latin typeface="Helvetica Neue"/>
                <a:ea typeface="Helvetica Neue"/>
                <a:cs typeface="Helvetica Neue"/>
                <a:sym typeface="Helvetica Neue"/>
              </a:rPr>
              <a:t> would be a good idea to try. Many students who I know on campus that struggle with mental health often discuss their struggles with other students because of the lack of mental health support on campus.</a:t>
            </a:r>
            <a:endParaRPr sz="13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685" name="Google Shape;685;p105"/>
          <p:cNvSpPr txBox="1"/>
          <p:nvPr/>
        </p:nvSpPr>
        <p:spPr>
          <a:xfrm>
            <a:off x="0" y="466925"/>
            <a:ext cx="93234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Q6.1 - Please explain/elaborate on what services you would like to see the University provide to students for their mental health?</a:t>
            </a:r>
            <a:endParaRPr b="1">
              <a:solidFill>
                <a:schemeClr val="dk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p106"/>
          <p:cNvSpPr txBox="1"/>
          <p:nvPr/>
        </p:nvSpPr>
        <p:spPr>
          <a:xfrm>
            <a:off x="0" y="525750"/>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Q7 - Have you attended any events or student programming related to mental health? (I.e hosted by USG, CPO, an RA, etc)</a:t>
            </a:r>
            <a:endParaRPr b="1">
              <a:solidFill>
                <a:schemeClr val="dk1"/>
              </a:solidFill>
            </a:endParaRPr>
          </a:p>
        </p:txBody>
      </p:sp>
      <p:pic>
        <p:nvPicPr>
          <p:cNvPr id="691" name="Google Shape;691;p106"/>
          <p:cNvPicPr preferRelativeResize="0"/>
          <p:nvPr/>
        </p:nvPicPr>
        <p:blipFill>
          <a:blip r:embed="rId4">
            <a:alphaModFix/>
          </a:blip>
          <a:stretch>
            <a:fillRect/>
          </a:stretch>
        </p:blipFill>
        <p:spPr>
          <a:xfrm>
            <a:off x="1681525" y="1424738"/>
            <a:ext cx="5780949" cy="2294028"/>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5"/>
        <p:cNvGrpSpPr/>
        <p:nvPr/>
      </p:nvGrpSpPr>
      <p:grpSpPr>
        <a:xfrm>
          <a:off x="0" y="0"/>
          <a:ext cx="0" cy="0"/>
          <a:chOff x="0" y="0"/>
          <a:chExt cx="0" cy="0"/>
        </a:xfrm>
      </p:grpSpPr>
      <p:sp>
        <p:nvSpPr>
          <p:cNvPr id="696" name="Google Shape;696;p107"/>
          <p:cNvSpPr txBox="1"/>
          <p:nvPr/>
        </p:nvSpPr>
        <p:spPr>
          <a:xfrm>
            <a:off x="0" y="521375"/>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Q7.1 - Which department or student-led organization hosted the event?</a:t>
            </a:r>
            <a:endParaRPr b="1">
              <a:solidFill>
                <a:schemeClr val="dk1"/>
              </a:solidFill>
            </a:endParaRPr>
          </a:p>
        </p:txBody>
      </p:sp>
      <p:pic>
        <p:nvPicPr>
          <p:cNvPr id="697" name="Google Shape;697;p107"/>
          <p:cNvPicPr preferRelativeResize="0"/>
          <p:nvPr/>
        </p:nvPicPr>
        <p:blipFill>
          <a:blip r:embed="rId4">
            <a:alphaModFix/>
          </a:blip>
          <a:stretch>
            <a:fillRect/>
          </a:stretch>
        </p:blipFill>
        <p:spPr>
          <a:xfrm>
            <a:off x="1652400" y="913775"/>
            <a:ext cx="5839201" cy="42172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1"/>
        <p:cNvGrpSpPr/>
        <p:nvPr/>
      </p:nvGrpSpPr>
      <p:grpSpPr>
        <a:xfrm>
          <a:off x="0" y="0"/>
          <a:ext cx="0" cy="0"/>
          <a:chOff x="0" y="0"/>
          <a:chExt cx="0" cy="0"/>
        </a:xfrm>
      </p:grpSpPr>
      <p:sp>
        <p:nvSpPr>
          <p:cNvPr id="702" name="Google Shape;702;p108"/>
          <p:cNvSpPr txBox="1"/>
          <p:nvPr/>
        </p:nvSpPr>
        <p:spPr>
          <a:xfrm>
            <a:off x="-67500" y="918625"/>
            <a:ext cx="9279000" cy="49317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Helpful, I usually love the events with </a:t>
            </a:r>
            <a:r>
              <a:rPr lang="en" sz="1200" b="1">
                <a:solidFill>
                  <a:srgbClr val="222222"/>
                </a:solidFill>
                <a:latin typeface="Helvetica Neue"/>
                <a:ea typeface="Helvetica Neue"/>
                <a:cs typeface="Helvetica Neue"/>
                <a:sym typeface="Helvetica Neue"/>
              </a:rPr>
              <a:t>dogs or meditation or plants, etc</a:t>
            </a:r>
            <a:r>
              <a:rPr lang="en" sz="1200">
                <a:solidFill>
                  <a:srgbClr val="222222"/>
                </a:solidFill>
                <a:latin typeface="Helvetica Neue"/>
                <a:ea typeface="Helvetica Neue"/>
                <a:cs typeface="Helvetica Neue"/>
                <a:sym typeface="Helvetica Neue"/>
              </a:rPr>
              <a:t>. It helps to take a beat out of a busy day and relax.</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r>
              <a:rPr lang="en" sz="1200">
                <a:solidFill>
                  <a:srgbClr val="222222"/>
                </a:solidFill>
                <a:latin typeface="Helvetica Neue"/>
                <a:ea typeface="Helvetica Neue"/>
                <a:cs typeface="Helvetica Neue"/>
                <a:sym typeface="Helvetica Neue"/>
              </a:rPr>
              <a:t>The</a:t>
            </a:r>
            <a:r>
              <a:rPr lang="en" sz="1200" b="1">
                <a:solidFill>
                  <a:srgbClr val="222222"/>
                </a:solidFill>
                <a:latin typeface="Helvetica Neue"/>
                <a:ea typeface="Helvetica Neue"/>
                <a:cs typeface="Helvetica Neue"/>
                <a:sym typeface="Helvetica Neue"/>
              </a:rPr>
              <a:t> suicide prevention</a:t>
            </a:r>
            <a:r>
              <a:rPr lang="en" sz="1200">
                <a:solidFill>
                  <a:srgbClr val="222222"/>
                </a:solidFill>
                <a:latin typeface="Helvetica Neue"/>
                <a:ea typeface="Helvetica Neue"/>
                <a:cs typeface="Helvetica Neue"/>
                <a:sym typeface="Helvetica Neue"/>
              </a:rPr>
              <a:t> training was helpful.</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 found the self-care passport events helpful to an extent but it might be advantageous to allow students to participate in their own form of self-care instead of doing a class on it. Another idea is </a:t>
            </a:r>
            <a:r>
              <a:rPr lang="en" sz="1200" b="1">
                <a:solidFill>
                  <a:srgbClr val="222222"/>
                </a:solidFill>
                <a:latin typeface="Helvetica Neue"/>
                <a:ea typeface="Helvetica Neue"/>
                <a:cs typeface="Helvetica Neue"/>
                <a:sym typeface="Helvetica Neue"/>
              </a:rPr>
              <a:t>having workshops over winter/summer break </a:t>
            </a:r>
            <a:r>
              <a:rPr lang="en" sz="1200">
                <a:solidFill>
                  <a:srgbClr val="222222"/>
                </a:solidFill>
                <a:latin typeface="Helvetica Neue"/>
                <a:ea typeface="Helvetica Neue"/>
                <a:cs typeface="Helvetica Neue"/>
                <a:sym typeface="Helvetica Neue"/>
              </a:rPr>
              <a:t>when students have more time to attend. I would also like to see </a:t>
            </a:r>
            <a:r>
              <a:rPr lang="en" sz="1200" b="1">
                <a:solidFill>
                  <a:srgbClr val="222222"/>
                </a:solidFill>
                <a:latin typeface="Helvetica Neue"/>
                <a:ea typeface="Helvetica Neue"/>
                <a:cs typeface="Helvetica Neue"/>
                <a:sym typeface="Helvetica Neue"/>
              </a:rPr>
              <a:t>more events on zoom as a commuter student.</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b="1">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 thought it was informative. However, </a:t>
            </a:r>
            <a:r>
              <a:rPr lang="en" sz="1200" b="1">
                <a:solidFill>
                  <a:srgbClr val="222222"/>
                </a:solidFill>
                <a:latin typeface="Helvetica Neue"/>
                <a:ea typeface="Helvetica Neue"/>
                <a:cs typeface="Helvetica Neue"/>
                <a:sym typeface="Helvetica Neue"/>
              </a:rPr>
              <a:t>not everything they mentioned aligned with my previous experiences</a:t>
            </a:r>
            <a:r>
              <a:rPr lang="en" sz="1200">
                <a:solidFill>
                  <a:srgbClr val="222222"/>
                </a:solidFill>
                <a:latin typeface="Helvetica Neue"/>
                <a:ea typeface="Helvetica Neue"/>
                <a:cs typeface="Helvetica Neue"/>
                <a:sym typeface="Helvetica Neue"/>
              </a:rPr>
              <a:t> when seeking mental health support from professionals.</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I've gone to the painting workshop a couple times, but </a:t>
            </a:r>
            <a:r>
              <a:rPr lang="en" sz="1200" b="1">
                <a:solidFill>
                  <a:srgbClr val="222222"/>
                </a:solidFill>
                <a:latin typeface="Helvetica Neue"/>
                <a:ea typeface="Helvetica Neue"/>
                <a:cs typeface="Helvetica Neue"/>
                <a:sym typeface="Helvetica Neue"/>
              </a:rPr>
              <a:t>I didn't feel a major mental health impact from it</a:t>
            </a:r>
            <a:r>
              <a:rPr lang="en" sz="1200">
                <a:solidFill>
                  <a:srgbClr val="222222"/>
                </a:solidFill>
                <a:latin typeface="Helvetica Neue"/>
                <a:ea typeface="Helvetica Neue"/>
                <a:cs typeface="Helvetica Neue"/>
                <a:sym typeface="Helvetica Neue"/>
              </a:rPr>
              <a:t>. I wouldn't say it was helpful or a hindrance to mental health in particular.</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All the work that is done is </a:t>
            </a:r>
            <a:r>
              <a:rPr lang="en" sz="1200" b="1">
                <a:solidFill>
                  <a:srgbClr val="222222"/>
                </a:solidFill>
                <a:latin typeface="Helvetica Neue"/>
                <a:ea typeface="Helvetica Neue"/>
                <a:cs typeface="Helvetica Neue"/>
                <a:sym typeface="Helvetica Neue"/>
              </a:rPr>
              <a:t>extremely helpful for students who are not going through a huge mental health crisis</a:t>
            </a:r>
            <a:r>
              <a:rPr lang="en" sz="1200">
                <a:solidFill>
                  <a:srgbClr val="222222"/>
                </a:solidFill>
                <a:latin typeface="Helvetica Neue"/>
                <a:ea typeface="Helvetica Neue"/>
                <a:cs typeface="Helvetica Neue"/>
                <a:sym typeface="Helvetica Neue"/>
              </a:rPr>
              <a:t>. When the students are in crisis, none of the institutions that are advertised at these events are capable of helping them through. I've known </a:t>
            </a:r>
            <a:r>
              <a:rPr lang="en" sz="1200" b="1">
                <a:solidFill>
                  <a:srgbClr val="222222"/>
                </a:solidFill>
                <a:latin typeface="Helvetica Neue"/>
                <a:ea typeface="Helvetica Neue"/>
                <a:cs typeface="Helvetica Neue"/>
                <a:sym typeface="Helvetica Neue"/>
              </a:rPr>
              <a:t>survivors of the worst form of trauma</a:t>
            </a:r>
            <a:r>
              <a:rPr lang="en" sz="1200">
                <a:solidFill>
                  <a:srgbClr val="222222"/>
                </a:solidFill>
                <a:latin typeface="Helvetica Neue"/>
                <a:ea typeface="Helvetica Neue"/>
                <a:cs typeface="Helvetica Neue"/>
                <a:sym typeface="Helvetica Neue"/>
              </a:rPr>
              <a:t> get their a</a:t>
            </a:r>
            <a:r>
              <a:rPr lang="en" sz="1200" b="1">
                <a:solidFill>
                  <a:srgbClr val="222222"/>
                </a:solidFill>
                <a:latin typeface="Helvetica Neue"/>
                <a:ea typeface="Helvetica Neue"/>
                <a:cs typeface="Helvetica Neue"/>
                <a:sym typeface="Helvetica Neue"/>
              </a:rPr>
              <a:t>ppointment months after their initial visit</a:t>
            </a:r>
            <a:r>
              <a:rPr lang="en" sz="1200">
                <a:solidFill>
                  <a:srgbClr val="222222"/>
                </a:solidFill>
                <a:latin typeface="Helvetica Neue"/>
                <a:ea typeface="Helvetica Neue"/>
                <a:cs typeface="Helvetica Neue"/>
                <a:sym typeface="Helvetica Neue"/>
              </a:rPr>
              <a:t>. Even upon reaching this stage, the therapists do not have any information or background from the case (which they had previously collected during the initial visit).</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703" name="Google Shape;703;p108"/>
          <p:cNvSpPr txBox="1"/>
          <p:nvPr/>
        </p:nvSpPr>
        <p:spPr>
          <a:xfrm>
            <a:off x="41525" y="526225"/>
            <a:ext cx="9144000" cy="39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Q7.2 - After attending the mental health event did you find it helpful or a hindrance to your mental health?</a:t>
            </a: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body" idx="1"/>
          </p:nvPr>
        </p:nvSpPr>
        <p:spPr>
          <a:xfrm>
            <a:off x="408150" y="494225"/>
            <a:ext cx="8550300" cy="391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b="1">
                <a:solidFill>
                  <a:schemeClr val="dk1"/>
                </a:solidFill>
              </a:rPr>
              <a:t>Factors Playing a Role in Happiness</a:t>
            </a:r>
            <a:endParaRPr sz="1000" b="1">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457200" lvl="0" indent="-292100" algn="l" rtl="0">
              <a:lnSpc>
                <a:spcPct val="115000"/>
              </a:lnSpc>
              <a:spcBef>
                <a:spcPts val="0"/>
              </a:spcBef>
              <a:spcAft>
                <a:spcPts val="0"/>
              </a:spcAft>
              <a:buSzPts val="1000"/>
              <a:buChar char="❖"/>
            </a:pPr>
            <a:r>
              <a:rPr lang="en" sz="1000">
                <a:solidFill>
                  <a:schemeClr val="dk1"/>
                </a:solidFill>
              </a:rPr>
              <a:t>The Relationships Among Gratitude, Self-esteem, Social Support and Life Satisfaction Among Undergraduate Students. Journal of Happiness Studies, 16(2), 477–489.</a:t>
            </a:r>
            <a:r>
              <a:rPr lang="en" sz="1000">
                <a:solidFill>
                  <a:srgbClr val="3A3A3A"/>
                </a:solidFill>
              </a:rPr>
              <a:t> https://doi.org/10.1007/s10902-014-9519-2</a:t>
            </a:r>
            <a:endParaRPr sz="1000">
              <a:solidFill>
                <a:srgbClr val="3A3A3A"/>
              </a:solidFill>
            </a:endParaRPr>
          </a:p>
          <a:p>
            <a:pPr marL="0" lvl="0" indent="0" algn="l" rtl="0">
              <a:lnSpc>
                <a:spcPct val="115000"/>
              </a:lnSpc>
              <a:spcBef>
                <a:spcPts val="0"/>
              </a:spcBef>
              <a:spcAft>
                <a:spcPts val="0"/>
              </a:spcAft>
              <a:buNone/>
            </a:pPr>
            <a:endParaRPr sz="1000">
              <a:solidFill>
                <a:srgbClr val="3A3A3A"/>
              </a:solidFill>
            </a:endParaRPr>
          </a:p>
          <a:p>
            <a:pPr marL="0" lvl="0" indent="0" algn="l" rtl="0">
              <a:lnSpc>
                <a:spcPct val="115000"/>
              </a:lnSpc>
              <a:spcBef>
                <a:spcPts val="0"/>
              </a:spcBef>
              <a:spcAft>
                <a:spcPts val="0"/>
              </a:spcAft>
              <a:buNone/>
            </a:pPr>
            <a:r>
              <a:rPr lang="en" sz="1000" b="1">
                <a:solidFill>
                  <a:schemeClr val="dk1"/>
                </a:solidFill>
              </a:rPr>
              <a:t>Psychological Support For Students</a:t>
            </a:r>
            <a:endParaRPr sz="1000" b="1">
              <a:solidFill>
                <a:schemeClr val="dk1"/>
              </a:solidFill>
            </a:endParaRPr>
          </a:p>
          <a:p>
            <a:pPr marL="0" lvl="0" indent="0" algn="l" rtl="0">
              <a:lnSpc>
                <a:spcPct val="115000"/>
              </a:lnSpc>
              <a:spcBef>
                <a:spcPts val="0"/>
              </a:spcBef>
              <a:spcAft>
                <a:spcPts val="0"/>
              </a:spcAft>
              <a:buNone/>
            </a:pPr>
            <a:endParaRPr sz="1000">
              <a:solidFill>
                <a:srgbClr val="3A3A3A"/>
              </a:solidFill>
            </a:endParaRPr>
          </a:p>
          <a:p>
            <a:pPr marL="457200" lvl="0" indent="-292100" algn="l" rtl="0">
              <a:lnSpc>
                <a:spcPct val="115000"/>
              </a:lnSpc>
              <a:spcBef>
                <a:spcPts val="0"/>
              </a:spcBef>
              <a:spcAft>
                <a:spcPts val="0"/>
              </a:spcAft>
              <a:buSzPts val="1000"/>
              <a:buChar char="❖"/>
            </a:pPr>
            <a:r>
              <a:rPr lang="en" sz="1000">
                <a:solidFill>
                  <a:schemeClr val="dk1"/>
                </a:solidFill>
              </a:rPr>
              <a:t>Promoting Well-Being in School-Based Mentoring Through Basic Psychological Needs Support: Does It Really Count? Journal of Happiness Studies, 15(2), 407–424.</a:t>
            </a:r>
            <a:r>
              <a:rPr lang="en" sz="1000">
                <a:solidFill>
                  <a:srgbClr val="3A3A3A"/>
                </a:solidFill>
              </a:rPr>
              <a:t> https://doi.org/10.1007/s10902-013-9428-9</a:t>
            </a:r>
            <a:endParaRPr sz="1000">
              <a:solidFill>
                <a:schemeClr val="dk1"/>
              </a:solidFill>
            </a:endParaRPr>
          </a:p>
          <a:p>
            <a:pPr marL="457200" lvl="0" indent="-292100" algn="l" rtl="0">
              <a:lnSpc>
                <a:spcPct val="115000"/>
              </a:lnSpc>
              <a:spcBef>
                <a:spcPts val="0"/>
              </a:spcBef>
              <a:spcAft>
                <a:spcPts val="0"/>
              </a:spcAft>
              <a:buSzPts val="1000"/>
              <a:buChar char="❖"/>
            </a:pPr>
            <a:r>
              <a:rPr lang="en" sz="1000">
                <a:solidFill>
                  <a:schemeClr val="dk1"/>
                </a:solidFill>
              </a:rPr>
              <a:t>Peer support in mental health services. Current Opinion in Psychiatry, 27(4), 276–281.</a:t>
            </a:r>
            <a:r>
              <a:rPr lang="en" sz="1000">
                <a:solidFill>
                  <a:srgbClr val="3A3A3A"/>
                </a:solidFill>
              </a:rPr>
              <a:t> https://doi.org/10.1097/YCO.0000000000000074</a:t>
            </a:r>
            <a:endParaRPr sz="1000">
              <a:solidFill>
                <a:srgbClr val="3A3A3A"/>
              </a:solidFill>
            </a:endParaRPr>
          </a:p>
          <a:p>
            <a:pPr marL="0" lvl="0" indent="0" algn="l" rtl="0">
              <a:lnSpc>
                <a:spcPct val="115000"/>
              </a:lnSpc>
              <a:spcBef>
                <a:spcPts val="0"/>
              </a:spcBef>
              <a:spcAft>
                <a:spcPts val="0"/>
              </a:spcAft>
              <a:buNone/>
            </a:pPr>
            <a:endParaRPr sz="1000" b="1">
              <a:solidFill>
                <a:srgbClr val="3A3A3A"/>
              </a:solidFill>
            </a:endParaRPr>
          </a:p>
          <a:p>
            <a:pPr marL="0" lvl="0" indent="0" algn="l" rtl="0">
              <a:lnSpc>
                <a:spcPct val="115000"/>
              </a:lnSpc>
              <a:spcBef>
                <a:spcPts val="0"/>
              </a:spcBef>
              <a:spcAft>
                <a:spcPts val="0"/>
              </a:spcAft>
              <a:buNone/>
            </a:pPr>
            <a:r>
              <a:rPr lang="en" sz="1000" b="1">
                <a:solidFill>
                  <a:schemeClr val="dk1"/>
                </a:solidFill>
              </a:rPr>
              <a:t>Using Mental Health Services to Advertise to Potential Students </a:t>
            </a:r>
            <a:endParaRPr sz="1000" b="1">
              <a:solidFill>
                <a:schemeClr val="dk1"/>
              </a:solidFill>
            </a:endParaRPr>
          </a:p>
          <a:p>
            <a:pPr marL="0" lvl="0" indent="0" algn="l" rtl="0">
              <a:lnSpc>
                <a:spcPct val="115000"/>
              </a:lnSpc>
              <a:spcBef>
                <a:spcPts val="0"/>
              </a:spcBef>
              <a:spcAft>
                <a:spcPts val="0"/>
              </a:spcAft>
              <a:buNone/>
            </a:pPr>
            <a:endParaRPr sz="1000" b="1">
              <a:solidFill>
                <a:srgbClr val="3A3A3A"/>
              </a:solidFill>
            </a:endParaRPr>
          </a:p>
          <a:p>
            <a:pPr marL="457200" lvl="0" indent="-292100" algn="l" rtl="0">
              <a:lnSpc>
                <a:spcPct val="115000"/>
              </a:lnSpc>
              <a:spcBef>
                <a:spcPts val="0"/>
              </a:spcBef>
              <a:spcAft>
                <a:spcPts val="0"/>
              </a:spcAft>
              <a:buClr>
                <a:schemeClr val="dk1"/>
              </a:buClr>
              <a:buSzPts val="1000"/>
              <a:buChar char="❖"/>
            </a:pPr>
            <a:r>
              <a:rPr lang="en" sz="1000">
                <a:solidFill>
                  <a:schemeClr val="dk1"/>
                </a:solidFill>
              </a:rPr>
              <a:t>Advertising Anxiety Resources to Increase Enrollment and Support Student Mental Health. College and University, 96(1), 16–29.</a:t>
            </a:r>
            <a:endParaRPr sz="1000">
              <a:solidFill>
                <a:schemeClr val="dk1"/>
              </a:solidFill>
            </a:endParaRPr>
          </a:p>
          <a:p>
            <a:pPr marL="0" lvl="0" indent="0" algn="l" rtl="0">
              <a:lnSpc>
                <a:spcPct val="115000"/>
              </a:lnSpc>
              <a:spcBef>
                <a:spcPts val="0"/>
              </a:spcBef>
              <a:spcAft>
                <a:spcPts val="0"/>
              </a:spcAft>
              <a:buNone/>
            </a:pPr>
            <a:endParaRPr sz="1000" b="1">
              <a:solidFill>
                <a:srgbClr val="3A3A3A"/>
              </a:solidFill>
            </a:endParaRPr>
          </a:p>
          <a:p>
            <a:pPr marL="0" lvl="0" indent="0" algn="l" rtl="0">
              <a:lnSpc>
                <a:spcPct val="115000"/>
              </a:lnSpc>
              <a:spcBef>
                <a:spcPts val="0"/>
              </a:spcBef>
              <a:spcAft>
                <a:spcPts val="0"/>
              </a:spcAft>
              <a:buNone/>
            </a:pPr>
            <a:r>
              <a:rPr lang="en" sz="1000" b="1">
                <a:solidFill>
                  <a:schemeClr val="dk1"/>
                </a:solidFill>
              </a:rPr>
              <a:t>Student Studies </a:t>
            </a:r>
            <a:endParaRPr sz="1000" b="1">
              <a:solidFill>
                <a:schemeClr val="dk1"/>
              </a:solidFill>
            </a:endParaRPr>
          </a:p>
          <a:p>
            <a:pPr marL="0" lvl="0" indent="0" algn="l" rtl="0">
              <a:lnSpc>
                <a:spcPct val="115000"/>
              </a:lnSpc>
              <a:spcBef>
                <a:spcPts val="0"/>
              </a:spcBef>
              <a:spcAft>
                <a:spcPts val="0"/>
              </a:spcAft>
              <a:buNone/>
            </a:pPr>
            <a:endParaRPr sz="1000" b="1">
              <a:solidFill>
                <a:srgbClr val="3A3A3A"/>
              </a:solidFill>
            </a:endParaRPr>
          </a:p>
          <a:p>
            <a:pPr marL="457200" lvl="0" indent="-292100" algn="l" rtl="0">
              <a:lnSpc>
                <a:spcPct val="115000"/>
              </a:lnSpc>
              <a:spcBef>
                <a:spcPts val="0"/>
              </a:spcBef>
              <a:spcAft>
                <a:spcPts val="0"/>
              </a:spcAft>
              <a:buSzPts val="1000"/>
              <a:buChar char="❖"/>
            </a:pPr>
            <a:r>
              <a:rPr lang="en" sz="1000">
                <a:solidFill>
                  <a:schemeClr val="dk1"/>
                </a:solidFill>
              </a:rPr>
              <a:t>Barriers of mental health treatment utilization among first-year college students: First cross-national results from the WHO World Mental Health International College Student Initiative. International Journal of Methods in Psychiatric Research, 28(2), e1782–n/a.</a:t>
            </a:r>
            <a:r>
              <a:rPr lang="en" sz="1000">
                <a:solidFill>
                  <a:srgbClr val="3A3A3A"/>
                </a:solidFill>
              </a:rPr>
              <a:t> https://doi.org/10.1002/mpr.1782</a:t>
            </a:r>
            <a:endParaRPr sz="1000" b="1">
              <a:solidFill>
                <a:srgbClr val="3A3A3A"/>
              </a:solidFill>
            </a:endParaRPr>
          </a:p>
          <a:p>
            <a:pPr marL="0" lvl="0" indent="0" algn="l" rtl="0">
              <a:lnSpc>
                <a:spcPct val="115000"/>
              </a:lnSpc>
              <a:spcBef>
                <a:spcPts val="0"/>
              </a:spcBef>
              <a:spcAft>
                <a:spcPts val="0"/>
              </a:spcAft>
              <a:buNone/>
            </a:pPr>
            <a:endParaRPr sz="1000" b="1">
              <a:solidFill>
                <a:srgbClr val="3A3A3A"/>
              </a:solidFill>
            </a:endParaRPr>
          </a:p>
          <a:p>
            <a:pPr marL="457200" lvl="0" indent="-292100" algn="l" rtl="0">
              <a:lnSpc>
                <a:spcPct val="115000"/>
              </a:lnSpc>
              <a:spcBef>
                <a:spcPts val="0"/>
              </a:spcBef>
              <a:spcAft>
                <a:spcPts val="0"/>
              </a:spcAft>
              <a:buSzPts val="1000"/>
              <a:buChar char="❖"/>
            </a:pPr>
            <a:r>
              <a:rPr lang="en" sz="1000">
                <a:solidFill>
                  <a:schemeClr val="dk1"/>
                </a:solidFill>
              </a:rPr>
              <a:t>Trends in college student mental health and help-seeking by race/ethnicity: Findings from the national healthy minds study, 2013–2021. Journal of Affective Disorders, 306, 138–147.</a:t>
            </a:r>
            <a:r>
              <a:rPr lang="en" sz="1000">
                <a:solidFill>
                  <a:srgbClr val="3A3A3A"/>
                </a:solidFill>
              </a:rPr>
              <a:t> https://doi.org/10.1016/j.jad.2022.03.038</a:t>
            </a:r>
            <a:endParaRPr sz="1000">
              <a:solidFill>
                <a:srgbClr val="3A3A3A"/>
              </a:solidFill>
            </a:endParaRPr>
          </a:p>
          <a:p>
            <a:pPr marL="0" lvl="0" indent="0" algn="l" rtl="0">
              <a:lnSpc>
                <a:spcPct val="115000"/>
              </a:lnSpc>
              <a:spcBef>
                <a:spcPts val="0"/>
              </a:spcBef>
              <a:spcAft>
                <a:spcPts val="0"/>
              </a:spcAft>
              <a:buNone/>
            </a:pPr>
            <a:endParaRPr sz="1000" b="1">
              <a:solidFill>
                <a:srgbClr val="3A3A3A"/>
              </a:solidFill>
              <a:highlight>
                <a:srgbClr val="FFFFFF"/>
              </a:highlight>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100" b="1">
              <a:solidFill>
                <a:schemeClr val="dk1"/>
              </a:solidFill>
            </a:endParaRPr>
          </a:p>
          <a:p>
            <a:pPr marL="0" lvl="0" indent="0" algn="l" rtl="0">
              <a:lnSpc>
                <a:spcPct val="115000"/>
              </a:lnSpc>
              <a:spcBef>
                <a:spcPts val="0"/>
              </a:spcBef>
              <a:spcAft>
                <a:spcPts val="0"/>
              </a:spcAft>
              <a:buNone/>
            </a:pPr>
            <a:endParaRPr sz="1000">
              <a:solidFill>
                <a:srgbClr val="3A3A3A"/>
              </a:solidFill>
            </a:endParaRPr>
          </a:p>
          <a:p>
            <a:pPr marL="0" lvl="0" indent="0" algn="l" rtl="0">
              <a:lnSpc>
                <a:spcPct val="115000"/>
              </a:lnSpc>
              <a:spcBef>
                <a:spcPts val="0"/>
              </a:spcBef>
              <a:spcAft>
                <a:spcPts val="0"/>
              </a:spcAft>
              <a:buNone/>
            </a:pPr>
            <a:endParaRPr sz="1000">
              <a:solidFill>
                <a:srgbClr val="3A3A3A"/>
              </a:solidFill>
            </a:endParaRPr>
          </a:p>
          <a:p>
            <a:pPr marL="0" lvl="0" indent="0" algn="l" rtl="0">
              <a:spcBef>
                <a:spcPts val="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7"/>
        <p:cNvGrpSpPr/>
        <p:nvPr/>
      </p:nvGrpSpPr>
      <p:grpSpPr>
        <a:xfrm>
          <a:off x="0" y="0"/>
          <a:ext cx="0" cy="0"/>
          <a:chOff x="0" y="0"/>
          <a:chExt cx="0" cy="0"/>
        </a:xfrm>
      </p:grpSpPr>
      <p:sp>
        <p:nvSpPr>
          <p:cNvPr id="708" name="Google Shape;708;p109"/>
          <p:cNvSpPr txBox="1"/>
          <p:nvPr/>
        </p:nvSpPr>
        <p:spPr>
          <a:xfrm>
            <a:off x="-116825" y="1216400"/>
            <a:ext cx="9260700" cy="325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endParaRPr sz="1700">
              <a:solidFill>
                <a:schemeClr val="dk1"/>
              </a:solidFill>
            </a:endParaRPr>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I would like to see mental </a:t>
            </a:r>
            <a:r>
              <a:rPr lang="en" sz="1300" b="1">
                <a:solidFill>
                  <a:srgbClr val="222222"/>
                </a:solidFill>
                <a:latin typeface="Helvetica Neue"/>
                <a:ea typeface="Helvetica Neue"/>
                <a:cs typeface="Helvetica Neue"/>
                <a:sym typeface="Helvetica Neue"/>
              </a:rPr>
              <a:t>health services work in collaboration with professors</a:t>
            </a:r>
            <a:r>
              <a:rPr lang="en" sz="1300">
                <a:solidFill>
                  <a:srgbClr val="222222"/>
                </a:solidFill>
                <a:latin typeface="Helvetica Neue"/>
                <a:ea typeface="Helvetica Neue"/>
                <a:cs typeface="Helvetica Neue"/>
                <a:sym typeface="Helvetica Neue"/>
              </a:rPr>
              <a:t>. A university is only as mental health aware as it’s faculty is, after all.</a:t>
            </a:r>
            <a:endParaRPr sz="13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700"/>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I think</a:t>
            </a:r>
            <a:r>
              <a:rPr lang="en" sz="1300" b="1">
                <a:solidFill>
                  <a:srgbClr val="222222"/>
                </a:solidFill>
                <a:latin typeface="Helvetica Neue"/>
                <a:ea typeface="Helvetica Neue"/>
                <a:cs typeface="Helvetica Neue"/>
                <a:sym typeface="Helvetica Neue"/>
              </a:rPr>
              <a:t> integrating it more into each department </a:t>
            </a:r>
            <a:r>
              <a:rPr lang="en" sz="1300">
                <a:solidFill>
                  <a:srgbClr val="222222"/>
                </a:solidFill>
                <a:latin typeface="Helvetica Neue"/>
                <a:ea typeface="Helvetica Neue"/>
                <a:cs typeface="Helvetica Neue"/>
                <a:sym typeface="Helvetica Neue"/>
              </a:rPr>
              <a:t>would help at least make it look like the administration actually cares beyond just sending performative emails.</a:t>
            </a:r>
            <a:endParaRPr sz="1300">
              <a:solidFill>
                <a:srgbClr val="222222"/>
              </a:solidFill>
              <a:latin typeface="Helvetica Neue"/>
              <a:ea typeface="Helvetica Neue"/>
              <a:cs typeface="Helvetica Neue"/>
              <a:sym typeface="Helvetica Neue"/>
            </a:endParaRPr>
          </a:p>
          <a:p>
            <a:pPr marL="457200" lvl="0" indent="0" algn="l" rtl="0">
              <a:spcBef>
                <a:spcPts val="0"/>
              </a:spcBef>
              <a:spcAft>
                <a:spcPts val="0"/>
              </a:spcAft>
              <a:buNone/>
            </a:pPr>
            <a:endParaRPr sz="1700"/>
          </a:p>
          <a:p>
            <a:pPr marL="457200" lvl="0" indent="-311150" algn="l" rtl="0">
              <a:lnSpc>
                <a:spcPct val="115000"/>
              </a:lnSpc>
              <a:spcBef>
                <a:spcPts val="0"/>
              </a:spcBef>
              <a:spcAft>
                <a:spcPts val="0"/>
              </a:spcAft>
              <a:buClr>
                <a:srgbClr val="222222"/>
              </a:buClr>
              <a:buSzPts val="1300"/>
              <a:buFont typeface="Helvetica Neue"/>
              <a:buChar char="❖"/>
            </a:pPr>
            <a:r>
              <a:rPr lang="en" sz="1300">
                <a:solidFill>
                  <a:srgbClr val="222222"/>
                </a:solidFill>
                <a:latin typeface="Helvetica Neue"/>
                <a:ea typeface="Helvetica Neue"/>
                <a:cs typeface="Helvetica Neue"/>
                <a:sym typeface="Helvetica Neue"/>
              </a:rPr>
              <a:t>I think that students would benefit from being a part of </a:t>
            </a:r>
            <a:r>
              <a:rPr lang="en" sz="1300" b="1">
                <a:solidFill>
                  <a:srgbClr val="222222"/>
                </a:solidFill>
                <a:latin typeface="Helvetica Neue"/>
                <a:ea typeface="Helvetica Neue"/>
                <a:cs typeface="Helvetica Neue"/>
                <a:sym typeface="Helvetica Neue"/>
              </a:rPr>
              <a:t>more holistic modes of therapeutic treatment</a:t>
            </a:r>
            <a:r>
              <a:rPr lang="en" sz="1300">
                <a:solidFill>
                  <a:srgbClr val="222222"/>
                </a:solidFill>
                <a:latin typeface="Helvetica Neue"/>
                <a:ea typeface="Helvetica Neue"/>
                <a:cs typeface="Helvetica Neue"/>
                <a:sym typeface="Helvetica Neue"/>
              </a:rPr>
              <a:t> such as mindfulness New Age activities again animal therapy etc. Additionally I feel if the mental health services were given across platforms such as like </a:t>
            </a:r>
            <a:r>
              <a:rPr lang="en" sz="1300" b="1">
                <a:solidFill>
                  <a:srgbClr val="222222"/>
                </a:solidFill>
                <a:latin typeface="Helvetica Neue"/>
                <a:ea typeface="Helvetica Neue"/>
                <a:cs typeface="Helvetica Neue"/>
                <a:sym typeface="Helvetica Neue"/>
              </a:rPr>
              <a:t>text messages </a:t>
            </a:r>
            <a:r>
              <a:rPr lang="en" sz="1300">
                <a:solidFill>
                  <a:srgbClr val="222222"/>
                </a:solidFill>
                <a:latin typeface="Helvetica Neue"/>
                <a:ea typeface="Helvetica Neue"/>
                <a:cs typeface="Helvetica Neue"/>
                <a:sym typeface="Helvetica Neue"/>
              </a:rPr>
              <a:t>it would be beneficial for students who would want to </a:t>
            </a:r>
            <a:r>
              <a:rPr lang="en" sz="1300" b="1">
                <a:solidFill>
                  <a:srgbClr val="222222"/>
                </a:solidFill>
                <a:latin typeface="Helvetica Neue"/>
                <a:ea typeface="Helvetica Neue"/>
                <a:cs typeface="Helvetica Neue"/>
                <a:sym typeface="Helvetica Neue"/>
              </a:rPr>
              <a:t>remain anonymous that way if they feel uncomfortable with speaking</a:t>
            </a:r>
            <a:r>
              <a:rPr lang="en" sz="1300">
                <a:solidFill>
                  <a:srgbClr val="222222"/>
                </a:solidFill>
                <a:latin typeface="Helvetica Neue"/>
                <a:ea typeface="Helvetica Neue"/>
                <a:cs typeface="Helvetica Neue"/>
                <a:sym typeface="Helvetica Neue"/>
              </a:rPr>
              <a:t> over the phone or speaking over zoom etc. they don’t have to and they get all their identity also can remain concealed</a:t>
            </a:r>
            <a:endParaRPr sz="1300">
              <a:solidFill>
                <a:srgbClr val="222222"/>
              </a:solidFill>
              <a:latin typeface="Helvetica Neue"/>
              <a:ea typeface="Helvetica Neue"/>
              <a:cs typeface="Helvetica Neue"/>
              <a:sym typeface="Helvetica Neue"/>
            </a:endParaRPr>
          </a:p>
          <a:p>
            <a:pPr marL="0" lvl="0" indent="0" algn="l" rtl="0">
              <a:spcBef>
                <a:spcPts val="0"/>
              </a:spcBef>
              <a:spcAft>
                <a:spcPts val="0"/>
              </a:spcAft>
              <a:buNone/>
            </a:pPr>
            <a:endParaRPr/>
          </a:p>
        </p:txBody>
      </p:sp>
      <p:sp>
        <p:nvSpPr>
          <p:cNvPr id="709" name="Google Shape;709;p109"/>
          <p:cNvSpPr txBox="1"/>
          <p:nvPr/>
        </p:nvSpPr>
        <p:spPr>
          <a:xfrm>
            <a:off x="0" y="481750"/>
            <a:ext cx="9234600" cy="8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Q7.3 - Please share any mental health programming that you would like to see from a University or student resource? (Outside of a specialized department such as Counseling and Psychological Services or Center for Prevention and Outreach)</a:t>
            </a:r>
            <a:endParaRPr b="1">
              <a:solidFill>
                <a:schemeClr val="dk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3"/>
        <p:cNvGrpSpPr/>
        <p:nvPr/>
      </p:nvGrpSpPr>
      <p:grpSpPr>
        <a:xfrm>
          <a:off x="0" y="0"/>
          <a:ext cx="0" cy="0"/>
          <a:chOff x="0" y="0"/>
          <a:chExt cx="0" cy="0"/>
        </a:xfrm>
      </p:grpSpPr>
      <p:sp>
        <p:nvSpPr>
          <p:cNvPr id="714" name="Google Shape;714;p110"/>
          <p:cNvSpPr txBox="1"/>
          <p:nvPr/>
        </p:nvSpPr>
        <p:spPr>
          <a:xfrm>
            <a:off x="0" y="1336500"/>
            <a:ext cx="4298700" cy="267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Q8 - In response to previous survey results Counseling and Psychological Services has introduced a Student Experience and Satisfaction coordinator who will "listens to and responds to your compliments and concerns related to CAPS. The coordinator addresses your questions, openly hears your feedback, and helps resolve problems about accessing care, your recent visit, or the care received by our counseling team." How likely would to share your concerns about your interactions with CAPS with the student coordinator?</a:t>
            </a:r>
            <a:endParaRPr b="1">
              <a:solidFill>
                <a:schemeClr val="dk1"/>
              </a:solidFill>
            </a:endParaRPr>
          </a:p>
        </p:txBody>
      </p:sp>
      <p:pic>
        <p:nvPicPr>
          <p:cNvPr id="715" name="Google Shape;715;p110"/>
          <p:cNvPicPr preferRelativeResize="0"/>
          <p:nvPr/>
        </p:nvPicPr>
        <p:blipFill>
          <a:blip r:embed="rId4">
            <a:alphaModFix/>
          </a:blip>
          <a:stretch>
            <a:fillRect/>
          </a:stretch>
        </p:blipFill>
        <p:spPr>
          <a:xfrm>
            <a:off x="4762475" y="1571788"/>
            <a:ext cx="3962100" cy="1999917"/>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9"/>
        <p:cNvGrpSpPr/>
        <p:nvPr/>
      </p:nvGrpSpPr>
      <p:grpSpPr>
        <a:xfrm>
          <a:off x="0" y="0"/>
          <a:ext cx="0" cy="0"/>
          <a:chOff x="0" y="0"/>
          <a:chExt cx="0" cy="0"/>
        </a:xfrm>
      </p:grpSpPr>
      <p:sp>
        <p:nvSpPr>
          <p:cNvPr id="720" name="Google Shape;720;p111"/>
          <p:cNvSpPr txBox="1"/>
          <p:nvPr/>
        </p:nvSpPr>
        <p:spPr>
          <a:xfrm>
            <a:off x="0" y="474325"/>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Q8.1 - Please elaborate on the reason why you would likely or unlikely you would share your concerns with the Student Experience &amp; Satisfaction Coordinator?</a:t>
            </a:r>
            <a:endParaRPr b="1">
              <a:solidFill>
                <a:schemeClr val="dk1"/>
              </a:solidFill>
            </a:endParaRPr>
          </a:p>
        </p:txBody>
      </p:sp>
      <p:sp>
        <p:nvSpPr>
          <p:cNvPr id="721" name="Google Shape;721;p111"/>
          <p:cNvSpPr txBox="1"/>
          <p:nvPr/>
        </p:nvSpPr>
        <p:spPr>
          <a:xfrm>
            <a:off x="-125975" y="1156175"/>
            <a:ext cx="9270000" cy="4276800"/>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The Student Experience &amp; Satisfaction Coordinator is </a:t>
            </a:r>
            <a:r>
              <a:rPr lang="en" sz="1100" b="1">
                <a:solidFill>
                  <a:srgbClr val="222222"/>
                </a:solidFill>
                <a:latin typeface="Helvetica Neue"/>
                <a:ea typeface="Helvetica Neue"/>
                <a:cs typeface="Helvetica Neue"/>
                <a:sym typeface="Helvetica Neue"/>
              </a:rPr>
              <a:t>actually willing to listen to students' questions and concerns </a:t>
            </a:r>
            <a:r>
              <a:rPr lang="en" sz="1100">
                <a:solidFill>
                  <a:srgbClr val="222222"/>
                </a:solidFill>
                <a:latin typeface="Helvetica Neue"/>
                <a:ea typeface="Helvetica Neue"/>
                <a:cs typeface="Helvetica Neue"/>
                <a:sym typeface="Helvetica Neue"/>
              </a:rPr>
              <a:t>about accessing care.</a:t>
            </a:r>
            <a:endParaRPr sz="11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It is hard to find someone who can spend time talk to me, and worry about me when I was depressed</a:t>
            </a:r>
            <a:endParaRPr sz="11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I'd love to see </a:t>
            </a:r>
            <a:r>
              <a:rPr lang="en" sz="1100" b="1">
                <a:solidFill>
                  <a:srgbClr val="222222"/>
                </a:solidFill>
                <a:latin typeface="Helvetica Neue"/>
                <a:ea typeface="Helvetica Neue"/>
                <a:cs typeface="Helvetica Neue"/>
                <a:sym typeface="Helvetica Neue"/>
              </a:rPr>
              <a:t>someone open to feedback for CAPS</a:t>
            </a:r>
            <a:r>
              <a:rPr lang="en" sz="1100">
                <a:solidFill>
                  <a:srgbClr val="222222"/>
                </a:solidFill>
                <a:latin typeface="Helvetica Neue"/>
                <a:ea typeface="Helvetica Neue"/>
                <a:cs typeface="Helvetica Neue"/>
                <a:sym typeface="Helvetica Neue"/>
              </a:rPr>
              <a:t>. I've struggled to find appointment times in the past and could've really used someone whose job was to help problem-solve in that area in order to improve my mental health.</a:t>
            </a:r>
            <a:endParaRPr sz="11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If I had a serious enough grievance, yes, but it's unlikely anything would rise to that level of concern.</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b="1">
                <a:solidFill>
                  <a:srgbClr val="222222"/>
                </a:solidFill>
                <a:latin typeface="Helvetica Neue"/>
                <a:ea typeface="Helvetica Neue"/>
                <a:cs typeface="Helvetica Neue"/>
                <a:sym typeface="Helvetica Neue"/>
              </a:rPr>
              <a:t>I don't know if I can</a:t>
            </a:r>
            <a:r>
              <a:rPr lang="en" sz="1100">
                <a:solidFill>
                  <a:srgbClr val="222222"/>
                </a:solidFill>
                <a:latin typeface="Helvetica Neue"/>
                <a:ea typeface="Helvetica Neue"/>
                <a:cs typeface="Helvetica Neue"/>
                <a:sym typeface="Helvetica Neue"/>
              </a:rPr>
              <a:t> </a:t>
            </a:r>
            <a:r>
              <a:rPr lang="en" sz="1100" b="1">
                <a:solidFill>
                  <a:srgbClr val="222222"/>
                </a:solidFill>
                <a:latin typeface="Helvetica Neue"/>
                <a:ea typeface="Helvetica Neue"/>
                <a:cs typeface="Helvetica Neue"/>
                <a:sym typeface="Helvetica Neue"/>
              </a:rPr>
              <a:t>trust</a:t>
            </a:r>
            <a:r>
              <a:rPr lang="en" sz="1100">
                <a:solidFill>
                  <a:srgbClr val="222222"/>
                </a:solidFill>
                <a:latin typeface="Helvetica Neue"/>
                <a:ea typeface="Helvetica Neue"/>
                <a:cs typeface="Helvetica Neue"/>
                <a:sym typeface="Helvetica Neue"/>
              </a:rPr>
              <a:t> the person</a:t>
            </a:r>
            <a:endParaRPr sz="11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The program leaves </a:t>
            </a:r>
            <a:r>
              <a:rPr lang="en" sz="1100" b="1">
                <a:solidFill>
                  <a:srgbClr val="222222"/>
                </a:solidFill>
                <a:latin typeface="Helvetica Neue"/>
                <a:ea typeface="Helvetica Neue"/>
                <a:cs typeface="Helvetica Neue"/>
                <a:sym typeface="Helvetica Neue"/>
              </a:rPr>
              <a:t>little time to do extra activities.</a:t>
            </a:r>
            <a:endParaRPr sz="1100" b="1">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100">
              <a:solidFill>
                <a:srgbClr val="222222"/>
              </a:solidFill>
              <a:latin typeface="Helvetica Neue"/>
              <a:ea typeface="Helvetica Neue"/>
              <a:cs typeface="Helvetica Neue"/>
              <a:sym typeface="Helvetica Neue"/>
            </a:endParaRPr>
          </a:p>
          <a:p>
            <a:pPr marL="457200" lvl="0" indent="-298450" algn="l" rtl="0">
              <a:lnSpc>
                <a:spcPct val="115000"/>
              </a:lnSpc>
              <a:spcBef>
                <a:spcPts val="0"/>
              </a:spcBef>
              <a:spcAft>
                <a:spcPts val="0"/>
              </a:spcAft>
              <a:buClr>
                <a:srgbClr val="222222"/>
              </a:buClr>
              <a:buSzPts val="1100"/>
              <a:buFont typeface="Helvetica Neue"/>
              <a:buChar char="❖"/>
            </a:pPr>
            <a:r>
              <a:rPr lang="en" sz="1100">
                <a:solidFill>
                  <a:srgbClr val="222222"/>
                </a:solidFill>
                <a:latin typeface="Helvetica Neue"/>
                <a:ea typeface="Helvetica Neue"/>
                <a:cs typeface="Helvetica Neue"/>
                <a:sym typeface="Helvetica Neue"/>
              </a:rPr>
              <a:t>I guess I wouldn’t mind sharing, but my </a:t>
            </a:r>
            <a:r>
              <a:rPr lang="en" sz="1100" b="1">
                <a:solidFill>
                  <a:srgbClr val="222222"/>
                </a:solidFill>
                <a:latin typeface="Helvetica Neue"/>
                <a:ea typeface="Helvetica Neue"/>
                <a:cs typeface="Helvetica Neue"/>
                <a:sym typeface="Helvetica Neue"/>
              </a:rPr>
              <a:t>schedule</a:t>
            </a:r>
            <a:r>
              <a:rPr lang="en" sz="1100">
                <a:solidFill>
                  <a:srgbClr val="222222"/>
                </a:solidFill>
                <a:latin typeface="Helvetica Neue"/>
                <a:ea typeface="Helvetica Neue"/>
                <a:cs typeface="Helvetica Neue"/>
                <a:sym typeface="Helvetica Neue"/>
              </a:rPr>
              <a:t> is kind of packed to brim preparing for finals so I wouldn’t know when I would get the time. I honestly have</a:t>
            </a:r>
            <a:r>
              <a:rPr lang="en" sz="1100" b="1">
                <a:solidFill>
                  <a:srgbClr val="222222"/>
                </a:solidFill>
                <a:latin typeface="Helvetica Neue"/>
                <a:ea typeface="Helvetica Neue"/>
                <a:cs typeface="Helvetica Neue"/>
                <a:sym typeface="Helvetica Neue"/>
              </a:rPr>
              <a:t> doubts that any meaningful change will occur</a:t>
            </a:r>
            <a:r>
              <a:rPr lang="en" sz="1100">
                <a:solidFill>
                  <a:srgbClr val="222222"/>
                </a:solidFill>
                <a:latin typeface="Helvetica Neue"/>
                <a:ea typeface="Helvetica Neue"/>
                <a:cs typeface="Helvetica Neue"/>
                <a:sym typeface="Helvetica Neue"/>
              </a:rPr>
              <a:t>. If the class evaluation site is any indicator, I would say most complaints by students often fall on deaf ears. Students across years could have the </a:t>
            </a:r>
            <a:r>
              <a:rPr lang="en" sz="1100" b="1">
                <a:solidFill>
                  <a:srgbClr val="222222"/>
                </a:solidFill>
                <a:latin typeface="Helvetica Neue"/>
                <a:ea typeface="Helvetica Neue"/>
                <a:cs typeface="Helvetica Neue"/>
                <a:sym typeface="Helvetica Neue"/>
              </a:rPr>
              <a:t>same complaints about one or multiple professors, yet the professor does not make an effort to change, </a:t>
            </a:r>
            <a:r>
              <a:rPr lang="en" sz="1100">
                <a:solidFill>
                  <a:srgbClr val="222222"/>
                </a:solidFill>
                <a:latin typeface="Helvetica Neue"/>
                <a:ea typeface="Helvetica Neue"/>
                <a:cs typeface="Helvetica Neue"/>
                <a:sym typeface="Helvetica Neue"/>
              </a:rPr>
              <a:t>and their department just </a:t>
            </a:r>
            <a:r>
              <a:rPr lang="en" sz="1100" b="1">
                <a:solidFill>
                  <a:srgbClr val="222222"/>
                </a:solidFill>
                <a:latin typeface="Helvetica Neue"/>
                <a:ea typeface="Helvetica Neue"/>
                <a:cs typeface="Helvetica Neue"/>
                <a:sym typeface="Helvetica Neue"/>
              </a:rPr>
              <a:t>ignores the issue</a:t>
            </a:r>
            <a:r>
              <a:rPr lang="en" sz="1100">
                <a:solidFill>
                  <a:srgbClr val="222222"/>
                </a:solidFill>
                <a:latin typeface="Helvetica Neue"/>
                <a:ea typeface="Helvetica Neue"/>
                <a:cs typeface="Helvetica Neue"/>
                <a:sym typeface="Helvetica Neue"/>
              </a:rPr>
              <a:t>. I imagine addressing any complaints to this student coordinator would be a waste since nothing meaningful will come out of it.</a:t>
            </a:r>
            <a:endParaRPr sz="11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5"/>
        <p:cNvGrpSpPr/>
        <p:nvPr/>
      </p:nvGrpSpPr>
      <p:grpSpPr>
        <a:xfrm>
          <a:off x="0" y="0"/>
          <a:ext cx="0" cy="0"/>
          <a:chOff x="0" y="0"/>
          <a:chExt cx="0" cy="0"/>
        </a:xfrm>
      </p:grpSpPr>
      <p:sp>
        <p:nvSpPr>
          <p:cNvPr id="726" name="Google Shape;726;p112"/>
          <p:cNvSpPr txBox="1"/>
          <p:nvPr/>
        </p:nvSpPr>
        <p:spPr>
          <a:xfrm>
            <a:off x="0" y="649225"/>
            <a:ext cx="91440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Q9 - If introduced; would you like to see crisis messaging (i.e a pop-up advertising emergency services) prior to entering the CAPS/CPO/ student health website?</a:t>
            </a:r>
            <a:endParaRPr b="1">
              <a:solidFill>
                <a:schemeClr val="dk1"/>
              </a:solidFill>
            </a:endParaRPr>
          </a:p>
        </p:txBody>
      </p:sp>
      <p:pic>
        <p:nvPicPr>
          <p:cNvPr id="727" name="Google Shape;727;p112"/>
          <p:cNvPicPr preferRelativeResize="0"/>
          <p:nvPr/>
        </p:nvPicPr>
        <p:blipFill>
          <a:blip r:embed="rId4">
            <a:alphaModFix/>
          </a:blip>
          <a:stretch>
            <a:fillRect/>
          </a:stretch>
        </p:blipFill>
        <p:spPr>
          <a:xfrm>
            <a:off x="1652400" y="1519238"/>
            <a:ext cx="5839201" cy="240982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1"/>
        <p:cNvGrpSpPr/>
        <p:nvPr/>
      </p:nvGrpSpPr>
      <p:grpSpPr>
        <a:xfrm>
          <a:off x="0" y="0"/>
          <a:ext cx="0" cy="0"/>
          <a:chOff x="0" y="0"/>
          <a:chExt cx="0" cy="0"/>
        </a:xfrm>
      </p:grpSpPr>
      <p:sp>
        <p:nvSpPr>
          <p:cNvPr id="732" name="Google Shape;732;p113"/>
          <p:cNvSpPr txBox="1"/>
          <p:nvPr/>
        </p:nvSpPr>
        <p:spPr>
          <a:xfrm>
            <a:off x="66575" y="628500"/>
            <a:ext cx="89346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Q10 - If introduced; would you be interested in having a mental health app that was in partnership with the University?</a:t>
            </a:r>
            <a:endParaRPr b="1">
              <a:solidFill>
                <a:schemeClr val="dk1"/>
              </a:solidFill>
            </a:endParaRPr>
          </a:p>
        </p:txBody>
      </p:sp>
      <p:pic>
        <p:nvPicPr>
          <p:cNvPr id="733" name="Google Shape;733;p113"/>
          <p:cNvPicPr preferRelativeResize="0"/>
          <p:nvPr/>
        </p:nvPicPr>
        <p:blipFill>
          <a:blip r:embed="rId4">
            <a:alphaModFix/>
          </a:blip>
          <a:stretch>
            <a:fillRect/>
          </a:stretch>
        </p:blipFill>
        <p:spPr>
          <a:xfrm>
            <a:off x="1533500" y="1544175"/>
            <a:ext cx="6000750" cy="238125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7"/>
        <p:cNvGrpSpPr/>
        <p:nvPr/>
      </p:nvGrpSpPr>
      <p:grpSpPr>
        <a:xfrm>
          <a:off x="0" y="0"/>
          <a:ext cx="0" cy="0"/>
          <a:chOff x="0" y="0"/>
          <a:chExt cx="0" cy="0"/>
        </a:xfrm>
      </p:grpSpPr>
      <p:sp>
        <p:nvSpPr>
          <p:cNvPr id="738" name="Google Shape;738;p114"/>
          <p:cNvSpPr txBox="1"/>
          <p:nvPr/>
        </p:nvSpPr>
        <p:spPr>
          <a:xfrm>
            <a:off x="0" y="496550"/>
            <a:ext cx="9144000" cy="392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50" b="1">
                <a:solidFill>
                  <a:schemeClr val="dk1"/>
                </a:solidFill>
                <a:highlight>
                  <a:srgbClr val="FFFFFF"/>
                </a:highlight>
                <a:latin typeface="Helvetica Neue"/>
                <a:ea typeface="Helvetica Neue"/>
                <a:cs typeface="Helvetica Neue"/>
                <a:sym typeface="Helvetica Neue"/>
              </a:rPr>
              <a:t>Q10.1 - What qualities or features would you like on a mental health app?</a:t>
            </a:r>
            <a:endParaRPr b="1">
              <a:solidFill>
                <a:schemeClr val="dk1"/>
              </a:solidFill>
            </a:endParaRPr>
          </a:p>
        </p:txBody>
      </p:sp>
      <p:sp>
        <p:nvSpPr>
          <p:cNvPr id="739" name="Google Shape;739;p114"/>
          <p:cNvSpPr txBox="1"/>
          <p:nvPr/>
        </p:nvSpPr>
        <p:spPr>
          <a:xfrm>
            <a:off x="51875" y="919000"/>
            <a:ext cx="9012300" cy="4825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resources on </a:t>
            </a:r>
            <a:r>
              <a:rPr lang="en" sz="1200" b="1">
                <a:solidFill>
                  <a:srgbClr val="222222"/>
                </a:solidFill>
                <a:latin typeface="Helvetica Neue"/>
                <a:ea typeface="Helvetica Neue"/>
                <a:cs typeface="Helvetica Neue"/>
                <a:sym typeface="Helvetica Neue"/>
              </a:rPr>
              <a:t>juggling mental health and academics</a:t>
            </a:r>
            <a:endParaRPr sz="1200" b="1">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meditation, meeting with someone online, check ins, tips, articles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making like a </a:t>
            </a:r>
            <a:r>
              <a:rPr lang="en" sz="1200" b="1">
                <a:solidFill>
                  <a:srgbClr val="222222"/>
                </a:solidFill>
                <a:latin typeface="Helvetica Neue"/>
                <a:ea typeface="Helvetica Neue"/>
                <a:cs typeface="Helvetica Neue"/>
                <a:sym typeface="Helvetica Neue"/>
              </a:rPr>
              <a:t>daily tracker</a:t>
            </a:r>
            <a:r>
              <a:rPr lang="en" sz="1200">
                <a:solidFill>
                  <a:srgbClr val="222222"/>
                </a:solidFill>
                <a:latin typeface="Helvetica Neue"/>
                <a:ea typeface="Helvetica Neue"/>
                <a:cs typeface="Helvetica Neue"/>
                <a:sym typeface="Helvetica Neue"/>
              </a:rPr>
              <a:t> to trace your mental health</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effective treatments</a:t>
            </a:r>
            <a:r>
              <a:rPr lang="en" sz="1200">
                <a:solidFill>
                  <a:srgbClr val="222222"/>
                </a:solidFill>
                <a:latin typeface="Helvetica Neue"/>
                <a:ea typeface="Helvetica Neue"/>
                <a:cs typeface="Helvetica Neue"/>
                <a:sym typeface="Helvetica Neue"/>
              </a:rPr>
              <a:t> to particular symptoms/mental disorders</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easy accessibility to </a:t>
            </a:r>
            <a:r>
              <a:rPr lang="en" sz="1200" b="1">
                <a:solidFill>
                  <a:srgbClr val="222222"/>
                </a:solidFill>
                <a:latin typeface="Helvetica Neue"/>
                <a:ea typeface="Helvetica Neue"/>
                <a:cs typeface="Helvetica Neue"/>
                <a:sym typeface="Helvetica Neue"/>
              </a:rPr>
              <a:t>create and view appointments</a:t>
            </a:r>
            <a:r>
              <a:rPr lang="en" sz="1200">
                <a:solidFill>
                  <a:srgbClr val="222222"/>
                </a:solidFill>
                <a:latin typeface="Helvetica Neue"/>
                <a:ea typeface="Helvetica Neue"/>
                <a:cs typeface="Helvetica Neue"/>
                <a:sym typeface="Helvetica Neue"/>
              </a:rPr>
              <a:t> and get in contact with help</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daily notification to check in to select your mood at the end of the day</a:t>
            </a:r>
            <a:r>
              <a:rPr lang="en" sz="1200">
                <a:solidFill>
                  <a:srgbClr val="222222"/>
                </a:solidFill>
                <a:latin typeface="Helvetica Neue"/>
                <a:ea typeface="Helvetica Neue"/>
                <a:cs typeface="Helvetica Neue"/>
                <a:sym typeface="Helvetica Neue"/>
              </a:rPr>
              <a:t>. If a student is not doing well you have the option to speak to someone.</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b="1">
                <a:solidFill>
                  <a:srgbClr val="222222"/>
                </a:solidFill>
                <a:latin typeface="Helvetica Neue"/>
                <a:ea typeface="Helvetica Neue"/>
                <a:cs typeface="Helvetica Neue"/>
                <a:sym typeface="Helvetica Neue"/>
              </a:rPr>
              <a:t>connects you to counselors/trained professionals, resources</a:t>
            </a:r>
            <a:r>
              <a:rPr lang="en" sz="1200">
                <a:solidFill>
                  <a:srgbClr val="222222"/>
                </a:solidFill>
                <a:latin typeface="Helvetica Neue"/>
                <a:ea typeface="Helvetica Neue"/>
                <a:cs typeface="Helvetica Neue"/>
                <a:sym typeface="Helvetica Neue"/>
              </a:rPr>
              <a:t> you can use specific to the problem you’re facing, ways to discuss with others the stuff you’re going through</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affirmations, reminders, quotes of the day</a:t>
            </a:r>
            <a:endParaRPr sz="1200">
              <a:solidFill>
                <a:srgbClr val="222222"/>
              </a:solidFill>
              <a:latin typeface="Helvetica Neue"/>
              <a:ea typeface="Helvetica Neue"/>
              <a:cs typeface="Helvetica Neue"/>
              <a:sym typeface="Helvetica Neue"/>
            </a:endParaRPr>
          </a:p>
          <a:p>
            <a:pPr marL="457200" lvl="0" indent="0" algn="l" rtl="0">
              <a:lnSpc>
                <a:spcPct val="115000"/>
              </a:lnSpc>
              <a:spcBef>
                <a:spcPts val="0"/>
              </a:spcBef>
              <a:spcAft>
                <a:spcPts val="0"/>
              </a:spcAft>
              <a:buNone/>
            </a:pPr>
            <a:endParaRPr sz="1200">
              <a:solidFill>
                <a:srgbClr val="222222"/>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rgbClr val="222222"/>
              </a:buClr>
              <a:buSzPts val="1200"/>
              <a:buFont typeface="Helvetica Neue"/>
              <a:buChar char="❖"/>
            </a:pPr>
            <a:r>
              <a:rPr lang="en" sz="1200">
                <a:solidFill>
                  <a:srgbClr val="222222"/>
                </a:solidFill>
                <a:latin typeface="Helvetica Neue"/>
                <a:ea typeface="Helvetica Neue"/>
                <a:cs typeface="Helvetica Neue"/>
                <a:sym typeface="Helvetica Neue"/>
              </a:rPr>
              <a:t>a talk feature maybe? or a </a:t>
            </a:r>
            <a:r>
              <a:rPr lang="en" sz="1200" b="1">
                <a:solidFill>
                  <a:srgbClr val="222222"/>
                </a:solidFill>
                <a:latin typeface="Helvetica Neue"/>
                <a:ea typeface="Helvetica Neue"/>
                <a:cs typeface="Helvetica Neue"/>
                <a:sym typeface="Helvetica Neue"/>
              </a:rPr>
              <a:t>forum</a:t>
            </a:r>
            <a:r>
              <a:rPr lang="en" sz="1200">
                <a:solidFill>
                  <a:srgbClr val="222222"/>
                </a:solidFill>
                <a:latin typeface="Helvetica Neue"/>
                <a:ea typeface="Helvetica Neue"/>
                <a:cs typeface="Helvetica Neue"/>
                <a:sym typeface="Helvetica Neue"/>
              </a:rPr>
              <a:t> so you can read that you’re not alone</a:t>
            </a:r>
            <a:endParaRPr sz="1200">
              <a:solidFill>
                <a:srgbClr val="222222"/>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rgbClr val="222222"/>
              </a:solidFill>
              <a:highlight>
                <a:srgbClr val="FBFBFD"/>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000">
              <a:solidFill>
                <a:srgbClr val="222222"/>
              </a:solidFill>
              <a:highlight>
                <a:srgbClr val="FBFBFD"/>
              </a:highlight>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745" name="Google Shape;745;p115"/>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746" name="Google Shape;746;p115"/>
          <p:cNvSpPr txBox="1">
            <a:spLocks noGrp="1"/>
          </p:cNvSpPr>
          <p:nvPr>
            <p:ph type="title"/>
          </p:nvPr>
        </p:nvSpPr>
        <p:spPr>
          <a:xfrm>
            <a:off x="1304825" y="1689962"/>
            <a:ext cx="66129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Georgia"/>
                <a:ea typeface="Georgia"/>
                <a:cs typeface="Georgia"/>
                <a:sym typeface="Georgia"/>
              </a:rPr>
              <a:t>Discussion &amp; Recommendations </a:t>
            </a:r>
            <a:endParaRPr sz="5000" b="1">
              <a:latin typeface="Georgia"/>
              <a:ea typeface="Georgia"/>
              <a:cs typeface="Georgia"/>
              <a:sym typeface="Georgia"/>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0"/>
        <p:cNvGrpSpPr/>
        <p:nvPr/>
      </p:nvGrpSpPr>
      <p:grpSpPr>
        <a:xfrm>
          <a:off x="0" y="0"/>
          <a:ext cx="0" cy="0"/>
          <a:chOff x="0" y="0"/>
          <a:chExt cx="0" cy="0"/>
        </a:xfrm>
      </p:grpSpPr>
      <p:sp>
        <p:nvSpPr>
          <p:cNvPr id="751" name="Google Shape;751;p116"/>
          <p:cNvSpPr txBox="1">
            <a:spLocks noGrp="1"/>
          </p:cNvSpPr>
          <p:nvPr>
            <p:ph type="title"/>
          </p:nvPr>
        </p:nvSpPr>
        <p:spPr>
          <a:xfrm>
            <a:off x="113100" y="616800"/>
            <a:ext cx="8917800" cy="539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Helvetica Neue"/>
                <a:ea typeface="Helvetica Neue"/>
                <a:cs typeface="Helvetica Neue"/>
                <a:sym typeface="Helvetica Neue"/>
              </a:rPr>
              <a:t>Recommendations</a:t>
            </a:r>
            <a:r>
              <a:rPr lang="en"/>
              <a:t> </a:t>
            </a:r>
            <a:endParaRPr/>
          </a:p>
        </p:txBody>
      </p:sp>
      <p:sp>
        <p:nvSpPr>
          <p:cNvPr id="752" name="Google Shape;752;p116"/>
          <p:cNvSpPr txBox="1"/>
          <p:nvPr/>
        </p:nvSpPr>
        <p:spPr>
          <a:xfrm>
            <a:off x="275275" y="729675"/>
            <a:ext cx="8484000" cy="616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endParaRPr sz="1200" b="1" u="sng">
              <a:solidFill>
                <a:schemeClr val="dk1"/>
              </a:solidFill>
              <a:latin typeface="Helvetica Neue"/>
              <a:ea typeface="Helvetica Neue"/>
              <a:cs typeface="Helvetica Neue"/>
              <a:sym typeface="Helvetica Neue"/>
            </a:endParaRPr>
          </a:p>
          <a:p>
            <a:pPr marL="0" lvl="0" indent="0" algn="l" rtl="0">
              <a:lnSpc>
                <a:spcPct val="100000"/>
              </a:lnSpc>
              <a:spcBef>
                <a:spcPts val="1000"/>
              </a:spcBef>
              <a:spcAft>
                <a:spcPts val="0"/>
              </a:spcAft>
              <a:buNone/>
            </a:pPr>
            <a:r>
              <a:rPr lang="en" sz="1200" b="1" u="sng">
                <a:solidFill>
                  <a:schemeClr val="dk1"/>
                </a:solidFill>
                <a:latin typeface="Helvetica Neue"/>
                <a:ea typeface="Helvetica Neue"/>
                <a:cs typeface="Helvetica Neue"/>
                <a:sym typeface="Helvetica Neue"/>
              </a:rPr>
              <a:t>Web</a:t>
            </a:r>
            <a:endParaRPr sz="1200" b="1" u="sng">
              <a:solidFill>
                <a:schemeClr val="dk1"/>
              </a:solidFill>
              <a:latin typeface="Helvetica Neue"/>
              <a:ea typeface="Helvetica Neue"/>
              <a:cs typeface="Helvetica Neue"/>
              <a:sym typeface="Helvetica Neue"/>
            </a:endParaRPr>
          </a:p>
          <a:p>
            <a:pPr marL="457200" lvl="0" indent="-304800" algn="l" rtl="0">
              <a:lnSpc>
                <a:spcPct val="115000"/>
              </a:lnSpc>
              <a:spcBef>
                <a:spcPts val="100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Evaluate and update websites of CPO, CAPS, and other resources to promote easier student access</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CAPS appointment tools and interface of Wolfie Portal</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Navigation issues</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Emergency resources at the top of a page or via pop-up</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Specialized care connections/referrals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Solicit additional student feedback on website design</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u="sng">
                <a:solidFill>
                  <a:schemeClr val="dk1"/>
                </a:solidFill>
                <a:latin typeface="Helvetica Neue"/>
                <a:ea typeface="Helvetica Neue"/>
                <a:cs typeface="Helvetica Neue"/>
                <a:sym typeface="Helvetica Neue"/>
              </a:rPr>
              <a:t>CAPS</a:t>
            </a:r>
            <a:r>
              <a:rPr lang="en" sz="1200">
                <a:solidFill>
                  <a:schemeClr val="dk1"/>
                </a:solidFill>
                <a:latin typeface="Helvetica Neue"/>
                <a:ea typeface="Helvetica Neue"/>
                <a:cs typeface="Helvetica Neue"/>
                <a:sym typeface="Helvetica Neue"/>
              </a:rPr>
              <a:t> </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Offer in-person initial consultations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Promote clear expectations and responsibilities of services including CAPS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Increase collaboration with external mental health services to better coordinate with students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Utilize the career center model to bring introductory resources to students </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“Mental health anywhere” / “Doc in the dorms”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Reduce barriers to continuing care by fostering a more welcoming environment for students seeking help</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Increase coordination with resources for students in need of more specialized care </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sz="1200">
              <a:solidFill>
                <a:schemeClr val="dk1"/>
              </a:solidFill>
            </a:endParaRPr>
          </a:p>
          <a:p>
            <a:pPr marL="0" lvl="0" indent="0" algn="l" rtl="0">
              <a:spcBef>
                <a:spcPts val="1200"/>
              </a:spcBef>
              <a:spcAft>
                <a:spcPts val="0"/>
              </a:spcAft>
              <a:buNone/>
            </a:pPr>
            <a:endParaRPr sz="1200">
              <a:solidFill>
                <a:schemeClr val="dk1"/>
              </a:solidFill>
            </a:endParaRPr>
          </a:p>
          <a:p>
            <a:pPr marL="0" lvl="0" indent="0" algn="l" rtl="0">
              <a:lnSpc>
                <a:spcPct val="90000"/>
              </a:lnSpc>
              <a:spcBef>
                <a:spcPts val="1200"/>
              </a:spcBef>
              <a:spcAft>
                <a:spcPts val="1200"/>
              </a:spcAft>
              <a:buNone/>
            </a:pPr>
            <a:endParaRPr sz="2000">
              <a:solidFill>
                <a:srgbClr val="888888"/>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6"/>
        <p:cNvGrpSpPr/>
        <p:nvPr/>
      </p:nvGrpSpPr>
      <p:grpSpPr>
        <a:xfrm>
          <a:off x="0" y="0"/>
          <a:ext cx="0" cy="0"/>
          <a:chOff x="0" y="0"/>
          <a:chExt cx="0" cy="0"/>
        </a:xfrm>
      </p:grpSpPr>
      <p:sp>
        <p:nvSpPr>
          <p:cNvPr id="757" name="Google Shape;757;p117"/>
          <p:cNvSpPr txBox="1"/>
          <p:nvPr/>
        </p:nvSpPr>
        <p:spPr>
          <a:xfrm>
            <a:off x="162825" y="1130375"/>
            <a:ext cx="8681700" cy="365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u="sng">
                <a:solidFill>
                  <a:schemeClr val="dk1"/>
                </a:solidFill>
                <a:latin typeface="Helvetica Neue"/>
                <a:ea typeface="Helvetica Neue"/>
                <a:cs typeface="Helvetica Neue"/>
                <a:sym typeface="Helvetica Neue"/>
              </a:rPr>
              <a:t>Faculty</a:t>
            </a:r>
            <a:endParaRPr sz="1200" b="1" u="sng">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200" u="sng">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Increase ability of faculty and staff to share campus resources with students or direct them to resources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Encourage receptiveness to student concerns through interactive teaching modalities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Facilitate greater dialogue between faculty/staff and administration on their unique needs with regards to mental health and methods of support</a:t>
            </a:r>
            <a:endParaRPr sz="1200">
              <a:solidFill>
                <a:schemeClr val="dk1"/>
              </a:solidFill>
              <a:latin typeface="Helvetica Neue"/>
              <a:ea typeface="Helvetica Neue"/>
              <a:cs typeface="Helvetica Neue"/>
              <a:sym typeface="Helvetica Neue"/>
            </a:endParaRPr>
          </a:p>
          <a:p>
            <a:pPr marL="914400" lvl="0" indent="0" algn="l" rtl="0">
              <a:lnSpc>
                <a:spcPct val="115000"/>
              </a:lnSpc>
              <a:spcBef>
                <a:spcPts val="0"/>
              </a:spcBef>
              <a:spcAft>
                <a:spcPts val="0"/>
              </a:spcAft>
              <a:buNone/>
            </a:pPr>
            <a:endParaRPr sz="12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en" sz="1200" b="1" u="sng">
                <a:solidFill>
                  <a:schemeClr val="dk1"/>
                </a:solidFill>
                <a:latin typeface="Helvetica Neue"/>
                <a:ea typeface="Helvetica Neue"/>
                <a:cs typeface="Helvetica Neue"/>
                <a:sym typeface="Helvetica Neue"/>
              </a:rPr>
              <a:t>University</a:t>
            </a:r>
            <a:endParaRPr sz="1200" b="1" u="sng">
              <a:solidFill>
                <a:schemeClr val="dk1"/>
              </a:solidFill>
              <a:latin typeface="Helvetica Neue"/>
              <a:ea typeface="Helvetica Neue"/>
              <a:cs typeface="Helvetica Neue"/>
              <a:sym typeface="Helvetica Neue"/>
            </a:endParaRPr>
          </a:p>
          <a:p>
            <a:pPr marL="457200" lvl="0" indent="-304800" algn="l" rtl="0">
              <a:lnSpc>
                <a:spcPct val="115000"/>
              </a:lnSpc>
              <a:spcBef>
                <a:spcPts val="100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Credit bearing class on resources offered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Consolidation of newsletters into one resource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Increase grant capital by looking at wellness as an investment and not a byproduct </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Better orient  resources for commuters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Address concerns of students who cannot access external services due to lack of transportation </a:t>
            </a:r>
            <a:endParaRPr sz="1200">
              <a:solidFill>
                <a:schemeClr val="dk1"/>
              </a:solidFill>
              <a:latin typeface="Helvetica Neue"/>
              <a:ea typeface="Helvetica Neue"/>
              <a:cs typeface="Helvetica Neue"/>
              <a:sym typeface="Helvetica Neue"/>
            </a:endParaRPr>
          </a:p>
          <a:p>
            <a:pPr marL="1143000" lvl="1"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Potential usage for mental health funds</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Integrate mental health resource training into orientation</a:t>
            </a:r>
            <a:endParaRPr sz="1200">
              <a:solidFill>
                <a:schemeClr val="dk1"/>
              </a:solidFill>
              <a:latin typeface="Helvetica Neue"/>
              <a:ea typeface="Helvetica Neue"/>
              <a:cs typeface="Helvetica Neue"/>
              <a:sym typeface="Helvetica Neue"/>
            </a:endParaRPr>
          </a:p>
          <a:p>
            <a:pPr marL="457200" lvl="0" indent="-304800" algn="l" rtl="0">
              <a:lnSpc>
                <a:spcPct val="115000"/>
              </a:lnSpc>
              <a:spcBef>
                <a:spcPts val="0"/>
              </a:spcBef>
              <a:spcAft>
                <a:spcPts val="0"/>
              </a:spcAft>
              <a:buClr>
                <a:schemeClr val="dk1"/>
              </a:buClr>
              <a:buSzPts val="1200"/>
              <a:buFont typeface="Helvetica Neue"/>
              <a:buChar char="❖"/>
            </a:pPr>
            <a:r>
              <a:rPr lang="en" sz="1200">
                <a:solidFill>
                  <a:schemeClr val="dk1"/>
                </a:solidFill>
                <a:latin typeface="Helvetica Neue"/>
                <a:ea typeface="Helvetica Neue"/>
                <a:cs typeface="Helvetica Neue"/>
                <a:sym typeface="Helvetica Neue"/>
              </a:rPr>
              <a:t>Investigate potential implementation of mental health apps, including privacy issues</a:t>
            </a:r>
            <a:endParaRPr sz="1200">
              <a:solidFill>
                <a:schemeClr val="dk1"/>
              </a:solidFill>
              <a:latin typeface="Helvetica Neue"/>
              <a:ea typeface="Helvetica Neue"/>
              <a:cs typeface="Helvetica Neue"/>
              <a:sym typeface="Helvetica Neue"/>
            </a:endParaRPr>
          </a:p>
        </p:txBody>
      </p:sp>
      <p:sp>
        <p:nvSpPr>
          <p:cNvPr id="758" name="Google Shape;758;p117"/>
          <p:cNvSpPr txBox="1">
            <a:spLocks noGrp="1"/>
          </p:cNvSpPr>
          <p:nvPr>
            <p:ph type="title"/>
          </p:nvPr>
        </p:nvSpPr>
        <p:spPr>
          <a:xfrm>
            <a:off x="0" y="567850"/>
            <a:ext cx="9144000" cy="53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latin typeface="Helvetica Neue"/>
                <a:ea typeface="Helvetica Neue"/>
                <a:cs typeface="Helvetica Neue"/>
                <a:sym typeface="Helvetica Neue"/>
              </a:rPr>
              <a:t>Recommendations </a:t>
            </a:r>
            <a:endParaRPr sz="3200" b="1">
              <a:latin typeface="Helvetica Neue"/>
              <a:ea typeface="Helvetica Neue"/>
              <a:cs typeface="Helvetica Neue"/>
              <a:sym typeface="Helvetica Neue"/>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118"/>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765" name="Google Shape;765;p118"/>
          <p:cNvSpPr txBox="1">
            <a:spLocks noGrp="1"/>
          </p:cNvSpPr>
          <p:nvPr>
            <p:ph type="title"/>
          </p:nvPr>
        </p:nvSpPr>
        <p:spPr>
          <a:xfrm>
            <a:off x="1265550" y="2215362"/>
            <a:ext cx="66129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b="1">
                <a:latin typeface="Georgia"/>
                <a:ea typeface="Georgia"/>
                <a:cs typeface="Georgia"/>
                <a:sym typeface="Georgia"/>
              </a:rPr>
              <a:t>Thank You!</a:t>
            </a:r>
            <a:endParaRPr sz="5000" b="1">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8"/>
          <p:cNvPicPr preferRelativeResize="0"/>
          <p:nvPr/>
        </p:nvPicPr>
        <p:blipFill>
          <a:blip r:embed="rId3">
            <a:alphaModFix/>
          </a:blip>
          <a:stretch>
            <a:fillRect/>
          </a:stretch>
        </p:blipFill>
        <p:spPr>
          <a:xfrm>
            <a:off x="-93200" y="-127519"/>
            <a:ext cx="9331675" cy="5319657"/>
          </a:xfrm>
          <a:prstGeom prst="rect">
            <a:avLst/>
          </a:prstGeom>
          <a:noFill/>
          <a:ln>
            <a:noFill/>
          </a:ln>
        </p:spPr>
      </p:pic>
      <p:sp>
        <p:nvSpPr>
          <p:cNvPr id="219" name="Google Shape;219;p38"/>
          <p:cNvSpPr txBox="1">
            <a:spLocks noGrp="1"/>
          </p:cNvSpPr>
          <p:nvPr>
            <p:ph type="title"/>
          </p:nvPr>
        </p:nvSpPr>
        <p:spPr>
          <a:xfrm>
            <a:off x="629288" y="2065498"/>
            <a:ext cx="7886700" cy="1012500"/>
          </a:xfrm>
          <a:prstGeom prst="rect">
            <a:avLst/>
          </a:prstGeom>
          <a:noFill/>
          <a:ln>
            <a:noFill/>
          </a:ln>
        </p:spPr>
        <p:txBody>
          <a:bodyPr spcFirstLastPara="1" wrap="square" lIns="91425" tIns="45700" rIns="91425" bIns="45700" anchor="t" anchorCtr="0">
            <a:noAutofit/>
          </a:bodyPr>
          <a:lstStyle/>
          <a:p>
            <a:pPr marL="0" marR="0" lvl="0" indent="0" algn="ctr" rtl="0">
              <a:lnSpc>
                <a:spcPct val="70000"/>
              </a:lnSpc>
              <a:spcBef>
                <a:spcPts val="0"/>
              </a:spcBef>
              <a:spcAft>
                <a:spcPts val="0"/>
              </a:spcAft>
              <a:buClr>
                <a:schemeClr val="lt1"/>
              </a:buClr>
              <a:buSzPts val="8000"/>
              <a:buFont typeface="Arial"/>
              <a:buNone/>
            </a:pPr>
            <a:r>
              <a:rPr lang="en" sz="8000" b="1">
                <a:latin typeface="Times New Roman"/>
                <a:ea typeface="Times New Roman"/>
                <a:cs typeface="Times New Roman"/>
                <a:sym typeface="Times New Roman"/>
              </a:rPr>
              <a:t>Survey Results</a:t>
            </a: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ny Brook University">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9485</Words>
  <Application>Microsoft Office PowerPoint</Application>
  <PresentationFormat>On-screen Show (16:9)</PresentationFormat>
  <Paragraphs>637</Paragraphs>
  <Slides>89</Slides>
  <Notes>89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89</vt:i4>
      </vt:variant>
    </vt:vector>
  </HeadingPairs>
  <TitlesOfParts>
    <vt:vector size="98" baseType="lpstr">
      <vt:lpstr>Helvetica Neue Light</vt:lpstr>
      <vt:lpstr>Calibri</vt:lpstr>
      <vt:lpstr>Georgia</vt:lpstr>
      <vt:lpstr>Arial</vt:lpstr>
      <vt:lpstr>Roboto</vt:lpstr>
      <vt:lpstr>Times New Roman</vt:lpstr>
      <vt:lpstr>Helvetica Neue</vt:lpstr>
      <vt:lpstr>Simple Light</vt:lpstr>
      <vt:lpstr>Stony Brook University</vt:lpstr>
      <vt:lpstr>COSA  2021-2022 End-Year Report</vt:lpstr>
      <vt:lpstr>Acknowledgements</vt:lpstr>
      <vt:lpstr>Recap of Project</vt:lpstr>
      <vt:lpstr>Research Topic:  Student Mental Health During COVID-19   </vt:lpstr>
      <vt:lpstr>Purpose</vt:lpstr>
      <vt:lpstr>Year- Long Survey Participation  </vt:lpstr>
      <vt:lpstr>PowerPoint Presentation</vt:lpstr>
      <vt:lpstr>PowerPoint Presentation</vt:lpstr>
      <vt:lpstr>Survey Results</vt:lpstr>
      <vt:lpstr>PowerPoint Presentation</vt:lpstr>
      <vt:lpstr>Academic Affairs (Mid-Year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Affairs (Mid-Year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Students (Final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Undergraduates (Final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&amp; Recommendations </vt:lpstr>
      <vt:lpstr>Recommendations </vt:lpstr>
      <vt:lpstr>Recommendations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2021-2022 End-Year Report</dc:title>
  <dc:creator>Rachel A Cavanagh</dc:creator>
  <cp:lastModifiedBy>Rachel A Cavanagh</cp:lastModifiedBy>
  <cp:revision>1</cp:revision>
  <dcterms:modified xsi:type="dcterms:W3CDTF">2022-05-11T14:48:38Z</dcterms:modified>
</cp:coreProperties>
</file>