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010400" cy="9296400"/>
  <p:embeddedFontLst>
    <p:embeddedFont>
      <p:font typeface="Lucida Sans" panose="020B0602030504020204" pitchFamily="34" charset="0"/>
      <p:regular r:id="rId21"/>
      <p:bold r:id="rId22"/>
      <p:italic r:id="rId23"/>
      <p:boldItalic r:id="rId24"/>
    </p:embeddedFont>
    <p:embeddedFont>
      <p:font typeface="Poppins" panose="00000500000000000000" pitchFamily="2" charset="0"/>
      <p:regular r:id="rId25"/>
      <p:bold r:id="rId26"/>
      <p:italic r:id="rId27"/>
      <p:boldItalic r:id="rId28"/>
    </p:embeddedFont>
    <p:embeddedFont>
      <p:font typeface="Poppins Light" panose="000004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iGgvT+Wyt5h7j2S86xA2etO90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57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b76d00b074_1_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b76d00b074_1_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1c13c2320c_1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g31c13c2320c_1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6" name="Google Shape;236;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249" name="Google Shape;249;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7c5afea7f_3_4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2" name="Google Shape;262;g2b7c5afea7f_3_4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80b6c5a7a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b80b6c5a7a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1c50be648e_5_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9" name="Google Shape;279;g31c50be648e_5_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1c50be648e_5_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5" name="Google Shape;285;g31c50be648e_5_1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1c50be648e_5_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g31c50be648e_5_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937a9d07b_0_14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1" name="Google Shape;111;g2a937a9d07b_0_1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129" name="Google Shape;129;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c13c2320c_2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1c13c2320c_2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1" name="Google Shape;151;g31c13c2320c_2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b7c5afea7f_3_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b7c5afea7f_3_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76d00b074_1_1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2" name="Google Shape;172;g2b76d00b074_1_11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76d00b074_1_7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b76d00b074_1_7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2" type="title">
  <p:cSld name="TITLE">
    <p:spTree>
      <p:nvGrpSpPr>
        <p:cNvPr id="1" name="Shape 14"/>
        <p:cNvGrpSpPr/>
        <p:nvPr/>
      </p:nvGrpSpPr>
      <p:grpSpPr>
        <a:xfrm>
          <a:off x="0" y="0"/>
          <a:ext cx="0" cy="0"/>
          <a:chOff x="0" y="0"/>
          <a:chExt cx="0" cy="0"/>
        </a:xfrm>
      </p:grpSpPr>
      <p:pic>
        <p:nvPicPr>
          <p:cNvPr id="15" name="Google Shape;15;p32"/>
          <p:cNvPicPr preferRelativeResize="0"/>
          <p:nvPr/>
        </p:nvPicPr>
        <p:blipFill rotWithShape="1">
          <a:blip r:embed="rId2">
            <a:alphaModFix/>
          </a:blip>
          <a:srcRect/>
          <a:stretch/>
        </p:blipFill>
        <p:spPr>
          <a:xfrm>
            <a:off x="-4948" y="0"/>
            <a:ext cx="12201896" cy="6858000"/>
          </a:xfrm>
          <a:prstGeom prst="rect">
            <a:avLst/>
          </a:prstGeom>
          <a:noFill/>
          <a:ln>
            <a:noFill/>
          </a:ln>
        </p:spPr>
      </p:pic>
      <p:sp>
        <p:nvSpPr>
          <p:cNvPr id="16" name="Google Shape;16;p32"/>
          <p:cNvSpPr txBox="1">
            <a:spLocks noGrp="1"/>
          </p:cNvSpPr>
          <p:nvPr>
            <p:ph type="ctrTitle"/>
          </p:nvPr>
        </p:nvSpPr>
        <p:spPr>
          <a:xfrm>
            <a:off x="1029222" y="1473013"/>
            <a:ext cx="6962384" cy="2964689"/>
          </a:xfrm>
          <a:prstGeom prst="rect">
            <a:avLst/>
          </a:prstGeom>
          <a:noFill/>
          <a:ln>
            <a:noFill/>
          </a:ln>
        </p:spPr>
        <p:txBody>
          <a:bodyPr spcFirstLastPara="1" wrap="square" lIns="0" tIns="0" rIns="0" bIns="0" anchor="t" anchorCtr="0">
            <a:noAutofit/>
          </a:bodyPr>
          <a:lstStyle>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2"/>
          <p:cNvSpPr txBox="1">
            <a:spLocks noGrp="1"/>
          </p:cNvSpPr>
          <p:nvPr>
            <p:ph type="subTitle" idx="1"/>
          </p:nvPr>
        </p:nvSpPr>
        <p:spPr>
          <a:xfrm>
            <a:off x="1066800" y="4655811"/>
            <a:ext cx="9144000" cy="982555"/>
          </a:xfrm>
          <a:prstGeom prst="rect">
            <a:avLst/>
          </a:prstGeom>
          <a:noFill/>
          <a:ln>
            <a:noFill/>
          </a:ln>
        </p:spPr>
        <p:txBody>
          <a:bodyPr spcFirstLastPara="1" wrap="square" lIns="0" tIns="0" rIns="0" bIns="0" anchor="t" anchorCtr="0">
            <a:noAutofit/>
          </a:bodyPr>
          <a:lstStyle>
            <a:lvl1pPr marR="0" lvl="0" algn="l" rtl="0">
              <a:lnSpc>
                <a:spcPct val="150000"/>
              </a:lnSpc>
              <a:spcBef>
                <a:spcPts val="10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32"/>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32"/>
          <p:cNvPicPr preferRelativeResize="0"/>
          <p:nvPr/>
        </p:nvPicPr>
        <p:blipFill rotWithShape="1">
          <a:blip r:embed="rId3">
            <a:alphaModFix/>
          </a:blip>
          <a:srcRect/>
          <a:stretch/>
        </p:blipFill>
        <p:spPr>
          <a:xfrm>
            <a:off x="1066800" y="384404"/>
            <a:ext cx="2603326" cy="4399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Line Hed &amp; Bullets">
  <p:cSld name="2-Line Hed &amp; Bullets">
    <p:spTree>
      <p:nvGrpSpPr>
        <p:cNvPr id="1" name="Shape 51"/>
        <p:cNvGrpSpPr/>
        <p:nvPr/>
      </p:nvGrpSpPr>
      <p:grpSpPr>
        <a:xfrm>
          <a:off x="0" y="0"/>
          <a:ext cx="0" cy="0"/>
          <a:chOff x="0" y="0"/>
          <a:chExt cx="0" cy="0"/>
        </a:xfrm>
      </p:grpSpPr>
      <p:sp>
        <p:nvSpPr>
          <p:cNvPr id="52" name="Google Shape;52;p40"/>
          <p:cNvSpPr txBox="1">
            <a:spLocks noGrp="1"/>
          </p:cNvSpPr>
          <p:nvPr>
            <p:ph type="body" idx="1"/>
          </p:nvPr>
        </p:nvSpPr>
        <p:spPr>
          <a:xfrm>
            <a:off x="1066800" y="2657061"/>
            <a:ext cx="10058400"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3" name="Google Shape;53;p40"/>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40"/>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d, Bullets, Photo">
  <p:cSld name="Hed, Bullets, Photo">
    <p:spTree>
      <p:nvGrpSpPr>
        <p:cNvPr id="1" name="Shape 55"/>
        <p:cNvGrpSpPr/>
        <p:nvPr/>
      </p:nvGrpSpPr>
      <p:grpSpPr>
        <a:xfrm>
          <a:off x="0" y="0"/>
          <a:ext cx="0" cy="0"/>
          <a:chOff x="0" y="0"/>
          <a:chExt cx="0" cy="0"/>
        </a:xfrm>
      </p:grpSpPr>
      <p:sp>
        <p:nvSpPr>
          <p:cNvPr id="56" name="Google Shape;56;p42"/>
          <p:cNvSpPr txBox="1">
            <a:spLocks noGrp="1"/>
          </p:cNvSpPr>
          <p:nvPr>
            <p:ph type="body" idx="1"/>
          </p:nvPr>
        </p:nvSpPr>
        <p:spPr>
          <a:xfrm>
            <a:off x="1066800" y="2200971"/>
            <a:ext cx="4161183"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7" name="Google Shape;57;p42"/>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42"/>
          <p:cNvSpPr>
            <a:spLocks noGrp="1"/>
          </p:cNvSpPr>
          <p:nvPr>
            <p:ph type="pic" idx="2"/>
          </p:nvPr>
        </p:nvSpPr>
        <p:spPr>
          <a:xfrm>
            <a:off x="5854148" y="1320800"/>
            <a:ext cx="5271052" cy="4343400"/>
          </a:xfrm>
          <a:prstGeom prst="rect">
            <a:avLst/>
          </a:prstGeom>
          <a:solidFill>
            <a:srgbClr val="F2F2F2"/>
          </a:solidFill>
          <a:ln>
            <a:noFill/>
          </a:ln>
        </p:spPr>
      </p:sp>
      <p:sp>
        <p:nvSpPr>
          <p:cNvPr id="59" name="Google Shape;59;p42"/>
          <p:cNvSpPr txBox="1">
            <a:spLocks noGrp="1"/>
          </p:cNvSpPr>
          <p:nvPr>
            <p:ph type="title"/>
          </p:nvPr>
        </p:nvSpPr>
        <p:spPr>
          <a:xfrm>
            <a:off x="1066800" y="1371601"/>
            <a:ext cx="4161183" cy="82937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d, Bullets, 2 Photos">
  <p:cSld name="Hed, Bullets, 2 Photos">
    <p:spTree>
      <p:nvGrpSpPr>
        <p:cNvPr id="1" name="Shape 60"/>
        <p:cNvGrpSpPr/>
        <p:nvPr/>
      </p:nvGrpSpPr>
      <p:grpSpPr>
        <a:xfrm>
          <a:off x="0" y="0"/>
          <a:ext cx="0" cy="0"/>
          <a:chOff x="0" y="0"/>
          <a:chExt cx="0" cy="0"/>
        </a:xfrm>
      </p:grpSpPr>
      <p:sp>
        <p:nvSpPr>
          <p:cNvPr id="61" name="Google Shape;61;p43"/>
          <p:cNvSpPr txBox="1">
            <a:spLocks noGrp="1"/>
          </p:cNvSpPr>
          <p:nvPr>
            <p:ph type="body" idx="1"/>
          </p:nvPr>
        </p:nvSpPr>
        <p:spPr>
          <a:xfrm>
            <a:off x="1066800" y="2241611"/>
            <a:ext cx="4161183"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2" name="Google Shape;62;p43"/>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43"/>
          <p:cNvSpPr>
            <a:spLocks noGrp="1"/>
          </p:cNvSpPr>
          <p:nvPr>
            <p:ph type="pic" idx="2"/>
          </p:nvPr>
        </p:nvSpPr>
        <p:spPr>
          <a:xfrm>
            <a:off x="8537712" y="1320800"/>
            <a:ext cx="2587487" cy="4343400"/>
          </a:xfrm>
          <a:prstGeom prst="rect">
            <a:avLst/>
          </a:prstGeom>
          <a:solidFill>
            <a:srgbClr val="F2F2F2"/>
          </a:solidFill>
          <a:ln>
            <a:noFill/>
          </a:ln>
        </p:spPr>
      </p:sp>
      <p:sp>
        <p:nvSpPr>
          <p:cNvPr id="64" name="Google Shape;64;p43"/>
          <p:cNvSpPr>
            <a:spLocks noGrp="1"/>
          </p:cNvSpPr>
          <p:nvPr>
            <p:ph type="pic" idx="3"/>
          </p:nvPr>
        </p:nvSpPr>
        <p:spPr>
          <a:xfrm>
            <a:off x="5854148" y="1320800"/>
            <a:ext cx="2589575" cy="4343400"/>
          </a:xfrm>
          <a:prstGeom prst="rect">
            <a:avLst/>
          </a:prstGeom>
          <a:solidFill>
            <a:srgbClr val="F2F2F2"/>
          </a:solidFill>
          <a:ln>
            <a:noFill/>
          </a:ln>
        </p:spPr>
      </p:sp>
      <p:sp>
        <p:nvSpPr>
          <p:cNvPr id="65" name="Google Shape;65;p43"/>
          <p:cNvSpPr txBox="1">
            <a:spLocks noGrp="1"/>
          </p:cNvSpPr>
          <p:nvPr>
            <p:ph type="title"/>
          </p:nvPr>
        </p:nvSpPr>
        <p:spPr>
          <a:xfrm>
            <a:off x="1066800" y="1371601"/>
            <a:ext cx="4161183" cy="82937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d, Bullets, 3 Photos">
  <p:cSld name="Hed, Bullets, 3 Photos">
    <p:spTree>
      <p:nvGrpSpPr>
        <p:cNvPr id="1" name="Shape 66"/>
        <p:cNvGrpSpPr/>
        <p:nvPr/>
      </p:nvGrpSpPr>
      <p:grpSpPr>
        <a:xfrm>
          <a:off x="0" y="0"/>
          <a:ext cx="0" cy="0"/>
          <a:chOff x="0" y="0"/>
          <a:chExt cx="0" cy="0"/>
        </a:xfrm>
      </p:grpSpPr>
      <p:sp>
        <p:nvSpPr>
          <p:cNvPr id="67" name="Google Shape;67;p44"/>
          <p:cNvSpPr txBox="1">
            <a:spLocks noGrp="1"/>
          </p:cNvSpPr>
          <p:nvPr>
            <p:ph type="body" idx="1"/>
          </p:nvPr>
        </p:nvSpPr>
        <p:spPr>
          <a:xfrm>
            <a:off x="1066800" y="2225715"/>
            <a:ext cx="4161183"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8" name="Google Shape;68;p44"/>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44"/>
          <p:cNvSpPr>
            <a:spLocks noGrp="1"/>
          </p:cNvSpPr>
          <p:nvPr>
            <p:ph type="pic" idx="2"/>
          </p:nvPr>
        </p:nvSpPr>
        <p:spPr>
          <a:xfrm>
            <a:off x="5854148" y="1320800"/>
            <a:ext cx="2603008" cy="4343400"/>
          </a:xfrm>
          <a:prstGeom prst="rect">
            <a:avLst/>
          </a:prstGeom>
          <a:solidFill>
            <a:srgbClr val="F2F2F2"/>
          </a:solidFill>
          <a:ln>
            <a:noFill/>
          </a:ln>
        </p:spPr>
      </p:sp>
      <p:sp>
        <p:nvSpPr>
          <p:cNvPr id="70" name="Google Shape;70;p44"/>
          <p:cNvSpPr>
            <a:spLocks noGrp="1"/>
          </p:cNvSpPr>
          <p:nvPr>
            <p:ph type="pic" idx="3"/>
          </p:nvPr>
        </p:nvSpPr>
        <p:spPr>
          <a:xfrm>
            <a:off x="8537713" y="1320800"/>
            <a:ext cx="2587487" cy="2112745"/>
          </a:xfrm>
          <a:prstGeom prst="rect">
            <a:avLst/>
          </a:prstGeom>
          <a:solidFill>
            <a:srgbClr val="F2F2F2"/>
          </a:solidFill>
          <a:ln>
            <a:noFill/>
          </a:ln>
        </p:spPr>
      </p:sp>
      <p:sp>
        <p:nvSpPr>
          <p:cNvPr id="71" name="Google Shape;71;p44"/>
          <p:cNvSpPr>
            <a:spLocks noGrp="1"/>
          </p:cNvSpPr>
          <p:nvPr>
            <p:ph type="pic" idx="4"/>
          </p:nvPr>
        </p:nvSpPr>
        <p:spPr>
          <a:xfrm>
            <a:off x="8537713" y="3529726"/>
            <a:ext cx="2587487" cy="2134474"/>
          </a:xfrm>
          <a:prstGeom prst="rect">
            <a:avLst/>
          </a:prstGeom>
          <a:solidFill>
            <a:srgbClr val="F2F2F2"/>
          </a:solidFill>
          <a:ln>
            <a:noFill/>
          </a:ln>
        </p:spPr>
      </p:sp>
      <p:sp>
        <p:nvSpPr>
          <p:cNvPr id="72" name="Google Shape;72;p44"/>
          <p:cNvSpPr txBox="1">
            <a:spLocks noGrp="1"/>
          </p:cNvSpPr>
          <p:nvPr>
            <p:ph type="title"/>
          </p:nvPr>
        </p:nvSpPr>
        <p:spPr>
          <a:xfrm>
            <a:off x="1066800" y="1371601"/>
            <a:ext cx="4161183" cy="82937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d &amp; Headshot Photos With Title">
  <p:cSld name="Hed &amp; Headshot Photos With Title">
    <p:spTree>
      <p:nvGrpSpPr>
        <p:cNvPr id="1" name="Shape 73"/>
        <p:cNvGrpSpPr/>
        <p:nvPr/>
      </p:nvGrpSpPr>
      <p:grpSpPr>
        <a:xfrm>
          <a:off x="0" y="0"/>
          <a:ext cx="0" cy="0"/>
          <a:chOff x="0" y="0"/>
          <a:chExt cx="0" cy="0"/>
        </a:xfrm>
      </p:grpSpPr>
      <p:sp>
        <p:nvSpPr>
          <p:cNvPr id="74" name="Google Shape;74;p45"/>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45"/>
          <p:cNvSpPr>
            <a:spLocks noGrp="1"/>
          </p:cNvSpPr>
          <p:nvPr>
            <p:ph type="pic" idx="2"/>
          </p:nvPr>
        </p:nvSpPr>
        <p:spPr>
          <a:xfrm>
            <a:off x="4778901" y="2266124"/>
            <a:ext cx="2603008" cy="2652386"/>
          </a:xfrm>
          <a:prstGeom prst="rect">
            <a:avLst/>
          </a:prstGeom>
          <a:solidFill>
            <a:srgbClr val="F2F2F2"/>
          </a:solidFill>
          <a:ln>
            <a:noFill/>
          </a:ln>
        </p:spPr>
      </p:sp>
      <p:sp>
        <p:nvSpPr>
          <p:cNvPr id="76" name="Google Shape;76;p45"/>
          <p:cNvSpPr>
            <a:spLocks noGrp="1"/>
          </p:cNvSpPr>
          <p:nvPr>
            <p:ph type="pic" idx="3"/>
          </p:nvPr>
        </p:nvSpPr>
        <p:spPr>
          <a:xfrm>
            <a:off x="1919222" y="2266124"/>
            <a:ext cx="2603008" cy="2652386"/>
          </a:xfrm>
          <a:prstGeom prst="rect">
            <a:avLst/>
          </a:prstGeom>
          <a:solidFill>
            <a:srgbClr val="F2F2F2"/>
          </a:solidFill>
          <a:ln>
            <a:noFill/>
          </a:ln>
        </p:spPr>
      </p:sp>
      <p:sp>
        <p:nvSpPr>
          <p:cNvPr id="77" name="Google Shape;77;p45"/>
          <p:cNvSpPr>
            <a:spLocks noGrp="1"/>
          </p:cNvSpPr>
          <p:nvPr>
            <p:ph type="pic" idx="4"/>
          </p:nvPr>
        </p:nvSpPr>
        <p:spPr>
          <a:xfrm>
            <a:off x="7595164" y="2266124"/>
            <a:ext cx="2603008" cy="2652386"/>
          </a:xfrm>
          <a:prstGeom prst="rect">
            <a:avLst/>
          </a:prstGeom>
          <a:solidFill>
            <a:srgbClr val="F2F2F2"/>
          </a:solidFill>
          <a:ln>
            <a:noFill/>
          </a:ln>
        </p:spPr>
      </p:sp>
      <p:sp>
        <p:nvSpPr>
          <p:cNvPr id="78" name="Google Shape;78;p45"/>
          <p:cNvSpPr txBox="1">
            <a:spLocks noGrp="1"/>
          </p:cNvSpPr>
          <p:nvPr>
            <p:ph type="body" idx="1"/>
          </p:nvPr>
        </p:nvSpPr>
        <p:spPr>
          <a:xfrm>
            <a:off x="1919222" y="5076074"/>
            <a:ext cx="2603008" cy="56433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rgbClr val="AB1500"/>
              </a:buClr>
              <a:buSzPts val="1800"/>
              <a:buFont typeface="Arial"/>
              <a:buNone/>
              <a:defRPr sz="1800" b="1" i="0" u="none" strike="noStrike" cap="none">
                <a:solidFill>
                  <a:srgbClr val="AB1500"/>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9" name="Google Shape;79;p45"/>
          <p:cNvSpPr txBox="1">
            <a:spLocks noGrp="1"/>
          </p:cNvSpPr>
          <p:nvPr>
            <p:ph type="body" idx="5"/>
          </p:nvPr>
        </p:nvSpPr>
        <p:spPr>
          <a:xfrm>
            <a:off x="4777925" y="5076074"/>
            <a:ext cx="2603008" cy="56433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rgbClr val="AB1500"/>
              </a:buClr>
              <a:buSzPts val="1800"/>
              <a:buFont typeface="Arial"/>
              <a:buNone/>
              <a:defRPr sz="1800" b="1" i="0" u="none" strike="noStrike" cap="none">
                <a:solidFill>
                  <a:srgbClr val="AB1500"/>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0" name="Google Shape;80;p45"/>
          <p:cNvSpPr txBox="1">
            <a:spLocks noGrp="1"/>
          </p:cNvSpPr>
          <p:nvPr>
            <p:ph type="body" idx="6"/>
          </p:nvPr>
        </p:nvSpPr>
        <p:spPr>
          <a:xfrm>
            <a:off x="7598127" y="5076074"/>
            <a:ext cx="2603008" cy="56433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rgbClr val="AB1500"/>
              </a:buClr>
              <a:buSzPts val="1800"/>
              <a:buFont typeface="Arial"/>
              <a:buNone/>
              <a:defRPr sz="1800" b="1" i="0" u="none" strike="noStrike" cap="none">
                <a:solidFill>
                  <a:srgbClr val="AB1500"/>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1" name="Google Shape;81;p45"/>
          <p:cNvSpPr txBox="1">
            <a:spLocks noGrp="1"/>
          </p:cNvSpPr>
          <p:nvPr>
            <p:ph type="title"/>
          </p:nvPr>
        </p:nvSpPr>
        <p:spPr>
          <a:xfrm>
            <a:off x="1066800" y="1371601"/>
            <a:ext cx="10058400" cy="57150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Slide Photo">
  <p:cSld name="Full Slide Photo">
    <p:spTree>
      <p:nvGrpSpPr>
        <p:cNvPr id="1" name="Shape 82"/>
        <p:cNvGrpSpPr/>
        <p:nvPr/>
      </p:nvGrpSpPr>
      <p:grpSpPr>
        <a:xfrm>
          <a:off x="0" y="0"/>
          <a:ext cx="0" cy="0"/>
          <a:chOff x="0" y="0"/>
          <a:chExt cx="0" cy="0"/>
        </a:xfrm>
      </p:grpSpPr>
      <p:sp>
        <p:nvSpPr>
          <p:cNvPr id="83" name="Google Shape;83;p46"/>
          <p:cNvSpPr>
            <a:spLocks noGrp="1"/>
          </p:cNvSpPr>
          <p:nvPr>
            <p:ph type="pic" idx="2"/>
          </p:nvPr>
        </p:nvSpPr>
        <p:spPr>
          <a:xfrm>
            <a:off x="212245" y="0"/>
            <a:ext cx="11758083" cy="6858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Photo With Caption">
  <p:cSld name="Large Photo With Caption">
    <p:spTree>
      <p:nvGrpSpPr>
        <p:cNvPr id="1" name="Shape 84"/>
        <p:cNvGrpSpPr/>
        <p:nvPr/>
      </p:nvGrpSpPr>
      <p:grpSpPr>
        <a:xfrm>
          <a:off x="0" y="0"/>
          <a:ext cx="0" cy="0"/>
          <a:chOff x="0" y="0"/>
          <a:chExt cx="0" cy="0"/>
        </a:xfrm>
      </p:grpSpPr>
      <p:pic>
        <p:nvPicPr>
          <p:cNvPr id="85" name="Google Shape;85;p47"/>
          <p:cNvPicPr preferRelativeResize="0"/>
          <p:nvPr/>
        </p:nvPicPr>
        <p:blipFill rotWithShape="1">
          <a:blip r:embed="rId2">
            <a:alphaModFix/>
          </a:blip>
          <a:srcRect/>
          <a:stretch/>
        </p:blipFill>
        <p:spPr>
          <a:xfrm>
            <a:off x="0" y="0"/>
            <a:ext cx="12201896" cy="6858000"/>
          </a:xfrm>
          <a:prstGeom prst="rect">
            <a:avLst/>
          </a:prstGeom>
          <a:noFill/>
          <a:ln>
            <a:noFill/>
          </a:ln>
        </p:spPr>
      </p:pic>
      <p:sp>
        <p:nvSpPr>
          <p:cNvPr id="86" name="Google Shape;86;p47"/>
          <p:cNvSpPr txBox="1">
            <a:spLocks noGrp="1"/>
          </p:cNvSpPr>
          <p:nvPr>
            <p:ph type="subTitle" idx="1"/>
          </p:nvPr>
        </p:nvSpPr>
        <p:spPr>
          <a:xfrm>
            <a:off x="1066800" y="5493335"/>
            <a:ext cx="10058400" cy="616649"/>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7" name="Google Shape;87;p47"/>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47"/>
          <p:cNvPicPr preferRelativeResize="0"/>
          <p:nvPr/>
        </p:nvPicPr>
        <p:blipFill rotWithShape="1">
          <a:blip r:embed="rId3">
            <a:alphaModFix/>
          </a:blip>
          <a:srcRect/>
          <a:stretch/>
        </p:blipFill>
        <p:spPr>
          <a:xfrm>
            <a:off x="1066800" y="384404"/>
            <a:ext cx="2603326" cy="439999"/>
          </a:xfrm>
          <a:prstGeom prst="rect">
            <a:avLst/>
          </a:prstGeom>
          <a:noFill/>
          <a:ln>
            <a:noFill/>
          </a:ln>
        </p:spPr>
      </p:pic>
      <p:cxnSp>
        <p:nvCxnSpPr>
          <p:cNvPr id="89" name="Google Shape;89;p47"/>
          <p:cNvCxnSpPr/>
          <p:nvPr/>
        </p:nvCxnSpPr>
        <p:spPr>
          <a:xfrm>
            <a:off x="1066800" y="5999967"/>
            <a:ext cx="10058400" cy="0"/>
          </a:xfrm>
          <a:prstGeom prst="straightConnector1">
            <a:avLst/>
          </a:prstGeom>
          <a:noFill/>
          <a:ln w="25400" cap="rnd" cmpd="sng">
            <a:solidFill>
              <a:schemeClr val="lt1"/>
            </a:solidFill>
            <a:prstDash val="dot"/>
            <a:round/>
            <a:headEnd type="none" w="sm" len="sm"/>
            <a:tailEnd type="none" w="sm" len="sm"/>
          </a:ln>
        </p:spPr>
      </p:cxnSp>
      <p:pic>
        <p:nvPicPr>
          <p:cNvPr id="90" name="Google Shape;90;p47"/>
          <p:cNvPicPr preferRelativeResize="0"/>
          <p:nvPr/>
        </p:nvPicPr>
        <p:blipFill rotWithShape="1">
          <a:blip r:embed="rId4">
            <a:alphaModFix/>
          </a:blip>
          <a:srcRect/>
          <a:stretch/>
        </p:blipFill>
        <p:spPr>
          <a:xfrm>
            <a:off x="1066800" y="6161150"/>
            <a:ext cx="1023257" cy="376616"/>
          </a:xfrm>
          <a:prstGeom prst="rect">
            <a:avLst/>
          </a:prstGeom>
          <a:noFill/>
          <a:ln>
            <a:noFill/>
          </a:ln>
        </p:spPr>
      </p:pic>
      <p:sp>
        <p:nvSpPr>
          <p:cNvPr id="91" name="Google Shape;91;p47"/>
          <p:cNvSpPr>
            <a:spLocks noGrp="1"/>
          </p:cNvSpPr>
          <p:nvPr>
            <p:ph type="pic" idx="2"/>
          </p:nvPr>
        </p:nvSpPr>
        <p:spPr>
          <a:xfrm>
            <a:off x="1087120" y="1320800"/>
            <a:ext cx="10038080" cy="4010935"/>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Photos With Captions">
  <p:cSld name="2 Photos With Captions">
    <p:spTree>
      <p:nvGrpSpPr>
        <p:cNvPr id="1" name="Shape 92"/>
        <p:cNvGrpSpPr/>
        <p:nvPr/>
      </p:nvGrpSpPr>
      <p:grpSpPr>
        <a:xfrm>
          <a:off x="0" y="0"/>
          <a:ext cx="0" cy="0"/>
          <a:chOff x="0" y="0"/>
          <a:chExt cx="0" cy="0"/>
        </a:xfrm>
      </p:grpSpPr>
      <p:pic>
        <p:nvPicPr>
          <p:cNvPr id="93" name="Google Shape;93;p48"/>
          <p:cNvPicPr preferRelativeResize="0"/>
          <p:nvPr/>
        </p:nvPicPr>
        <p:blipFill rotWithShape="1">
          <a:blip r:embed="rId2">
            <a:alphaModFix/>
          </a:blip>
          <a:srcRect/>
          <a:stretch/>
        </p:blipFill>
        <p:spPr>
          <a:xfrm>
            <a:off x="0" y="0"/>
            <a:ext cx="12201896" cy="6858000"/>
          </a:xfrm>
          <a:prstGeom prst="rect">
            <a:avLst/>
          </a:prstGeom>
          <a:noFill/>
          <a:ln>
            <a:noFill/>
          </a:ln>
        </p:spPr>
      </p:pic>
      <p:sp>
        <p:nvSpPr>
          <p:cNvPr id="94" name="Google Shape;94;p48"/>
          <p:cNvSpPr txBox="1">
            <a:spLocks noGrp="1"/>
          </p:cNvSpPr>
          <p:nvPr>
            <p:ph type="subTitle" idx="1"/>
          </p:nvPr>
        </p:nvSpPr>
        <p:spPr>
          <a:xfrm>
            <a:off x="1066800" y="5493336"/>
            <a:ext cx="4926496" cy="372972"/>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5" name="Google Shape;95;p48"/>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48"/>
          <p:cNvPicPr preferRelativeResize="0"/>
          <p:nvPr/>
        </p:nvPicPr>
        <p:blipFill rotWithShape="1">
          <a:blip r:embed="rId3">
            <a:alphaModFix/>
          </a:blip>
          <a:srcRect/>
          <a:stretch/>
        </p:blipFill>
        <p:spPr>
          <a:xfrm>
            <a:off x="1066800" y="384404"/>
            <a:ext cx="2603326" cy="439999"/>
          </a:xfrm>
          <a:prstGeom prst="rect">
            <a:avLst/>
          </a:prstGeom>
          <a:noFill/>
          <a:ln>
            <a:noFill/>
          </a:ln>
        </p:spPr>
      </p:pic>
      <p:cxnSp>
        <p:nvCxnSpPr>
          <p:cNvPr id="97" name="Google Shape;97;p48"/>
          <p:cNvCxnSpPr/>
          <p:nvPr/>
        </p:nvCxnSpPr>
        <p:spPr>
          <a:xfrm>
            <a:off x="1066800" y="5999967"/>
            <a:ext cx="10058400" cy="0"/>
          </a:xfrm>
          <a:prstGeom prst="straightConnector1">
            <a:avLst/>
          </a:prstGeom>
          <a:noFill/>
          <a:ln w="25400" cap="rnd" cmpd="sng">
            <a:solidFill>
              <a:schemeClr val="lt1"/>
            </a:solidFill>
            <a:prstDash val="dot"/>
            <a:round/>
            <a:headEnd type="none" w="sm" len="sm"/>
            <a:tailEnd type="none" w="sm" len="sm"/>
          </a:ln>
        </p:spPr>
      </p:cxnSp>
      <p:pic>
        <p:nvPicPr>
          <p:cNvPr id="98" name="Google Shape;98;p48"/>
          <p:cNvPicPr preferRelativeResize="0"/>
          <p:nvPr/>
        </p:nvPicPr>
        <p:blipFill rotWithShape="1">
          <a:blip r:embed="rId4">
            <a:alphaModFix/>
          </a:blip>
          <a:srcRect/>
          <a:stretch/>
        </p:blipFill>
        <p:spPr>
          <a:xfrm>
            <a:off x="1066800" y="6161150"/>
            <a:ext cx="1023257" cy="376616"/>
          </a:xfrm>
          <a:prstGeom prst="rect">
            <a:avLst/>
          </a:prstGeom>
          <a:noFill/>
          <a:ln>
            <a:noFill/>
          </a:ln>
        </p:spPr>
      </p:pic>
      <p:sp>
        <p:nvSpPr>
          <p:cNvPr id="99" name="Google Shape;99;p48"/>
          <p:cNvSpPr>
            <a:spLocks noGrp="1"/>
          </p:cNvSpPr>
          <p:nvPr>
            <p:ph type="pic" idx="2"/>
          </p:nvPr>
        </p:nvSpPr>
        <p:spPr>
          <a:xfrm>
            <a:off x="1087120" y="1315720"/>
            <a:ext cx="4926496" cy="4010935"/>
          </a:xfrm>
          <a:prstGeom prst="rect">
            <a:avLst/>
          </a:prstGeom>
          <a:solidFill>
            <a:srgbClr val="F2F2F2"/>
          </a:solidFill>
          <a:ln>
            <a:noFill/>
          </a:ln>
        </p:spPr>
      </p:sp>
      <p:sp>
        <p:nvSpPr>
          <p:cNvPr id="100" name="Google Shape;100;p48"/>
          <p:cNvSpPr>
            <a:spLocks noGrp="1"/>
          </p:cNvSpPr>
          <p:nvPr>
            <p:ph type="pic" idx="3"/>
          </p:nvPr>
        </p:nvSpPr>
        <p:spPr>
          <a:xfrm>
            <a:off x="6195833" y="1315720"/>
            <a:ext cx="4926496" cy="4010935"/>
          </a:xfrm>
          <a:prstGeom prst="rect">
            <a:avLst/>
          </a:prstGeom>
          <a:solidFill>
            <a:srgbClr val="F2F2F2"/>
          </a:solidFill>
          <a:ln>
            <a:noFill/>
          </a:ln>
        </p:spPr>
      </p:sp>
      <p:sp>
        <p:nvSpPr>
          <p:cNvPr id="101" name="Google Shape;101;p48"/>
          <p:cNvSpPr txBox="1">
            <a:spLocks noGrp="1"/>
          </p:cNvSpPr>
          <p:nvPr>
            <p:ph type="body" idx="4"/>
          </p:nvPr>
        </p:nvSpPr>
        <p:spPr>
          <a:xfrm>
            <a:off x="6195832" y="5493336"/>
            <a:ext cx="4949687" cy="350113"/>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Line Hed, Bullets, Photo">
  <p:cSld name="2-Line Hed, Bullets, Photo">
    <p:spTree>
      <p:nvGrpSpPr>
        <p:cNvPr id="1" name="Shape 21"/>
        <p:cNvGrpSpPr/>
        <p:nvPr/>
      </p:nvGrpSpPr>
      <p:grpSpPr>
        <a:xfrm>
          <a:off x="0" y="0"/>
          <a:ext cx="0" cy="0"/>
          <a:chOff x="0" y="0"/>
          <a:chExt cx="0" cy="0"/>
        </a:xfrm>
      </p:grpSpPr>
      <p:sp>
        <p:nvSpPr>
          <p:cNvPr id="22" name="Google Shape;22;p41"/>
          <p:cNvSpPr txBox="1">
            <a:spLocks noGrp="1"/>
          </p:cNvSpPr>
          <p:nvPr>
            <p:ph type="body" idx="1"/>
          </p:nvPr>
        </p:nvSpPr>
        <p:spPr>
          <a:xfrm>
            <a:off x="1066800" y="2673410"/>
            <a:ext cx="4533900" cy="277620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3" name="Google Shape;23;p41"/>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1"/>
          <p:cNvSpPr>
            <a:spLocks noGrp="1"/>
          </p:cNvSpPr>
          <p:nvPr>
            <p:ph type="pic" idx="2"/>
          </p:nvPr>
        </p:nvSpPr>
        <p:spPr>
          <a:xfrm>
            <a:off x="5854149" y="2673410"/>
            <a:ext cx="5271052" cy="2990789"/>
          </a:xfrm>
          <a:prstGeom prst="rect">
            <a:avLst/>
          </a:prstGeom>
          <a:solidFill>
            <a:srgbClr val="F2F2F2"/>
          </a:solidFill>
          <a:ln>
            <a:noFill/>
          </a:ln>
        </p:spPr>
      </p:sp>
      <p:sp>
        <p:nvSpPr>
          <p:cNvPr id="25" name="Google Shape;25;p41"/>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PSST001">
  <p:cSld name="GPSST001">
    <p:spTree>
      <p:nvGrpSpPr>
        <p:cNvPr id="1" name="Shape 26"/>
        <p:cNvGrpSpPr/>
        <p:nvPr/>
      </p:nvGrpSpPr>
      <p:grpSpPr>
        <a:xfrm>
          <a:off x="0" y="0"/>
          <a:ext cx="0" cy="0"/>
          <a:chOff x="0" y="0"/>
          <a:chExt cx="0" cy="0"/>
        </a:xfrm>
      </p:grpSpPr>
      <p:sp>
        <p:nvSpPr>
          <p:cNvPr id="27" name="Google Shape;27;p49"/>
          <p:cNvSpPr txBox="1">
            <a:spLocks noGrp="1"/>
          </p:cNvSpPr>
          <p:nvPr>
            <p:ph type="body" idx="1"/>
          </p:nvPr>
        </p:nvSpPr>
        <p:spPr>
          <a:xfrm>
            <a:off x="517091" y="1178427"/>
            <a:ext cx="11157819" cy="231007"/>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rgbClr val="A5A5A5"/>
              </a:buClr>
              <a:buSzPts val="1600"/>
              <a:buFont typeface="Arial"/>
              <a:buNone/>
              <a:defRPr sz="1600" b="0" i="0" u="none" strike="noStrike" cap="none">
                <a:solidFill>
                  <a:srgbClr val="A5A5A5"/>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8" name="Google Shape;28;p49"/>
          <p:cNvSpPr txBox="1">
            <a:spLocks noGrp="1"/>
          </p:cNvSpPr>
          <p:nvPr>
            <p:ph type="title"/>
          </p:nvPr>
        </p:nvSpPr>
        <p:spPr>
          <a:xfrm>
            <a:off x="517091" y="455085"/>
            <a:ext cx="11157819" cy="660511"/>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7F7F7F"/>
              </a:buClr>
              <a:buSzPts val="4800"/>
              <a:buFont typeface="Calibri"/>
              <a:buNone/>
              <a:defRPr sz="4800" b="0"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Line Hed &amp; Paragraph" type="secHead">
  <p:cSld name="SECTION_HEADER">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33"/>
          <p:cNvSpPr txBox="1">
            <a:spLocks noGrp="1"/>
          </p:cNvSpPr>
          <p:nvPr>
            <p:ph type="body" idx="1"/>
          </p:nvPr>
        </p:nvSpPr>
        <p:spPr>
          <a:xfrm>
            <a:off x="1066800" y="2190127"/>
            <a:ext cx="10058400" cy="26188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2" name="Google Shape;32;p33"/>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Line Hed &amp; Paragraph">
  <p:cSld name="2-Line Hed &amp; Paragraph">
    <p:spTree>
      <p:nvGrpSpPr>
        <p:cNvPr id="1" name="Shape 33"/>
        <p:cNvGrpSpPr/>
        <p:nvPr/>
      </p:nvGrpSpPr>
      <p:grpSpPr>
        <a:xfrm>
          <a:off x="0" y="0"/>
          <a:ext cx="0" cy="0"/>
          <a:chOff x="0" y="0"/>
          <a:chExt cx="0" cy="0"/>
        </a:xfrm>
      </p:grpSpPr>
      <p:sp>
        <p:nvSpPr>
          <p:cNvPr id="34" name="Google Shape;34;p35"/>
          <p:cNvSpPr txBox="1">
            <a:spLocks noGrp="1"/>
          </p:cNvSpPr>
          <p:nvPr>
            <p:ph type="body" idx="1"/>
          </p:nvPr>
        </p:nvSpPr>
        <p:spPr>
          <a:xfrm>
            <a:off x="1066800" y="2626581"/>
            <a:ext cx="10058400" cy="26188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5" name="Google Shape;35;p35"/>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35"/>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BU Centered Text">
  <p:cSld name="SBU Centered Text">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2045778" y="1023929"/>
            <a:ext cx="8557756" cy="1402691"/>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37"/>
          <p:cNvSpPr txBox="1">
            <a:spLocks noGrp="1"/>
          </p:cNvSpPr>
          <p:nvPr>
            <p:ph type="body" idx="1"/>
          </p:nvPr>
        </p:nvSpPr>
        <p:spPr>
          <a:xfrm>
            <a:off x="2045778" y="2555888"/>
            <a:ext cx="8557756" cy="30782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828383"/>
              </a:buClr>
              <a:buSzPts val="1600"/>
              <a:buFont typeface="Arial"/>
              <a:buNone/>
              <a:defRPr sz="16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Option 1">
  <p:cSld name="Title Slide: Option 1">
    <p:spTree>
      <p:nvGrpSpPr>
        <p:cNvPr id="1" name="Shape 40"/>
        <p:cNvGrpSpPr/>
        <p:nvPr/>
      </p:nvGrpSpPr>
      <p:grpSpPr>
        <a:xfrm>
          <a:off x="0" y="0"/>
          <a:ext cx="0" cy="0"/>
          <a:chOff x="0" y="0"/>
          <a:chExt cx="0" cy="0"/>
        </a:xfrm>
      </p:grpSpPr>
      <p:pic>
        <p:nvPicPr>
          <p:cNvPr id="41" name="Google Shape;41;p38"/>
          <p:cNvPicPr preferRelativeResize="0"/>
          <p:nvPr/>
        </p:nvPicPr>
        <p:blipFill rotWithShape="1">
          <a:blip r:embed="rId2">
            <a:alphaModFix/>
          </a:blip>
          <a:srcRect/>
          <a:stretch/>
        </p:blipFill>
        <p:spPr>
          <a:xfrm>
            <a:off x="-4948" y="0"/>
            <a:ext cx="12201896" cy="6858000"/>
          </a:xfrm>
          <a:prstGeom prst="rect">
            <a:avLst/>
          </a:prstGeom>
          <a:noFill/>
          <a:ln>
            <a:noFill/>
          </a:ln>
        </p:spPr>
      </p:pic>
      <p:sp>
        <p:nvSpPr>
          <p:cNvPr id="42" name="Google Shape;42;p38"/>
          <p:cNvSpPr txBox="1">
            <a:spLocks noGrp="1"/>
          </p:cNvSpPr>
          <p:nvPr>
            <p:ph type="subTitle" idx="1"/>
          </p:nvPr>
        </p:nvSpPr>
        <p:spPr>
          <a:xfrm>
            <a:off x="1066800" y="5079712"/>
            <a:ext cx="9144000" cy="982555"/>
          </a:xfrm>
          <a:prstGeom prst="rect">
            <a:avLst/>
          </a:prstGeom>
          <a:noFill/>
          <a:ln>
            <a:noFill/>
          </a:ln>
        </p:spPr>
        <p:txBody>
          <a:bodyPr spcFirstLastPara="1" wrap="square" lIns="0" tIns="0" rIns="0" bIns="0" anchor="t" anchorCtr="0">
            <a:noAutofit/>
          </a:bodyPr>
          <a:lstStyle>
            <a:lvl1pPr marR="0" lvl="0" algn="l" rtl="0">
              <a:lnSpc>
                <a:spcPct val="150000"/>
              </a:lnSpc>
              <a:spcBef>
                <a:spcPts val="10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 name="Google Shape;43;p38"/>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8"/>
          <p:cNvPicPr preferRelativeResize="0"/>
          <p:nvPr/>
        </p:nvPicPr>
        <p:blipFill rotWithShape="1">
          <a:blip r:embed="rId3">
            <a:alphaModFix/>
          </a:blip>
          <a:srcRect/>
          <a:stretch/>
        </p:blipFill>
        <p:spPr>
          <a:xfrm>
            <a:off x="1066799" y="650905"/>
            <a:ext cx="3874959" cy="654923"/>
          </a:xfrm>
          <a:prstGeom prst="rect">
            <a:avLst/>
          </a:prstGeom>
          <a:noFill/>
          <a:ln>
            <a:noFill/>
          </a:ln>
        </p:spPr>
      </p:pic>
      <p:cxnSp>
        <p:nvCxnSpPr>
          <p:cNvPr id="45" name="Google Shape;45;p38"/>
          <p:cNvCxnSpPr/>
          <p:nvPr/>
        </p:nvCxnSpPr>
        <p:spPr>
          <a:xfrm>
            <a:off x="1066800" y="4793201"/>
            <a:ext cx="10058400" cy="0"/>
          </a:xfrm>
          <a:prstGeom prst="straightConnector1">
            <a:avLst/>
          </a:prstGeom>
          <a:noFill/>
          <a:ln w="25400" cap="rnd" cmpd="sng">
            <a:solidFill>
              <a:schemeClr val="lt1"/>
            </a:solidFill>
            <a:prstDash val="dot"/>
            <a:round/>
            <a:headEnd type="none" w="sm" len="sm"/>
            <a:tailEnd type="none" w="sm" len="sm"/>
          </a:ln>
        </p:spPr>
      </p:cxnSp>
      <p:pic>
        <p:nvPicPr>
          <p:cNvPr id="46" name="Google Shape;46;p38"/>
          <p:cNvPicPr preferRelativeResize="0"/>
          <p:nvPr/>
        </p:nvPicPr>
        <p:blipFill rotWithShape="1">
          <a:blip r:embed="rId4">
            <a:alphaModFix/>
          </a:blip>
          <a:srcRect/>
          <a:stretch/>
        </p:blipFill>
        <p:spPr>
          <a:xfrm>
            <a:off x="1066799" y="1883088"/>
            <a:ext cx="6489977" cy="23886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Line Hed &amp; Bullets">
  <p:cSld name="1-Line Hed &amp; Bullets">
    <p:spTree>
      <p:nvGrpSpPr>
        <p:cNvPr id="1" name="Shape 47"/>
        <p:cNvGrpSpPr/>
        <p:nvPr/>
      </p:nvGrpSpPr>
      <p:grpSpPr>
        <a:xfrm>
          <a:off x="0" y="0"/>
          <a:ext cx="0" cy="0"/>
          <a:chOff x="0" y="0"/>
          <a:chExt cx="0" cy="0"/>
        </a:xfrm>
      </p:grpSpPr>
      <p:sp>
        <p:nvSpPr>
          <p:cNvPr id="48" name="Google Shape;48;p39"/>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39"/>
          <p:cNvSpPr txBox="1">
            <a:spLocks noGrp="1"/>
          </p:cNvSpPr>
          <p:nvPr>
            <p:ph type="body" idx="1"/>
          </p:nvPr>
        </p:nvSpPr>
        <p:spPr>
          <a:xfrm>
            <a:off x="1066800" y="2220607"/>
            <a:ext cx="10058400"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0" name="Google Shape;50;p39"/>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31"/>
          <p:cNvPicPr preferRelativeResize="0"/>
          <p:nvPr/>
        </p:nvPicPr>
        <p:blipFill rotWithShape="1">
          <a:blip r:embed="rId19">
            <a:alphaModFix/>
          </a:blip>
          <a:srcRect/>
          <a:stretch/>
        </p:blipFill>
        <p:spPr>
          <a:xfrm>
            <a:off x="11975699" y="0"/>
            <a:ext cx="216301" cy="6858000"/>
          </a:xfrm>
          <a:prstGeom prst="rect">
            <a:avLst/>
          </a:prstGeom>
          <a:noFill/>
          <a:ln>
            <a:noFill/>
          </a:ln>
        </p:spPr>
      </p:pic>
      <p:pic>
        <p:nvPicPr>
          <p:cNvPr id="12" name="Google Shape;12;p31"/>
          <p:cNvPicPr preferRelativeResize="0"/>
          <p:nvPr/>
        </p:nvPicPr>
        <p:blipFill rotWithShape="1">
          <a:blip r:embed="rId20">
            <a:alphaModFix/>
          </a:blip>
          <a:srcRect/>
          <a:stretch/>
        </p:blipFill>
        <p:spPr>
          <a:xfrm>
            <a:off x="0" y="0"/>
            <a:ext cx="216301" cy="6858000"/>
          </a:xfrm>
          <a:prstGeom prst="rect">
            <a:avLst/>
          </a:prstGeom>
          <a:noFill/>
          <a:ln>
            <a:noFill/>
          </a:ln>
        </p:spPr>
      </p:pic>
      <p:pic>
        <p:nvPicPr>
          <p:cNvPr id="13" name="Google Shape;13;p31"/>
          <p:cNvPicPr preferRelativeResize="0"/>
          <p:nvPr/>
        </p:nvPicPr>
        <p:blipFill rotWithShape="1">
          <a:blip r:embed="rId21">
            <a:alphaModFix/>
          </a:blip>
          <a:srcRect/>
          <a:stretch/>
        </p:blipFill>
        <p:spPr>
          <a:xfrm>
            <a:off x="310001" y="6248584"/>
            <a:ext cx="2609241" cy="4409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72">
          <p15:clr>
            <a:srgbClr val="F26B43"/>
          </p15:clr>
        </p15:guide>
        <p15:guide id="2" pos="7008">
          <p15:clr>
            <a:srgbClr val="F26B43"/>
          </p15:clr>
        </p15:guide>
        <p15:guide id="3" orient="horz" pos="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onybrook.edu/commcms/travel-and-expen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mailto:Thomas.Frieboliin@stonybrook.edu" TargetMode="External"/><Relationship Id="rId3" Type="http://schemas.openxmlformats.org/officeDocument/2006/relationships/hyperlink" Target="http://stonybrook.edu/commcms/travel-and-expense/credit-card-new" TargetMode="External"/><Relationship Id="rId7" Type="http://schemas.openxmlformats.org/officeDocument/2006/relationships/hyperlink" Target="mailto:Joanne.Desantis@stonybrook.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Ellen.Kaufman@stonybrook.edu" TargetMode="External"/><Relationship Id="rId5" Type="http://schemas.openxmlformats.org/officeDocument/2006/relationships/image" Target="../media/image18.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onybrook.edu/commcms/travel-and-expense/concur/index.php"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nysenate.gov/legislation/laws/STF/A11" TargetMode="External"/><Relationship Id="rId13" Type="http://schemas.openxmlformats.org/officeDocument/2006/relationships/hyperlink" Target="https://www.stonybrook.edu/policy/policies/?ID=614" TargetMode="External"/><Relationship Id="rId18" Type="http://schemas.openxmlformats.org/officeDocument/2006/relationships/hyperlink" Target="https://www.suny.edu/sunypp/documents.cfm?doc_id=611" TargetMode="External"/><Relationship Id="rId3" Type="http://schemas.openxmlformats.org/officeDocument/2006/relationships/hyperlink" Target="https://www.stonybrook.edu/commcms/procurement/contact/Department-Directory.php#it" TargetMode="External"/><Relationship Id="rId7" Type="http://schemas.openxmlformats.org/officeDocument/2006/relationships/hyperlink" Target="https://www.stonybrook.edu/commcms/procurement/employees/how-to-buy/purchasing-categories.php" TargetMode="External"/><Relationship Id="rId12" Type="http://schemas.openxmlformats.org/officeDocument/2006/relationships/hyperlink" Target="https://www.stonybrook.edu/policy/policies/?ID=613" TargetMode="External"/><Relationship Id="rId17" Type="http://schemas.openxmlformats.org/officeDocument/2006/relationships/hyperlink" Target="https://www.stonybrook.edu/commcms/procurement/employees/supplier_diversity.php" TargetMode="External"/><Relationship Id="rId2" Type="http://schemas.openxmlformats.org/officeDocument/2006/relationships/notesSlide" Target="../notesSlides/notesSlide6.xml"/><Relationship Id="rId16" Type="http://schemas.openxmlformats.org/officeDocument/2006/relationships/hyperlink" Target="https://www.stonybrook.edu/commcms/procurement/employees/how-to-buy/RF-purchasing-policies.php" TargetMode="External"/><Relationship Id="rId1" Type="http://schemas.openxmlformats.org/officeDocument/2006/relationships/slideLayout" Target="../slideLayouts/slideLayout5.xml"/><Relationship Id="rId6" Type="http://schemas.openxmlformats.org/officeDocument/2006/relationships/hyperlink" Target="https://www.stonybrook.edu/commcms/procurement/contact/Department-Directory.php#sci" TargetMode="External"/><Relationship Id="rId11" Type="http://schemas.openxmlformats.org/officeDocument/2006/relationships/hyperlink" Target="https://www.stonybrook.edu/commcms/procurement/employees/revenue_contracts.php" TargetMode="External"/><Relationship Id="rId5" Type="http://schemas.openxmlformats.org/officeDocument/2006/relationships/hyperlink" Target="https://www.stonybrook.edu/commcms/procurement/contact/Department-Directory.php#fac" TargetMode="External"/><Relationship Id="rId15" Type="http://schemas.openxmlformats.org/officeDocument/2006/relationships/hyperlink" Target="https://www.suny.edu/sunypp/documents.cfm?doc_id=429" TargetMode="External"/><Relationship Id="rId10" Type="http://schemas.openxmlformats.org/officeDocument/2006/relationships/hyperlink" Target="https://www.stonybrook.edu/commcms/procurement/employees/how-to-buy/RF_purchasing.php" TargetMode="External"/><Relationship Id="rId4" Type="http://schemas.openxmlformats.org/officeDocument/2006/relationships/hyperlink" Target="https://www.stonybrook.edu/commcms/procurement/contact/Department-Directory.php#ads" TargetMode="External"/><Relationship Id="rId9" Type="http://schemas.openxmlformats.org/officeDocument/2006/relationships/hyperlink" Target="https://www.stonybrook.edu/commcms/procurement/employees/how-to-buy/State%20purchasing.php" TargetMode="External"/><Relationship Id="rId14" Type="http://schemas.openxmlformats.org/officeDocument/2006/relationships/hyperlink" Target="https://www.suny.edu/sunypp/documents.cfm?doc_id=9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tonybrook.edu/commcms/procurement/employees/pay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1029222" y="2965487"/>
            <a:ext cx="10892702" cy="1406642"/>
          </a:xfrm>
          <a:prstGeom prst="rect">
            <a:avLst/>
          </a:prstGeom>
          <a:noFill/>
          <a:ln>
            <a:noFill/>
          </a:ln>
        </p:spPr>
        <p:txBody>
          <a:bodyPr spcFirstLastPara="1" wrap="square" lIns="0" tIns="0" rIns="0" bIns="0" anchor="t" anchorCtr="0">
            <a:noAutofit/>
          </a:bodyPr>
          <a:lstStyle/>
          <a:p>
            <a:pPr marL="0" lvl="0" indent="0" algn="l" rtl="0">
              <a:lnSpc>
                <a:spcPct val="91666"/>
              </a:lnSpc>
              <a:spcBef>
                <a:spcPts val="0"/>
              </a:spcBef>
              <a:spcAft>
                <a:spcPts val="0"/>
              </a:spcAft>
              <a:buClr>
                <a:schemeClr val="lt1"/>
              </a:buClr>
              <a:buSzPts val="6000"/>
              <a:buFont typeface="Arial"/>
              <a:buNone/>
            </a:pPr>
            <a:r>
              <a:rPr lang="en-US" sz="6000"/>
              <a:t>Procurement Overview</a:t>
            </a:r>
            <a:endParaRPr/>
          </a:p>
        </p:txBody>
      </p:sp>
      <p:sp>
        <p:nvSpPr>
          <p:cNvPr id="107" name="Google Shape;107;p1"/>
          <p:cNvSpPr txBox="1">
            <a:spLocks noGrp="1"/>
          </p:cNvSpPr>
          <p:nvPr>
            <p:ph type="sldNum" idx="12"/>
          </p:nvPr>
        </p:nvSpPr>
        <p:spPr>
          <a:xfrm>
            <a:off x="9371558"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sp>
        <p:nvSpPr>
          <p:cNvPr id="108" name="Google Shape;108;p1"/>
          <p:cNvSpPr txBox="1"/>
          <p:nvPr/>
        </p:nvSpPr>
        <p:spPr>
          <a:xfrm>
            <a:off x="1124932" y="4636614"/>
            <a:ext cx="100377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New Hire Orientation 2024</a:t>
            </a: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cxnSp>
        <p:nvCxnSpPr>
          <p:cNvPr id="201" name="Google Shape;201;g2b76d00b074_1_3"/>
          <p:cNvCxnSpPr/>
          <p:nvPr/>
        </p:nvCxnSpPr>
        <p:spPr>
          <a:xfrm>
            <a:off x="592644" y="828039"/>
            <a:ext cx="11006700" cy="0"/>
          </a:xfrm>
          <a:prstGeom prst="straightConnector1">
            <a:avLst/>
          </a:prstGeom>
          <a:noFill/>
          <a:ln w="38100" cap="flat" cmpd="sng">
            <a:solidFill>
              <a:srgbClr val="A5A5A5"/>
            </a:solidFill>
            <a:prstDash val="solid"/>
            <a:miter lim="800000"/>
            <a:headEnd type="none" w="sm" len="sm"/>
            <a:tailEnd type="none" w="sm" len="sm"/>
          </a:ln>
        </p:spPr>
      </p:cxnSp>
      <p:sp>
        <p:nvSpPr>
          <p:cNvPr id="202" name="Google Shape;202;g2b76d00b074_1_3"/>
          <p:cNvSpPr txBox="1"/>
          <p:nvPr/>
        </p:nvSpPr>
        <p:spPr>
          <a:xfrm>
            <a:off x="496482" y="458754"/>
            <a:ext cx="1100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rgbClr val="7F7F7F"/>
                </a:solidFill>
                <a:latin typeface="Poppins Light"/>
                <a:ea typeface="Poppins Light"/>
                <a:cs typeface="Poppins Light"/>
                <a:sym typeface="Poppins Light"/>
              </a:rPr>
              <a:t>Key Points to Keep in Mind when Traveling</a:t>
            </a:r>
            <a:endParaRPr sz="1600" b="0" i="0" u="none" strike="noStrike" cap="none">
              <a:solidFill>
                <a:srgbClr val="000000"/>
              </a:solidFill>
              <a:latin typeface="Arial"/>
              <a:ea typeface="Arial"/>
              <a:cs typeface="Arial"/>
              <a:sym typeface="Arial"/>
            </a:endParaRPr>
          </a:p>
        </p:txBody>
      </p:sp>
      <p:sp>
        <p:nvSpPr>
          <p:cNvPr id="203" name="Google Shape;203;g2b76d00b074_1_3"/>
          <p:cNvSpPr txBox="1"/>
          <p:nvPr/>
        </p:nvSpPr>
        <p:spPr>
          <a:xfrm>
            <a:off x="496482" y="1"/>
            <a:ext cx="101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Poppins"/>
                <a:ea typeface="Poppins"/>
                <a:cs typeface="Poppins"/>
                <a:sym typeface="Poppins"/>
              </a:rPr>
              <a:t>Travel Program</a:t>
            </a:r>
            <a:endParaRPr sz="1400" b="0" i="0" u="none" strike="noStrike" cap="none">
              <a:solidFill>
                <a:srgbClr val="000000"/>
              </a:solidFill>
              <a:latin typeface="Arial"/>
              <a:ea typeface="Arial"/>
              <a:cs typeface="Arial"/>
              <a:sym typeface="Arial"/>
            </a:endParaRPr>
          </a:p>
        </p:txBody>
      </p:sp>
      <p:sp>
        <p:nvSpPr>
          <p:cNvPr id="204" name="Google Shape;204;g2b76d00b074_1_3"/>
          <p:cNvSpPr txBox="1"/>
          <p:nvPr/>
        </p:nvSpPr>
        <p:spPr>
          <a:xfrm>
            <a:off x="1066800" y="5192650"/>
            <a:ext cx="110067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2"/>
                </a:solidFill>
                <a:latin typeface="Poppins"/>
                <a:ea typeface="Poppins"/>
                <a:cs typeface="Poppins"/>
                <a:sym typeface="Poppins"/>
              </a:rPr>
              <a:t>Visit </a:t>
            </a:r>
            <a:r>
              <a:rPr lang="en-US" sz="1500" b="1" i="0" u="sng" strike="noStrike" cap="none">
                <a:solidFill>
                  <a:schemeClr val="dk2"/>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stonybrook.edu/commcms/travel-and-expense</a:t>
            </a:r>
            <a:r>
              <a:rPr lang="en-US" sz="1500" b="1" i="0" u="none" strike="noStrike" cap="none">
                <a:solidFill>
                  <a:schemeClr val="dk2"/>
                </a:solidFill>
                <a:latin typeface="Poppins"/>
                <a:ea typeface="Poppins"/>
                <a:cs typeface="Poppins"/>
                <a:sym typeface="Poppins"/>
              </a:rPr>
              <a:t> for all SUNY, RF Travel &amp; Card Program Guidelines.</a:t>
            </a:r>
            <a:endParaRPr sz="1100" b="1" i="0" u="none" strike="noStrike" cap="none">
              <a:solidFill>
                <a:schemeClr val="dk2"/>
              </a:solidFill>
              <a:latin typeface="Poppins"/>
              <a:ea typeface="Poppins"/>
              <a:cs typeface="Poppins"/>
              <a:sym typeface="Poppins"/>
            </a:endParaRPr>
          </a:p>
        </p:txBody>
      </p:sp>
      <p:pic>
        <p:nvPicPr>
          <p:cNvPr id="205" name="Google Shape;205;g2b76d00b074_1_3"/>
          <p:cNvPicPr preferRelativeResize="0"/>
          <p:nvPr/>
        </p:nvPicPr>
        <p:blipFill rotWithShape="1">
          <a:blip r:embed="rId4">
            <a:alphaModFix/>
          </a:blip>
          <a:srcRect/>
          <a:stretch/>
        </p:blipFill>
        <p:spPr>
          <a:xfrm>
            <a:off x="496463" y="5058575"/>
            <a:ext cx="634475" cy="634475"/>
          </a:xfrm>
          <a:prstGeom prst="rect">
            <a:avLst/>
          </a:prstGeom>
          <a:noFill/>
          <a:ln>
            <a:noFill/>
          </a:ln>
        </p:spPr>
      </p:pic>
      <p:pic>
        <p:nvPicPr>
          <p:cNvPr id="206" name="Google Shape;206;g2b76d00b074_1_3"/>
          <p:cNvPicPr preferRelativeResize="0"/>
          <p:nvPr/>
        </p:nvPicPr>
        <p:blipFill>
          <a:blip r:embed="rId5">
            <a:alphaModFix/>
          </a:blip>
          <a:stretch>
            <a:fillRect/>
          </a:stretch>
        </p:blipFill>
        <p:spPr>
          <a:xfrm>
            <a:off x="592650" y="1480350"/>
            <a:ext cx="11336924" cy="3641025"/>
          </a:xfrm>
          <a:prstGeom prst="rect">
            <a:avLst/>
          </a:prstGeom>
          <a:noFill/>
          <a:ln>
            <a:noFill/>
          </a:ln>
        </p:spPr>
      </p:pic>
      <p:sp>
        <p:nvSpPr>
          <p:cNvPr id="207" name="Google Shape;207;g2b76d00b074_1_3"/>
          <p:cNvSpPr txBox="1"/>
          <p:nvPr/>
        </p:nvSpPr>
        <p:spPr>
          <a:xfrm>
            <a:off x="1648975" y="2439025"/>
            <a:ext cx="1926600" cy="16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2b76d00b074_1_3"/>
          <p:cNvSpPr txBox="1"/>
          <p:nvPr/>
        </p:nvSpPr>
        <p:spPr>
          <a:xfrm>
            <a:off x="754825" y="2909175"/>
            <a:ext cx="2451900" cy="19449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r>
              <a:rPr lang="en-US" sz="1200" b="1">
                <a:solidFill>
                  <a:srgbClr val="545454"/>
                </a:solidFill>
              </a:rPr>
              <a:t>Must be engaged in official State or RF business</a:t>
            </a:r>
            <a:endParaRPr sz="1200" b="1">
              <a:solidFill>
                <a:srgbClr val="545454"/>
              </a:solidFill>
            </a:endParaRPr>
          </a:p>
          <a:p>
            <a:pPr marL="457200" lvl="0" indent="-304800" algn="l" rtl="0">
              <a:lnSpc>
                <a:spcPct val="115000"/>
              </a:lnSpc>
              <a:spcBef>
                <a:spcPts val="0"/>
              </a:spcBef>
              <a:spcAft>
                <a:spcPts val="0"/>
              </a:spcAft>
              <a:buClr>
                <a:schemeClr val="dk1"/>
              </a:buClr>
              <a:buSzPts val="1200"/>
              <a:buChar char="●"/>
            </a:pPr>
            <a:r>
              <a:rPr lang="en-US" sz="1200" b="1">
                <a:solidFill>
                  <a:srgbClr val="545454"/>
                </a:solidFill>
              </a:rPr>
              <a:t>At least 35 miles from their designated official station and their place of residence</a:t>
            </a:r>
            <a:endParaRPr sz="1200" b="1">
              <a:solidFill>
                <a:srgbClr val="545454"/>
              </a:solidFill>
            </a:endParaRPr>
          </a:p>
          <a:p>
            <a:pPr marL="0" lvl="0" indent="0" algn="l" rtl="0">
              <a:spcBef>
                <a:spcPts val="1200"/>
              </a:spcBef>
              <a:spcAft>
                <a:spcPts val="0"/>
              </a:spcAft>
              <a:buNone/>
            </a:pPr>
            <a:endParaRPr/>
          </a:p>
        </p:txBody>
      </p:sp>
      <p:sp>
        <p:nvSpPr>
          <p:cNvPr id="209" name="Google Shape;209;g2b76d00b074_1_3"/>
          <p:cNvSpPr txBox="1"/>
          <p:nvPr/>
        </p:nvSpPr>
        <p:spPr>
          <a:xfrm>
            <a:off x="3400350" y="2909175"/>
            <a:ext cx="2622000" cy="20001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r>
              <a:rPr lang="en-US" sz="1200" b="1">
                <a:solidFill>
                  <a:srgbClr val="545454"/>
                </a:solidFill>
              </a:rPr>
              <a:t>Direct Travel is SBU’s new TMC, holds SUNY Contract and is a Concur partner</a:t>
            </a:r>
            <a:endParaRPr sz="1200" b="1">
              <a:solidFill>
                <a:srgbClr val="545454"/>
              </a:solidFill>
            </a:endParaRPr>
          </a:p>
          <a:p>
            <a:pPr marL="457200" lvl="0" indent="-304800" algn="l" rtl="0">
              <a:lnSpc>
                <a:spcPct val="115000"/>
              </a:lnSpc>
              <a:spcBef>
                <a:spcPts val="0"/>
              </a:spcBef>
              <a:spcAft>
                <a:spcPts val="0"/>
              </a:spcAft>
              <a:buClr>
                <a:schemeClr val="dk1"/>
              </a:buClr>
              <a:buSzPts val="1200"/>
              <a:buChar char="●"/>
            </a:pPr>
            <a:r>
              <a:rPr lang="en-US" sz="1200" b="1">
                <a:solidFill>
                  <a:srgbClr val="545454"/>
                </a:solidFill>
              </a:rPr>
              <a:t>Hertz and Enterprise are on an OGS contract, insurance is included, any vehicle higher than Standard class must be justified</a:t>
            </a:r>
            <a:endParaRPr sz="1200" b="1">
              <a:solidFill>
                <a:srgbClr val="545454"/>
              </a:solidFill>
            </a:endParaRPr>
          </a:p>
          <a:p>
            <a:pPr marL="0" lvl="0" indent="0" algn="l" rtl="0">
              <a:spcBef>
                <a:spcPts val="1200"/>
              </a:spcBef>
              <a:spcAft>
                <a:spcPts val="0"/>
              </a:spcAft>
              <a:buNone/>
            </a:pPr>
            <a:endParaRPr/>
          </a:p>
        </p:txBody>
      </p:sp>
      <p:sp>
        <p:nvSpPr>
          <p:cNvPr id="210" name="Google Shape;210;g2b76d00b074_1_3"/>
          <p:cNvSpPr txBox="1"/>
          <p:nvPr/>
        </p:nvSpPr>
        <p:spPr>
          <a:xfrm>
            <a:off x="6161350" y="2909175"/>
            <a:ext cx="2755800" cy="22122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r>
              <a:rPr lang="en-US" sz="1200" b="1">
                <a:solidFill>
                  <a:srgbClr val="545454"/>
                </a:solidFill>
              </a:rPr>
              <a:t>To claim expenses must be in Travel Status </a:t>
            </a:r>
            <a:endParaRPr sz="1200" b="1">
              <a:solidFill>
                <a:srgbClr val="545454"/>
              </a:solidFill>
            </a:endParaRPr>
          </a:p>
          <a:p>
            <a:pPr marL="457200" lvl="0" indent="-304800" algn="l" rtl="0">
              <a:lnSpc>
                <a:spcPct val="115000"/>
              </a:lnSpc>
              <a:spcBef>
                <a:spcPts val="0"/>
              </a:spcBef>
              <a:spcAft>
                <a:spcPts val="0"/>
              </a:spcAft>
              <a:buClr>
                <a:schemeClr val="dk1"/>
              </a:buClr>
              <a:buSzPts val="1200"/>
              <a:buChar char="●"/>
            </a:pPr>
            <a:r>
              <a:rPr lang="en-US" sz="1200" b="1">
                <a:solidFill>
                  <a:srgbClr val="545454"/>
                </a:solidFill>
              </a:rPr>
              <a:t>Mileage reimbursed at current IRS rate</a:t>
            </a:r>
            <a:endParaRPr sz="1200" b="1">
              <a:solidFill>
                <a:srgbClr val="545454"/>
              </a:solidFill>
            </a:endParaRPr>
          </a:p>
          <a:p>
            <a:pPr marL="457200" lvl="0" indent="-304800" algn="l" rtl="0">
              <a:lnSpc>
                <a:spcPct val="115000"/>
              </a:lnSpc>
              <a:spcBef>
                <a:spcPts val="0"/>
              </a:spcBef>
              <a:spcAft>
                <a:spcPts val="0"/>
              </a:spcAft>
              <a:buClr>
                <a:schemeClr val="dk1"/>
              </a:buClr>
              <a:buSzPts val="1200"/>
              <a:buChar char="●"/>
            </a:pPr>
            <a:r>
              <a:rPr lang="en-US" sz="1200" b="1">
                <a:solidFill>
                  <a:srgbClr val="545454"/>
                </a:solidFill>
              </a:rPr>
              <a:t>Must leave before 7 and return after 7 to be eligible for breakfast/dinner per diems. (Do not use your travel card for one day meals.)</a:t>
            </a:r>
            <a:endParaRPr sz="1200" b="1">
              <a:solidFill>
                <a:srgbClr val="545454"/>
              </a:solidFill>
            </a:endParaRPr>
          </a:p>
          <a:p>
            <a:pPr marL="457200" lvl="0" indent="0" algn="l" rtl="0">
              <a:lnSpc>
                <a:spcPct val="115000"/>
              </a:lnSpc>
              <a:spcBef>
                <a:spcPts val="1200"/>
              </a:spcBef>
              <a:spcAft>
                <a:spcPts val="0"/>
              </a:spcAft>
              <a:buNone/>
            </a:pPr>
            <a:endParaRPr sz="1200" b="1">
              <a:solidFill>
                <a:srgbClr val="545454"/>
              </a:solidFill>
            </a:endParaRPr>
          </a:p>
          <a:p>
            <a:pPr marL="457200" lvl="0" indent="0" algn="l" rtl="0">
              <a:lnSpc>
                <a:spcPct val="115000"/>
              </a:lnSpc>
              <a:spcBef>
                <a:spcPts val="1200"/>
              </a:spcBef>
              <a:spcAft>
                <a:spcPts val="0"/>
              </a:spcAft>
              <a:buNone/>
            </a:pPr>
            <a:endParaRPr sz="1200" b="1">
              <a:solidFill>
                <a:srgbClr val="545454"/>
              </a:solidFill>
            </a:endParaRPr>
          </a:p>
          <a:p>
            <a:pPr marL="0" lvl="0" indent="0" algn="l" rtl="0">
              <a:spcBef>
                <a:spcPts val="1200"/>
              </a:spcBef>
              <a:spcAft>
                <a:spcPts val="0"/>
              </a:spcAft>
              <a:buNone/>
            </a:pPr>
            <a:endParaRPr/>
          </a:p>
        </p:txBody>
      </p:sp>
      <p:sp>
        <p:nvSpPr>
          <p:cNvPr id="211" name="Google Shape;211;g2b76d00b074_1_3"/>
          <p:cNvSpPr txBox="1"/>
          <p:nvPr/>
        </p:nvSpPr>
        <p:spPr>
          <a:xfrm>
            <a:off x="8986775" y="3020400"/>
            <a:ext cx="2451900" cy="19449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545454"/>
              </a:buClr>
              <a:buSzPts val="1200"/>
              <a:buChar char="●"/>
            </a:pPr>
            <a:r>
              <a:rPr lang="en-US" sz="1200" b="1">
                <a:solidFill>
                  <a:srgbClr val="545454"/>
                </a:solidFill>
              </a:rPr>
              <a:t>Business travel must be necessary, reasonable and appropriate.</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cxnSp>
        <p:nvCxnSpPr>
          <p:cNvPr id="216" name="Google Shape;216;g31c13c2320c_10_0"/>
          <p:cNvCxnSpPr/>
          <p:nvPr/>
        </p:nvCxnSpPr>
        <p:spPr>
          <a:xfrm>
            <a:off x="592644" y="828039"/>
            <a:ext cx="11006700" cy="0"/>
          </a:xfrm>
          <a:prstGeom prst="straightConnector1">
            <a:avLst/>
          </a:prstGeom>
          <a:noFill/>
          <a:ln w="38100" cap="flat" cmpd="sng">
            <a:solidFill>
              <a:srgbClr val="A5A5A5"/>
            </a:solidFill>
            <a:prstDash val="solid"/>
            <a:miter lim="800000"/>
            <a:headEnd type="none" w="sm" len="sm"/>
            <a:tailEnd type="none" w="sm" len="sm"/>
          </a:ln>
        </p:spPr>
      </p:cxnSp>
      <p:sp>
        <p:nvSpPr>
          <p:cNvPr id="217" name="Google Shape;217;g31c13c2320c_10_0"/>
          <p:cNvSpPr txBox="1"/>
          <p:nvPr/>
        </p:nvSpPr>
        <p:spPr>
          <a:xfrm>
            <a:off x="496482" y="534954"/>
            <a:ext cx="1100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rgbClr val="7F7F7F"/>
                </a:solidFill>
                <a:latin typeface="Poppins Light"/>
                <a:ea typeface="Poppins Light"/>
                <a:cs typeface="Poppins Light"/>
                <a:sym typeface="Poppins Light"/>
              </a:rPr>
              <a:t>Key Points and </a:t>
            </a:r>
            <a:r>
              <a:rPr lang="en-US" sz="1800">
                <a:solidFill>
                  <a:srgbClr val="7F7F7F"/>
                </a:solidFill>
                <a:latin typeface="Poppins Light"/>
                <a:ea typeface="Poppins Light"/>
                <a:cs typeface="Poppins Light"/>
                <a:sym typeface="Poppins Light"/>
              </a:rPr>
              <a:t>Resources</a:t>
            </a:r>
            <a:endParaRPr sz="1600" b="0" i="0" u="none" strike="noStrike" cap="none">
              <a:solidFill>
                <a:srgbClr val="000000"/>
              </a:solidFill>
              <a:latin typeface="Arial"/>
              <a:ea typeface="Arial"/>
              <a:cs typeface="Arial"/>
              <a:sym typeface="Arial"/>
            </a:endParaRPr>
          </a:p>
        </p:txBody>
      </p:sp>
      <p:sp>
        <p:nvSpPr>
          <p:cNvPr id="218" name="Google Shape;218;g31c13c2320c_10_0"/>
          <p:cNvSpPr txBox="1"/>
          <p:nvPr/>
        </p:nvSpPr>
        <p:spPr>
          <a:xfrm>
            <a:off x="496482" y="1"/>
            <a:ext cx="101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Poppins"/>
                <a:ea typeface="Poppins"/>
                <a:cs typeface="Poppins"/>
                <a:sym typeface="Poppins"/>
              </a:rPr>
              <a:t>Travel Credit Card Programs</a:t>
            </a:r>
            <a:endParaRPr sz="1400" b="0" i="0" u="none" strike="noStrike" cap="none">
              <a:solidFill>
                <a:srgbClr val="000000"/>
              </a:solidFill>
              <a:latin typeface="Arial"/>
              <a:ea typeface="Arial"/>
              <a:cs typeface="Arial"/>
              <a:sym typeface="Arial"/>
            </a:endParaRPr>
          </a:p>
        </p:txBody>
      </p:sp>
      <p:sp>
        <p:nvSpPr>
          <p:cNvPr id="219" name="Google Shape;219;g31c13c2320c_10_0"/>
          <p:cNvSpPr txBox="1"/>
          <p:nvPr/>
        </p:nvSpPr>
        <p:spPr>
          <a:xfrm>
            <a:off x="1066800" y="5469850"/>
            <a:ext cx="11006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2"/>
                </a:solidFill>
                <a:latin typeface="Poppins"/>
                <a:ea typeface="Poppins"/>
                <a:cs typeface="Poppins"/>
                <a:sym typeface="Poppins"/>
              </a:rPr>
              <a:t>Visit </a:t>
            </a:r>
            <a:r>
              <a:rPr lang="en-US" sz="1500" b="1" u="sng">
                <a:solidFill>
                  <a:schemeClr val="hlink"/>
                </a:solidFill>
                <a:latin typeface="Poppins"/>
                <a:ea typeface="Poppins"/>
                <a:cs typeface="Poppins"/>
                <a:sym typeface="Poppins"/>
                <a:hlinkClick r:id="rId3"/>
              </a:rPr>
              <a:t>stonybrook.edu/commcms/travel-and-expense/credit-card-new</a:t>
            </a:r>
            <a:r>
              <a:rPr lang="en-US" sz="1500" b="1">
                <a:solidFill>
                  <a:schemeClr val="dk2"/>
                </a:solidFill>
                <a:latin typeface="Poppins"/>
                <a:ea typeface="Poppins"/>
                <a:cs typeface="Poppins"/>
                <a:sym typeface="Poppins"/>
              </a:rPr>
              <a:t> </a:t>
            </a:r>
            <a:r>
              <a:rPr lang="en-US" sz="1500" b="1" i="0" u="none" strike="noStrike" cap="none">
                <a:solidFill>
                  <a:schemeClr val="dk2"/>
                </a:solidFill>
                <a:latin typeface="Poppins"/>
                <a:ea typeface="Poppins"/>
                <a:cs typeface="Poppins"/>
                <a:sym typeface="Poppins"/>
              </a:rPr>
              <a:t>for all SUNY, and RF Credit Card Program Guidelines.</a:t>
            </a:r>
            <a:endParaRPr sz="1100" b="1" i="0" u="none" strike="noStrike" cap="none">
              <a:solidFill>
                <a:schemeClr val="dk2"/>
              </a:solidFill>
              <a:latin typeface="Poppins"/>
              <a:ea typeface="Poppins"/>
              <a:cs typeface="Poppins"/>
              <a:sym typeface="Poppins"/>
            </a:endParaRPr>
          </a:p>
        </p:txBody>
      </p:sp>
      <p:pic>
        <p:nvPicPr>
          <p:cNvPr id="220" name="Google Shape;220;g31c13c2320c_10_0"/>
          <p:cNvPicPr preferRelativeResize="0"/>
          <p:nvPr/>
        </p:nvPicPr>
        <p:blipFill rotWithShape="1">
          <a:blip r:embed="rId4">
            <a:alphaModFix/>
          </a:blip>
          <a:srcRect/>
          <a:stretch/>
        </p:blipFill>
        <p:spPr>
          <a:xfrm>
            <a:off x="496475" y="5429650"/>
            <a:ext cx="634475" cy="634475"/>
          </a:xfrm>
          <a:prstGeom prst="rect">
            <a:avLst/>
          </a:prstGeom>
          <a:noFill/>
          <a:ln>
            <a:noFill/>
          </a:ln>
        </p:spPr>
      </p:pic>
      <p:pic>
        <p:nvPicPr>
          <p:cNvPr id="221" name="Google Shape;221;g31c13c2320c_10_0"/>
          <p:cNvPicPr preferRelativeResize="0"/>
          <p:nvPr/>
        </p:nvPicPr>
        <p:blipFill>
          <a:blip r:embed="rId5">
            <a:alphaModFix/>
          </a:blip>
          <a:stretch>
            <a:fillRect/>
          </a:stretch>
        </p:blipFill>
        <p:spPr>
          <a:xfrm>
            <a:off x="1283350" y="1056650"/>
            <a:ext cx="8762999" cy="4413201"/>
          </a:xfrm>
          <a:prstGeom prst="rect">
            <a:avLst/>
          </a:prstGeom>
          <a:noFill/>
          <a:ln>
            <a:noFill/>
          </a:ln>
        </p:spPr>
      </p:pic>
      <p:sp>
        <p:nvSpPr>
          <p:cNvPr id="222" name="Google Shape;222;g31c13c2320c_10_0"/>
          <p:cNvSpPr txBox="1"/>
          <p:nvPr/>
        </p:nvSpPr>
        <p:spPr>
          <a:xfrm>
            <a:off x="1310375" y="1102000"/>
            <a:ext cx="34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rPr>
              <a:t>State Procurement Card Program</a:t>
            </a:r>
            <a:endParaRPr b="1">
              <a:solidFill>
                <a:schemeClr val="lt1"/>
              </a:solidFill>
            </a:endParaRPr>
          </a:p>
          <a:p>
            <a:pPr marL="0" lvl="0" indent="0" algn="l" rtl="0">
              <a:spcBef>
                <a:spcPts val="0"/>
              </a:spcBef>
              <a:spcAft>
                <a:spcPts val="0"/>
              </a:spcAft>
              <a:buNone/>
            </a:pPr>
            <a:r>
              <a:rPr lang="en-US">
                <a:solidFill>
                  <a:schemeClr val="lt1"/>
                </a:solidFill>
              </a:rPr>
              <a:t>Ellen Kaufman, P-Card Administrator</a:t>
            </a:r>
            <a:endParaRPr>
              <a:solidFill>
                <a:schemeClr val="dk1"/>
              </a:solidFill>
              <a:highlight>
                <a:schemeClr val="lt1"/>
              </a:highlight>
            </a:endParaRPr>
          </a:p>
        </p:txBody>
      </p:sp>
      <p:sp>
        <p:nvSpPr>
          <p:cNvPr id="223" name="Google Shape;223;g31c13c2320c_10_0"/>
          <p:cNvSpPr txBox="1"/>
          <p:nvPr/>
        </p:nvSpPr>
        <p:spPr>
          <a:xfrm>
            <a:off x="1283350" y="2149125"/>
            <a:ext cx="34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rPr>
              <a:t>State Travel Card Program</a:t>
            </a:r>
            <a:endParaRPr b="1">
              <a:solidFill>
                <a:schemeClr val="lt1"/>
              </a:solidFill>
            </a:endParaRPr>
          </a:p>
          <a:p>
            <a:pPr marL="0" lvl="0" indent="0" algn="l" rtl="0">
              <a:spcBef>
                <a:spcPts val="0"/>
              </a:spcBef>
              <a:spcAft>
                <a:spcPts val="0"/>
              </a:spcAft>
              <a:buNone/>
            </a:pPr>
            <a:r>
              <a:rPr lang="en-US">
                <a:solidFill>
                  <a:schemeClr val="lt1"/>
                </a:solidFill>
              </a:rPr>
              <a:t>Joanne DeSantis, T-Card Administrator</a:t>
            </a:r>
            <a:endParaRPr>
              <a:solidFill>
                <a:schemeClr val="lt1"/>
              </a:solidFill>
            </a:endParaRPr>
          </a:p>
          <a:p>
            <a:pPr marL="0" lvl="0" indent="0" algn="l" rtl="0">
              <a:spcBef>
                <a:spcPts val="0"/>
              </a:spcBef>
              <a:spcAft>
                <a:spcPts val="0"/>
              </a:spcAft>
              <a:buNone/>
            </a:pPr>
            <a:endParaRPr/>
          </a:p>
        </p:txBody>
      </p:sp>
      <p:sp>
        <p:nvSpPr>
          <p:cNvPr id="224" name="Google Shape;224;g31c13c2320c_10_0"/>
          <p:cNvSpPr txBox="1"/>
          <p:nvPr/>
        </p:nvSpPr>
        <p:spPr>
          <a:xfrm>
            <a:off x="1289975" y="3286813"/>
            <a:ext cx="3381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rPr>
              <a:t>State NET Card Program</a:t>
            </a:r>
            <a:r>
              <a:rPr lang="en-US">
                <a:solidFill>
                  <a:schemeClr val="lt1"/>
                </a:solidFill>
              </a:rPr>
              <a:t> </a:t>
            </a:r>
            <a:endParaRPr>
              <a:solidFill>
                <a:schemeClr val="lt1"/>
              </a:solidFill>
            </a:endParaRPr>
          </a:p>
          <a:p>
            <a:pPr marL="0" lvl="0" indent="0" algn="l" rtl="0">
              <a:spcBef>
                <a:spcPts val="0"/>
              </a:spcBef>
              <a:spcAft>
                <a:spcPts val="0"/>
              </a:spcAft>
              <a:buNone/>
            </a:pPr>
            <a:r>
              <a:rPr lang="en-US">
                <a:solidFill>
                  <a:schemeClr val="lt1"/>
                </a:solidFill>
              </a:rPr>
              <a:t>Joanne DeSantis, T-Card Administrator</a:t>
            </a:r>
            <a:endParaRPr>
              <a:solidFill>
                <a:schemeClr val="lt1"/>
              </a:solidFill>
            </a:endParaRPr>
          </a:p>
          <a:p>
            <a:pPr marL="0" lvl="0" indent="0" algn="l" rtl="0">
              <a:spcBef>
                <a:spcPts val="0"/>
              </a:spcBef>
              <a:spcAft>
                <a:spcPts val="0"/>
              </a:spcAft>
              <a:buNone/>
            </a:pPr>
            <a:endParaRPr/>
          </a:p>
        </p:txBody>
      </p:sp>
      <p:sp>
        <p:nvSpPr>
          <p:cNvPr id="225" name="Google Shape;225;g31c13c2320c_10_0"/>
          <p:cNvSpPr txBox="1"/>
          <p:nvPr/>
        </p:nvSpPr>
        <p:spPr>
          <a:xfrm>
            <a:off x="1333450" y="4352688"/>
            <a:ext cx="3545700" cy="88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rPr>
              <a:t>RF Procurement/Travel Card Program</a:t>
            </a:r>
            <a:endParaRPr b="1">
              <a:solidFill>
                <a:schemeClr val="lt1"/>
              </a:solidFill>
            </a:endParaRPr>
          </a:p>
          <a:p>
            <a:pPr marL="0" lvl="0" indent="0" algn="l" rtl="0">
              <a:spcBef>
                <a:spcPts val="0"/>
              </a:spcBef>
              <a:spcAft>
                <a:spcPts val="0"/>
              </a:spcAft>
              <a:buNone/>
            </a:pPr>
            <a:r>
              <a:rPr lang="en-US">
                <a:solidFill>
                  <a:schemeClr val="lt1"/>
                </a:solidFill>
              </a:rPr>
              <a:t>Thomas Friebolin, RF Card Administrator</a:t>
            </a:r>
            <a:endParaRPr>
              <a:solidFill>
                <a:schemeClr val="lt1"/>
              </a:solidFill>
            </a:endParaRPr>
          </a:p>
          <a:p>
            <a:pPr marL="0" lvl="0" indent="0" algn="l" rtl="0">
              <a:lnSpc>
                <a:spcPct val="115000"/>
              </a:lnSpc>
              <a:spcBef>
                <a:spcPts val="400"/>
              </a:spcBef>
              <a:spcAft>
                <a:spcPts val="0"/>
              </a:spcAft>
              <a:buNone/>
            </a:pPr>
            <a:endParaRPr/>
          </a:p>
        </p:txBody>
      </p:sp>
      <p:sp>
        <p:nvSpPr>
          <p:cNvPr id="226" name="Google Shape;226;g31c13c2320c_10_0"/>
          <p:cNvSpPr txBox="1"/>
          <p:nvPr/>
        </p:nvSpPr>
        <p:spPr>
          <a:xfrm>
            <a:off x="4986975" y="1103550"/>
            <a:ext cx="4920900" cy="1046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US" b="1">
                <a:solidFill>
                  <a:srgbClr val="284761"/>
                </a:solidFill>
              </a:rPr>
              <a:t>State and RF employees may apply for a JP Morgan Chase P-Card for small dollar purchases. The P-Card is an alternate method of payment and is not intended to evade Stony Brook University’s procurement policies.</a:t>
            </a:r>
            <a:endParaRPr sz="1600" b="1">
              <a:solidFill>
                <a:schemeClr val="dk1"/>
              </a:solidFill>
            </a:endParaRPr>
          </a:p>
        </p:txBody>
      </p:sp>
      <p:sp>
        <p:nvSpPr>
          <p:cNvPr id="227" name="Google Shape;227;g31c13c2320c_10_0"/>
          <p:cNvSpPr txBox="1"/>
          <p:nvPr/>
        </p:nvSpPr>
        <p:spPr>
          <a:xfrm>
            <a:off x="4986975" y="2334475"/>
            <a:ext cx="4920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284761"/>
                </a:solidFill>
              </a:rPr>
              <a:t>State employees may apply for a individual JP Morgan Chase T-Card to purchase their travel.</a:t>
            </a:r>
            <a:endParaRPr sz="1700"/>
          </a:p>
        </p:txBody>
      </p:sp>
      <p:sp>
        <p:nvSpPr>
          <p:cNvPr id="228" name="Google Shape;228;g31c13c2320c_10_0"/>
          <p:cNvSpPr txBox="1"/>
          <p:nvPr/>
        </p:nvSpPr>
        <p:spPr>
          <a:xfrm>
            <a:off x="4986975" y="3286700"/>
            <a:ext cx="4920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284761"/>
                </a:solidFill>
              </a:rPr>
              <a:t>State employees may apply for a JP Morgan Chase NET Card to purchase non-employee travel. Non-employees as defined by NYS may include RF employees, students, candidates, and guests.</a:t>
            </a:r>
            <a:endParaRPr sz="1700"/>
          </a:p>
        </p:txBody>
      </p:sp>
      <p:sp>
        <p:nvSpPr>
          <p:cNvPr id="229" name="Google Shape;229;g31c13c2320c_10_0"/>
          <p:cNvSpPr txBox="1"/>
          <p:nvPr/>
        </p:nvSpPr>
        <p:spPr>
          <a:xfrm>
            <a:off x="4986975" y="4378275"/>
            <a:ext cx="4920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284761"/>
                </a:solidFill>
              </a:rPr>
              <a:t>RF and State employees may apply for a BOA credit card for small dollar purchases and travel. The cardholder may also use their card for non-employee travel needs.</a:t>
            </a:r>
            <a:endParaRPr sz="1700">
              <a:solidFill>
                <a:schemeClr val="dk1"/>
              </a:solidFill>
            </a:endParaRPr>
          </a:p>
        </p:txBody>
      </p:sp>
      <p:sp>
        <p:nvSpPr>
          <p:cNvPr id="230" name="Google Shape;230;g31c13c2320c_10_0"/>
          <p:cNvSpPr txBox="1"/>
          <p:nvPr/>
        </p:nvSpPr>
        <p:spPr>
          <a:xfrm>
            <a:off x="1289975" y="1564125"/>
            <a:ext cx="3381900" cy="585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300"/>
              </a:spcBef>
              <a:spcAft>
                <a:spcPts val="1300"/>
              </a:spcAft>
              <a:buNone/>
            </a:pPr>
            <a:r>
              <a:rPr lang="en-US" sz="1300" u="sng">
                <a:solidFill>
                  <a:schemeClr val="lt1"/>
                </a:solidFill>
                <a:hlinkClick r:id="rId6">
                  <a:extLst>
                    <a:ext uri="{A12FA001-AC4F-418D-AE19-62706E023703}">
                      <ahyp:hlinkClr xmlns:ahyp="http://schemas.microsoft.com/office/drawing/2018/hyperlinkcolor" val="tx"/>
                    </a:ext>
                  </a:extLst>
                </a:hlinkClick>
              </a:rPr>
              <a:t>Ellen.Kaufman@stonybrook.edu</a:t>
            </a:r>
            <a:br>
              <a:rPr lang="en-US" sz="1300">
                <a:solidFill>
                  <a:srgbClr val="FFFFFF"/>
                </a:solidFill>
              </a:rPr>
            </a:br>
            <a:r>
              <a:rPr lang="en-US" sz="1300">
                <a:solidFill>
                  <a:srgbClr val="FFFFFF"/>
                </a:solidFill>
              </a:rPr>
              <a:t>(631) 632-6226</a:t>
            </a:r>
            <a:endParaRPr sz="1300">
              <a:solidFill>
                <a:srgbClr val="FFFFFF"/>
              </a:solidFill>
            </a:endParaRPr>
          </a:p>
        </p:txBody>
      </p:sp>
      <p:sp>
        <p:nvSpPr>
          <p:cNvPr id="231" name="Google Shape;231;g31c13c2320c_10_0"/>
          <p:cNvSpPr txBox="1"/>
          <p:nvPr/>
        </p:nvSpPr>
        <p:spPr>
          <a:xfrm>
            <a:off x="1274350" y="2627100"/>
            <a:ext cx="3000000" cy="585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400"/>
              </a:spcBef>
              <a:spcAft>
                <a:spcPts val="1400"/>
              </a:spcAft>
              <a:buNone/>
            </a:pPr>
            <a:r>
              <a:rPr lang="en-US" sz="1300" u="sng">
                <a:solidFill>
                  <a:schemeClr val="lt1"/>
                </a:solidFill>
                <a:hlinkClick r:id="rId7">
                  <a:extLst>
                    <a:ext uri="{A12FA001-AC4F-418D-AE19-62706E023703}">
                      <ahyp:hlinkClr xmlns:ahyp="http://schemas.microsoft.com/office/drawing/2018/hyperlinkcolor" val="tx"/>
                    </a:ext>
                  </a:extLst>
                </a:hlinkClick>
              </a:rPr>
              <a:t>Joanne.Desantis@stonybrook.edu</a:t>
            </a:r>
            <a:br>
              <a:rPr lang="en-US" sz="1300" u="sng">
                <a:solidFill>
                  <a:schemeClr val="lt1"/>
                </a:solidFill>
              </a:rPr>
            </a:br>
            <a:r>
              <a:rPr lang="en-US" sz="1300" u="sng">
                <a:solidFill>
                  <a:schemeClr val="lt1"/>
                </a:solidFill>
              </a:rPr>
              <a:t>(631) 632-4031</a:t>
            </a:r>
            <a:endParaRPr>
              <a:solidFill>
                <a:srgbClr val="FFFFFF"/>
              </a:solidFill>
            </a:endParaRPr>
          </a:p>
        </p:txBody>
      </p:sp>
      <p:sp>
        <p:nvSpPr>
          <p:cNvPr id="232" name="Google Shape;232;g31c13c2320c_10_0"/>
          <p:cNvSpPr txBox="1"/>
          <p:nvPr/>
        </p:nvSpPr>
        <p:spPr>
          <a:xfrm>
            <a:off x="1274350" y="3793275"/>
            <a:ext cx="3000000" cy="585000"/>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1400"/>
              </a:spcAft>
              <a:buNone/>
            </a:pPr>
            <a:r>
              <a:rPr lang="en-US" sz="1300" u="sng">
                <a:solidFill>
                  <a:schemeClr val="lt1"/>
                </a:solidFill>
                <a:hlinkClick r:id="rId7">
                  <a:extLst>
                    <a:ext uri="{A12FA001-AC4F-418D-AE19-62706E023703}">
                      <ahyp:hlinkClr xmlns:ahyp="http://schemas.microsoft.com/office/drawing/2018/hyperlinkcolor" val="tx"/>
                    </a:ext>
                  </a:extLst>
                </a:hlinkClick>
              </a:rPr>
              <a:t>Joanne.Desantis@stonybrook.edu</a:t>
            </a:r>
            <a:br>
              <a:rPr lang="en-US" sz="1300" u="sng">
                <a:solidFill>
                  <a:schemeClr val="lt1"/>
                </a:solidFill>
              </a:rPr>
            </a:br>
            <a:r>
              <a:rPr lang="en-US" sz="1300" u="sng">
                <a:solidFill>
                  <a:schemeClr val="lt1"/>
                </a:solidFill>
              </a:rPr>
              <a:t>(631) 632-4031</a:t>
            </a:r>
            <a:endParaRPr/>
          </a:p>
        </p:txBody>
      </p:sp>
      <p:sp>
        <p:nvSpPr>
          <p:cNvPr id="233" name="Google Shape;233;g31c13c2320c_10_0"/>
          <p:cNvSpPr txBox="1"/>
          <p:nvPr/>
        </p:nvSpPr>
        <p:spPr>
          <a:xfrm>
            <a:off x="1350125" y="4854250"/>
            <a:ext cx="3261600" cy="615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400"/>
              </a:spcBef>
              <a:spcAft>
                <a:spcPts val="1400"/>
              </a:spcAft>
              <a:buNone/>
            </a:pPr>
            <a:r>
              <a:rPr lang="en-US" sz="1300" u="sng">
                <a:solidFill>
                  <a:schemeClr val="lt1"/>
                </a:solidFill>
                <a:hlinkClick r:id="rId8">
                  <a:extLst>
                    <a:ext uri="{A12FA001-AC4F-418D-AE19-62706E023703}">
                      <ahyp:hlinkClr xmlns:ahyp="http://schemas.microsoft.com/office/drawing/2018/hyperlinkcolor" val="tx"/>
                    </a:ext>
                  </a:extLst>
                </a:hlinkClick>
              </a:rPr>
              <a:t>Thomas</a:t>
            </a:r>
            <a:r>
              <a:rPr lang="en-US" u="sng">
                <a:solidFill>
                  <a:schemeClr val="lt1"/>
                </a:solidFill>
                <a:hlinkClick r:id="rId8">
                  <a:extLst>
                    <a:ext uri="{A12FA001-AC4F-418D-AE19-62706E023703}">
                      <ahyp:hlinkClr xmlns:ahyp="http://schemas.microsoft.com/office/drawing/2018/hyperlinkcolor" val="tx"/>
                    </a:ext>
                  </a:extLst>
                </a:hlinkClick>
              </a:rPr>
              <a:t>.Frieboliin@stonybrook.edu</a:t>
            </a:r>
            <a:br>
              <a:rPr lang="en-US" u="sng">
                <a:solidFill>
                  <a:schemeClr val="hlink"/>
                </a:solidFill>
                <a:hlinkClick r:id="rId8"/>
              </a:rPr>
            </a:br>
            <a:r>
              <a:rPr lang="en-US">
                <a:solidFill>
                  <a:srgbClr val="FFFFFF"/>
                </a:solidFill>
              </a:rPr>
              <a:t>(631) 632-6008</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p:nvPr/>
        </p:nvSpPr>
        <p:spPr>
          <a:xfrm>
            <a:off x="477996" y="-12"/>
            <a:ext cx="107922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Poppins"/>
                <a:ea typeface="Poppins"/>
                <a:cs typeface="Poppins"/>
                <a:sym typeface="Poppins"/>
              </a:rPr>
              <a:t>Procurement Data Systems</a:t>
            </a:r>
            <a:endParaRPr sz="1400" b="0" i="0" u="none" strike="noStrike" cap="none">
              <a:solidFill>
                <a:srgbClr val="000000"/>
              </a:solidFill>
              <a:latin typeface="Arial"/>
              <a:ea typeface="Arial"/>
              <a:cs typeface="Arial"/>
              <a:sym typeface="Arial"/>
            </a:endParaRPr>
          </a:p>
        </p:txBody>
      </p:sp>
      <p:cxnSp>
        <p:nvCxnSpPr>
          <p:cNvPr id="239" name="Google Shape;239;p25"/>
          <p:cNvCxnSpPr/>
          <p:nvPr/>
        </p:nvCxnSpPr>
        <p:spPr>
          <a:xfrm>
            <a:off x="565148" y="852170"/>
            <a:ext cx="10715700" cy="0"/>
          </a:xfrm>
          <a:prstGeom prst="straightConnector1">
            <a:avLst/>
          </a:prstGeom>
          <a:noFill/>
          <a:ln w="38100" cap="flat" cmpd="sng">
            <a:solidFill>
              <a:srgbClr val="A5A5A5"/>
            </a:solidFill>
            <a:prstDash val="solid"/>
            <a:miter lim="800000"/>
            <a:headEnd type="none" w="sm" len="sm"/>
            <a:tailEnd type="none" w="sm" len="sm"/>
          </a:ln>
        </p:spPr>
      </p:cxnSp>
      <p:sp>
        <p:nvSpPr>
          <p:cNvPr id="240" name="Google Shape;240;p25"/>
          <p:cNvSpPr/>
          <p:nvPr/>
        </p:nvSpPr>
        <p:spPr>
          <a:xfrm>
            <a:off x="471650" y="482875"/>
            <a:ext cx="895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Poppins Light"/>
                <a:ea typeface="Poppins Light"/>
                <a:cs typeface="Poppins Light"/>
                <a:sym typeface="Poppins Light"/>
              </a:rPr>
              <a:t>Most of your Procurement Needs can be met through one of two systems:</a:t>
            </a:r>
            <a:endParaRPr sz="1800" b="0" i="0" u="none" strike="noStrike" cap="none">
              <a:solidFill>
                <a:schemeClr val="dk1"/>
              </a:solidFill>
              <a:latin typeface="Calibri"/>
              <a:ea typeface="Calibri"/>
              <a:cs typeface="Calibri"/>
              <a:sym typeface="Calibri"/>
            </a:endParaRPr>
          </a:p>
        </p:txBody>
      </p:sp>
      <p:sp>
        <p:nvSpPr>
          <p:cNvPr id="241" name="Google Shape;241;p25"/>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pic>
        <p:nvPicPr>
          <p:cNvPr id="242" name="Google Shape;242;p25"/>
          <p:cNvPicPr preferRelativeResize="0"/>
          <p:nvPr/>
        </p:nvPicPr>
        <p:blipFill rotWithShape="1">
          <a:blip r:embed="rId3">
            <a:alphaModFix/>
          </a:blip>
          <a:srcRect/>
          <a:stretch/>
        </p:blipFill>
        <p:spPr>
          <a:xfrm>
            <a:off x="703575" y="1147488"/>
            <a:ext cx="6631500" cy="4563026"/>
          </a:xfrm>
          <a:prstGeom prst="rect">
            <a:avLst/>
          </a:prstGeom>
          <a:noFill/>
          <a:ln>
            <a:noFill/>
          </a:ln>
        </p:spPr>
      </p:pic>
      <p:pic>
        <p:nvPicPr>
          <p:cNvPr id="243" name="Google Shape;243;p25" descr="Concur | Travel &amp; Card Programs"/>
          <p:cNvPicPr preferRelativeResize="0"/>
          <p:nvPr/>
        </p:nvPicPr>
        <p:blipFill rotWithShape="1">
          <a:blip r:embed="rId4">
            <a:alphaModFix/>
          </a:blip>
          <a:srcRect/>
          <a:stretch/>
        </p:blipFill>
        <p:spPr>
          <a:xfrm>
            <a:off x="7057450" y="995650"/>
            <a:ext cx="4925500" cy="3814950"/>
          </a:xfrm>
          <a:prstGeom prst="rect">
            <a:avLst/>
          </a:prstGeom>
          <a:noFill/>
          <a:ln>
            <a:noFill/>
          </a:ln>
        </p:spPr>
      </p:pic>
      <p:sp>
        <p:nvSpPr>
          <p:cNvPr id="244" name="Google Shape;244;p25"/>
          <p:cNvSpPr txBox="1"/>
          <p:nvPr/>
        </p:nvSpPr>
        <p:spPr>
          <a:xfrm>
            <a:off x="3033503" y="5598296"/>
            <a:ext cx="3829800" cy="1259700"/>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300"/>
              <a:buFont typeface="Arial"/>
              <a:buChar char="•"/>
            </a:pPr>
            <a:r>
              <a:rPr lang="en-US" sz="1400" b="1" i="0" u="none" strike="noStrike" cap="none">
                <a:solidFill>
                  <a:schemeClr val="dk1"/>
                </a:solidFill>
                <a:latin typeface="Arial"/>
                <a:ea typeface="Arial"/>
                <a:cs typeface="Arial"/>
                <a:sym typeface="Arial"/>
              </a:rPr>
              <a:t>Uses Jaggaer eProcurement System</a:t>
            </a:r>
            <a:endParaRPr sz="1400" b="1" i="0" u="none" strike="noStrike" cap="none">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Arial"/>
              <a:buChar char="•"/>
            </a:pPr>
            <a:r>
              <a:rPr lang="en-US" sz="1400" b="1" i="0" u="none" strike="noStrike" cap="none">
                <a:solidFill>
                  <a:schemeClr val="dk1"/>
                </a:solidFill>
                <a:latin typeface="Arial"/>
                <a:ea typeface="Arial"/>
                <a:cs typeface="Arial"/>
                <a:sym typeface="Arial"/>
              </a:rPr>
              <a:t>Supports electronic requisitions, purchase orders, and payments</a:t>
            </a:r>
            <a:endParaRPr sz="1400" b="1" i="0" u="none" strike="noStrike" cap="none">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Arial"/>
              <a:buChar char="•"/>
            </a:pPr>
            <a:r>
              <a:rPr lang="en-US" sz="1400" b="1" i="0" u="none" strike="noStrike" cap="none">
                <a:solidFill>
                  <a:schemeClr val="dk1"/>
                </a:solidFill>
                <a:latin typeface="Arial"/>
                <a:ea typeface="Arial"/>
                <a:cs typeface="Arial"/>
                <a:sym typeface="Arial"/>
              </a:rPr>
              <a:t>Used for issuing sourcing events and repository of procurement contracts</a:t>
            </a:r>
            <a:endParaRPr sz="1400" b="1" i="0" u="none" strike="noStrike" cap="none">
              <a:solidFill>
                <a:srgbClr val="000000"/>
              </a:solidFill>
              <a:latin typeface="Arial"/>
              <a:ea typeface="Arial"/>
              <a:cs typeface="Arial"/>
              <a:sym typeface="Arial"/>
            </a:endParaRPr>
          </a:p>
        </p:txBody>
      </p:sp>
      <p:sp>
        <p:nvSpPr>
          <p:cNvPr id="245" name="Google Shape;245;p25"/>
          <p:cNvSpPr txBox="1"/>
          <p:nvPr/>
        </p:nvSpPr>
        <p:spPr>
          <a:xfrm>
            <a:off x="7722700" y="4638025"/>
            <a:ext cx="3829800" cy="2220000"/>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300"/>
              <a:buFont typeface="Arial"/>
              <a:buChar char="•"/>
            </a:pPr>
            <a:r>
              <a:rPr lang="en-US" sz="1400" b="1" i="0" u="none" strike="noStrike" cap="none">
                <a:solidFill>
                  <a:schemeClr val="dk1"/>
                </a:solidFill>
                <a:latin typeface="Arial"/>
                <a:ea typeface="Arial"/>
                <a:cs typeface="Arial"/>
                <a:sym typeface="Arial"/>
              </a:rPr>
              <a:t>Automates and expedites the travel reimbursement process</a:t>
            </a:r>
            <a:endParaRPr sz="1400" b="1" i="0" u="none" strike="noStrike" cap="none">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Arial"/>
              <a:buChar char="•"/>
            </a:pPr>
            <a:r>
              <a:rPr lang="en-US" sz="1400" b="1" i="0" u="none" strike="noStrike" cap="none">
                <a:solidFill>
                  <a:schemeClr val="dk1"/>
                </a:solidFill>
                <a:latin typeface="Arial"/>
                <a:ea typeface="Arial"/>
                <a:cs typeface="Arial"/>
                <a:sym typeface="Arial"/>
              </a:rPr>
              <a:t>Mobile on-the-go features</a:t>
            </a:r>
            <a:endParaRPr sz="1400" b="1" i="0" u="none" strike="noStrike" cap="none">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Arial"/>
              <a:buChar char="•"/>
            </a:pPr>
            <a:r>
              <a:rPr lang="en-US" sz="1400" b="1" i="0" u="none" strike="noStrike" cap="none">
                <a:solidFill>
                  <a:schemeClr val="dk1"/>
                </a:solidFill>
                <a:latin typeface="Arial"/>
                <a:ea typeface="Arial"/>
                <a:cs typeface="Arial"/>
                <a:sym typeface="Arial"/>
              </a:rPr>
              <a:t>Systematically supports travel and expense policy compliance</a:t>
            </a:r>
            <a:endParaRPr sz="1400" b="1" i="0" u="none" strike="noStrike" cap="none">
              <a:solidFill>
                <a:schemeClr val="dk1"/>
              </a:solidFill>
              <a:latin typeface="Arial"/>
              <a:ea typeface="Arial"/>
              <a:cs typeface="Arial"/>
              <a:sym typeface="Arial"/>
            </a:endParaRPr>
          </a:p>
          <a:p>
            <a:pPr marL="0" marR="0" lvl="0" indent="0" algn="l" rtl="0">
              <a:lnSpc>
                <a:spcPct val="90000"/>
              </a:lnSpc>
              <a:spcBef>
                <a:spcPts val="195"/>
              </a:spcBef>
              <a:spcAft>
                <a:spcPts val="0"/>
              </a:spcAft>
              <a:buNone/>
            </a:pPr>
            <a:r>
              <a:rPr lang="en-US" b="1">
                <a:solidFill>
                  <a:schemeClr val="dk2"/>
                </a:solidFill>
              </a:rPr>
              <a:t>For all Concur Guidelines and Training visit:  </a:t>
            </a:r>
            <a:r>
              <a:rPr lang="en-US" sz="1400" b="1" i="0" u="sng" strike="noStrike" cap="none">
                <a:solidFill>
                  <a:schemeClr val="hlink"/>
                </a:solidFill>
                <a:latin typeface="Arial"/>
                <a:ea typeface="Arial"/>
                <a:cs typeface="Arial"/>
                <a:sym typeface="Arial"/>
                <a:hlinkClick r:id="rId5"/>
              </a:rPr>
              <a:t>stonybrook.edu/commcms/travel-and-expense/concur</a:t>
            </a:r>
            <a:endParaRPr sz="1400" b="1" i="0" u="none" strike="noStrike" cap="none">
              <a:solidFill>
                <a:schemeClr val="dk2"/>
              </a:solidFill>
              <a:latin typeface="Arial"/>
              <a:ea typeface="Arial"/>
              <a:cs typeface="Arial"/>
              <a:sym typeface="Arial"/>
            </a:endParaRPr>
          </a:p>
          <a:p>
            <a:pPr marL="0" marR="0" lvl="0" indent="0" algn="l" rtl="0">
              <a:lnSpc>
                <a:spcPct val="90000"/>
              </a:lnSpc>
              <a:spcBef>
                <a:spcPts val="195"/>
              </a:spcBef>
              <a:spcAft>
                <a:spcPts val="0"/>
              </a:spcAft>
              <a:buNone/>
            </a:pPr>
            <a:endParaRPr b="1">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cxnSp>
        <p:nvCxnSpPr>
          <p:cNvPr id="252" name="Google Shape;252;p15"/>
          <p:cNvCxnSpPr/>
          <p:nvPr/>
        </p:nvCxnSpPr>
        <p:spPr>
          <a:xfrm>
            <a:off x="592657" y="844814"/>
            <a:ext cx="11006700" cy="0"/>
          </a:xfrm>
          <a:prstGeom prst="straightConnector1">
            <a:avLst/>
          </a:prstGeom>
          <a:noFill/>
          <a:ln w="38100" cap="flat" cmpd="sng">
            <a:solidFill>
              <a:srgbClr val="A5A5A5"/>
            </a:solidFill>
            <a:prstDash val="solid"/>
            <a:round/>
            <a:headEnd type="none" w="sm" len="sm"/>
            <a:tailEnd type="none" w="sm" len="sm"/>
          </a:ln>
        </p:spPr>
      </p:cxnSp>
      <p:sp>
        <p:nvSpPr>
          <p:cNvPr id="253" name="Google Shape;253;p15"/>
          <p:cNvSpPr/>
          <p:nvPr/>
        </p:nvSpPr>
        <p:spPr>
          <a:xfrm>
            <a:off x="454272" y="0"/>
            <a:ext cx="34968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003399"/>
                </a:solidFill>
                <a:latin typeface="Poppins"/>
                <a:ea typeface="Poppins"/>
                <a:cs typeface="Poppins"/>
                <a:sym typeface="Poppins"/>
              </a:rPr>
              <a:t>Central Services </a:t>
            </a:r>
            <a:endParaRPr sz="1400" b="0" i="0" u="none" strike="noStrike" cap="none">
              <a:solidFill>
                <a:srgbClr val="000000"/>
              </a:solidFill>
              <a:latin typeface="Arial"/>
              <a:ea typeface="Arial"/>
              <a:cs typeface="Arial"/>
              <a:sym typeface="Arial"/>
            </a:endParaRPr>
          </a:p>
        </p:txBody>
      </p:sp>
      <p:sp>
        <p:nvSpPr>
          <p:cNvPr id="254" name="Google Shape;254;p15"/>
          <p:cNvSpPr/>
          <p:nvPr/>
        </p:nvSpPr>
        <p:spPr>
          <a:xfrm>
            <a:off x="518150" y="475525"/>
            <a:ext cx="1508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Poppins Light"/>
                <a:ea typeface="Poppins Light"/>
                <a:cs typeface="Poppins Light"/>
                <a:sym typeface="Poppins Light"/>
              </a:rPr>
              <a:t>At a Glance</a:t>
            </a:r>
            <a:endParaRPr sz="1800" b="0" i="0" u="none" strike="noStrike" cap="none">
              <a:solidFill>
                <a:srgbClr val="000000"/>
              </a:solidFill>
              <a:latin typeface="Arial"/>
              <a:ea typeface="Arial"/>
              <a:cs typeface="Arial"/>
              <a:sym typeface="Arial"/>
            </a:endParaRPr>
          </a:p>
        </p:txBody>
      </p:sp>
      <p:sp>
        <p:nvSpPr>
          <p:cNvPr id="255" name="Google Shape;255;p15"/>
          <p:cNvSpPr/>
          <p:nvPr/>
        </p:nvSpPr>
        <p:spPr>
          <a:xfrm>
            <a:off x="9148156" y="3267565"/>
            <a:ext cx="1676400" cy="362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accent2"/>
                </a:solidFill>
                <a:latin typeface="Arial"/>
                <a:ea typeface="Arial"/>
                <a:cs typeface="Arial"/>
                <a:sym typeface="Arial"/>
              </a:rPr>
              <a:t>30 FTE</a:t>
            </a:r>
            <a:endParaRPr sz="1400" b="0" i="0" u="none" strike="noStrike" cap="none">
              <a:solidFill>
                <a:schemeClr val="accent2"/>
              </a:solidFill>
              <a:latin typeface="Arial"/>
              <a:ea typeface="Arial"/>
              <a:cs typeface="Arial"/>
              <a:sym typeface="Arial"/>
            </a:endParaRPr>
          </a:p>
        </p:txBody>
      </p:sp>
      <p:pic>
        <p:nvPicPr>
          <p:cNvPr id="256" name="Google Shape;256;p15"/>
          <p:cNvPicPr preferRelativeResize="0"/>
          <p:nvPr/>
        </p:nvPicPr>
        <p:blipFill rotWithShape="1">
          <a:blip r:embed="rId3">
            <a:alphaModFix/>
          </a:blip>
          <a:srcRect l="23522" t="12230" r="25352" b="12366"/>
          <a:stretch/>
        </p:blipFill>
        <p:spPr>
          <a:xfrm>
            <a:off x="8948075" y="1515700"/>
            <a:ext cx="2076574" cy="1750226"/>
          </a:xfrm>
          <a:prstGeom prst="rect">
            <a:avLst/>
          </a:prstGeom>
          <a:noFill/>
          <a:ln>
            <a:noFill/>
          </a:ln>
        </p:spPr>
      </p:pic>
      <p:pic>
        <p:nvPicPr>
          <p:cNvPr id="257" name="Google Shape;257;p15"/>
          <p:cNvPicPr preferRelativeResize="0"/>
          <p:nvPr/>
        </p:nvPicPr>
        <p:blipFill rotWithShape="1">
          <a:blip r:embed="rId4">
            <a:alphaModFix/>
          </a:blip>
          <a:srcRect/>
          <a:stretch/>
        </p:blipFill>
        <p:spPr>
          <a:xfrm>
            <a:off x="8655875" y="3972441"/>
            <a:ext cx="2751349" cy="1572195"/>
          </a:xfrm>
          <a:prstGeom prst="rect">
            <a:avLst/>
          </a:prstGeom>
          <a:noFill/>
          <a:ln>
            <a:noFill/>
          </a:ln>
        </p:spPr>
      </p:pic>
      <p:sp>
        <p:nvSpPr>
          <p:cNvPr id="258" name="Google Shape;258;p15"/>
          <p:cNvSpPr txBox="1"/>
          <p:nvPr/>
        </p:nvSpPr>
        <p:spPr>
          <a:xfrm>
            <a:off x="8948075" y="5468413"/>
            <a:ext cx="23586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accent2"/>
                </a:solidFill>
                <a:latin typeface="Arial"/>
                <a:ea typeface="Arial"/>
                <a:cs typeface="Arial"/>
                <a:sym typeface="Arial"/>
              </a:rPr>
              <a:t>16 Vehicles</a:t>
            </a:r>
            <a:endParaRPr sz="1400" b="0" i="0" u="none" strike="noStrike" cap="none">
              <a:solidFill>
                <a:schemeClr val="accent2"/>
              </a:solidFill>
              <a:latin typeface="Arial"/>
              <a:ea typeface="Arial"/>
              <a:cs typeface="Arial"/>
              <a:sym typeface="Arial"/>
            </a:endParaRPr>
          </a:p>
        </p:txBody>
      </p:sp>
      <p:pic>
        <p:nvPicPr>
          <p:cNvPr id="259" name="Google Shape;259;p15"/>
          <p:cNvPicPr preferRelativeResize="0"/>
          <p:nvPr/>
        </p:nvPicPr>
        <p:blipFill rotWithShape="1">
          <a:blip r:embed="rId5">
            <a:alphaModFix/>
          </a:blip>
          <a:srcRect/>
          <a:stretch/>
        </p:blipFill>
        <p:spPr>
          <a:xfrm>
            <a:off x="1428750" y="1025250"/>
            <a:ext cx="7777001" cy="5832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cxnSp>
        <p:nvCxnSpPr>
          <p:cNvPr id="264" name="Google Shape;264;g2b7c5afea7f_3_41"/>
          <p:cNvCxnSpPr/>
          <p:nvPr/>
        </p:nvCxnSpPr>
        <p:spPr>
          <a:xfrm>
            <a:off x="496469" y="881289"/>
            <a:ext cx="11006700" cy="0"/>
          </a:xfrm>
          <a:prstGeom prst="straightConnector1">
            <a:avLst/>
          </a:prstGeom>
          <a:noFill/>
          <a:ln w="38100" cap="flat" cmpd="sng">
            <a:solidFill>
              <a:srgbClr val="A5A5A5"/>
            </a:solidFill>
            <a:prstDash val="solid"/>
            <a:miter lim="800000"/>
            <a:headEnd type="none" w="sm" len="sm"/>
            <a:tailEnd type="none" w="sm" len="sm"/>
          </a:ln>
        </p:spPr>
      </p:cxnSp>
      <p:sp>
        <p:nvSpPr>
          <p:cNvPr id="265" name="Google Shape;265;g2b7c5afea7f_3_41"/>
          <p:cNvSpPr txBox="1"/>
          <p:nvPr/>
        </p:nvSpPr>
        <p:spPr>
          <a:xfrm>
            <a:off x="478882" y="506904"/>
            <a:ext cx="1100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rgbClr val="7F7F7F"/>
                </a:solidFill>
                <a:latin typeface="Poppins Light"/>
                <a:ea typeface="Poppins Light"/>
                <a:cs typeface="Poppins Light"/>
                <a:sym typeface="Poppins Light"/>
              </a:rPr>
              <a:t>Procurement can be complicated.  Here are some ways to get help when needed.</a:t>
            </a:r>
            <a:endParaRPr sz="1800" b="0" i="0" u="none" strike="noStrike" cap="none">
              <a:solidFill>
                <a:srgbClr val="000000"/>
              </a:solidFill>
              <a:latin typeface="Arial"/>
              <a:ea typeface="Arial"/>
              <a:cs typeface="Arial"/>
              <a:sym typeface="Arial"/>
            </a:endParaRPr>
          </a:p>
        </p:txBody>
      </p:sp>
      <p:sp>
        <p:nvSpPr>
          <p:cNvPr id="266" name="Google Shape;266;g2b7c5afea7f_3_41"/>
          <p:cNvSpPr txBox="1"/>
          <p:nvPr/>
        </p:nvSpPr>
        <p:spPr>
          <a:xfrm>
            <a:off x="431095" y="7223"/>
            <a:ext cx="101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Poppins"/>
                <a:ea typeface="Poppins"/>
                <a:cs typeface="Poppins"/>
                <a:sym typeface="Poppins"/>
              </a:rPr>
              <a:t>Resources</a:t>
            </a:r>
            <a:endParaRPr sz="1400" b="0" i="0" u="none" strike="noStrike" cap="none">
              <a:solidFill>
                <a:srgbClr val="000000"/>
              </a:solidFill>
              <a:latin typeface="Arial"/>
              <a:ea typeface="Arial"/>
              <a:cs typeface="Arial"/>
              <a:sym typeface="Arial"/>
            </a:endParaRPr>
          </a:p>
        </p:txBody>
      </p:sp>
      <p:sp>
        <p:nvSpPr>
          <p:cNvPr id="267" name="Google Shape;267;g2b7c5afea7f_3_41"/>
          <p:cNvSpPr txBox="1"/>
          <p:nvPr/>
        </p:nvSpPr>
        <p:spPr>
          <a:xfrm>
            <a:off x="4239017" y="1792139"/>
            <a:ext cx="6874500" cy="461700"/>
          </a:xfrm>
          <a:prstGeom prst="rect">
            <a:avLst/>
          </a:prstGeom>
          <a:noFill/>
          <a:ln>
            <a:noFill/>
          </a:ln>
        </p:spPr>
        <p:txBody>
          <a:bodyPr spcFirstLastPara="1" wrap="square" lIns="91425" tIns="45700" rIns="91425" bIns="45700" anchor="t" anchorCtr="0">
            <a:spAutoFit/>
          </a:bodyPr>
          <a:lstStyle/>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68" name="Google Shape;268;g2b7c5afea7f_3_41" descr="Resources - ESWAESWA"/>
          <p:cNvPicPr preferRelativeResize="0"/>
          <p:nvPr/>
        </p:nvPicPr>
        <p:blipFill rotWithShape="1">
          <a:blip r:embed="rId3">
            <a:alphaModFix/>
          </a:blip>
          <a:srcRect/>
          <a:stretch/>
        </p:blipFill>
        <p:spPr>
          <a:xfrm>
            <a:off x="1689125" y="1295388"/>
            <a:ext cx="2293600" cy="1810750"/>
          </a:xfrm>
          <a:prstGeom prst="rect">
            <a:avLst/>
          </a:prstGeom>
          <a:noFill/>
          <a:ln>
            <a:noFill/>
          </a:ln>
        </p:spPr>
      </p:pic>
      <p:pic>
        <p:nvPicPr>
          <p:cNvPr id="269" name="Google Shape;269;g2b7c5afea7f_3_41"/>
          <p:cNvPicPr preferRelativeResize="0"/>
          <p:nvPr/>
        </p:nvPicPr>
        <p:blipFill>
          <a:blip r:embed="rId4">
            <a:alphaModFix/>
          </a:blip>
          <a:stretch>
            <a:fillRect/>
          </a:stretch>
        </p:blipFill>
        <p:spPr>
          <a:xfrm>
            <a:off x="2144400" y="1035475"/>
            <a:ext cx="7397174" cy="5037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b80b6c5a7a_0_0"/>
          <p:cNvSpPr txBox="1">
            <a:spLocks noGrp="1"/>
          </p:cNvSpPr>
          <p:nvPr>
            <p:ph type="sldNum" idx="12"/>
          </p:nvPr>
        </p:nvSpPr>
        <p:spPr>
          <a:xfrm>
            <a:off x="9394136" y="6286521"/>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pic>
        <p:nvPicPr>
          <p:cNvPr id="275" name="Google Shape;275;g2b80b6c5a7a_0_0"/>
          <p:cNvPicPr preferRelativeResize="0"/>
          <p:nvPr/>
        </p:nvPicPr>
        <p:blipFill rotWithShape="1">
          <a:blip r:embed="rId3">
            <a:alphaModFix/>
          </a:blip>
          <a:srcRect/>
          <a:stretch/>
        </p:blipFill>
        <p:spPr>
          <a:xfrm>
            <a:off x="0" y="-63900"/>
            <a:ext cx="12310325" cy="7582174"/>
          </a:xfrm>
          <a:prstGeom prst="rect">
            <a:avLst/>
          </a:prstGeom>
          <a:noFill/>
          <a:ln>
            <a:noFill/>
          </a:ln>
        </p:spPr>
      </p:pic>
      <p:sp>
        <p:nvSpPr>
          <p:cNvPr id="276" name="Google Shape;276;g2b80b6c5a7a_0_0"/>
          <p:cNvSpPr txBox="1">
            <a:spLocks noGrp="1"/>
          </p:cNvSpPr>
          <p:nvPr>
            <p:ph type="ctrTitle"/>
          </p:nvPr>
        </p:nvSpPr>
        <p:spPr>
          <a:xfrm>
            <a:off x="3813300" y="2055325"/>
            <a:ext cx="4565400" cy="1026300"/>
          </a:xfrm>
          <a:prstGeom prst="rect">
            <a:avLst/>
          </a:prstGeom>
          <a:noFill/>
          <a:ln>
            <a:noFill/>
          </a:ln>
        </p:spPr>
        <p:txBody>
          <a:bodyPr spcFirstLastPara="1" wrap="square" lIns="0" tIns="0" rIns="0" bIns="0" anchor="t" anchorCtr="0">
            <a:noAutofit/>
          </a:bodyPr>
          <a:lstStyle/>
          <a:p>
            <a:pPr marL="0" lvl="0" indent="0" algn="r" rtl="0">
              <a:lnSpc>
                <a:spcPct val="101851"/>
              </a:lnSpc>
              <a:spcBef>
                <a:spcPts val="0"/>
              </a:spcBef>
              <a:spcAft>
                <a:spcPts val="0"/>
              </a:spcAft>
              <a:buClr>
                <a:schemeClr val="lt1"/>
              </a:buClr>
              <a:buSzPts val="5400"/>
              <a:buFont typeface="Arial"/>
              <a:buNone/>
            </a:pPr>
            <a:r>
              <a:rPr lang="en-US" sz="7100"/>
              <a:t>Thank You</a:t>
            </a:r>
            <a:endParaRPr sz="8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1c50be648e_5_2"/>
          <p:cNvSpPr txBox="1">
            <a:spLocks noGrp="1"/>
          </p:cNvSpPr>
          <p:nvPr>
            <p:ph type="ctrTitle"/>
          </p:nvPr>
        </p:nvSpPr>
        <p:spPr>
          <a:xfrm>
            <a:off x="1029222" y="2965487"/>
            <a:ext cx="10892700" cy="1406700"/>
          </a:xfrm>
          <a:prstGeom prst="rect">
            <a:avLst/>
          </a:prstGeom>
          <a:noFill/>
          <a:ln>
            <a:noFill/>
          </a:ln>
        </p:spPr>
        <p:txBody>
          <a:bodyPr spcFirstLastPara="1" wrap="square" lIns="0" tIns="0" rIns="0" bIns="0" anchor="t" anchorCtr="0">
            <a:noAutofit/>
          </a:bodyPr>
          <a:lstStyle/>
          <a:p>
            <a:pPr marL="3200400" lvl="0" indent="0" algn="l" rtl="0">
              <a:lnSpc>
                <a:spcPct val="91666"/>
              </a:lnSpc>
              <a:spcBef>
                <a:spcPts val="0"/>
              </a:spcBef>
              <a:spcAft>
                <a:spcPts val="0"/>
              </a:spcAft>
              <a:buClr>
                <a:schemeClr val="lt1"/>
              </a:buClr>
              <a:buSzPts val="6000"/>
              <a:buFont typeface="Arial"/>
              <a:buNone/>
            </a:pPr>
            <a:r>
              <a:rPr lang="en-US" sz="6000"/>
              <a:t>Appendix</a:t>
            </a:r>
            <a:endParaRPr/>
          </a:p>
        </p:txBody>
      </p:sp>
      <p:sp>
        <p:nvSpPr>
          <p:cNvPr id="282" name="Google Shape;282;g31c50be648e_5_2"/>
          <p:cNvSpPr txBox="1">
            <a:spLocks noGrp="1"/>
          </p:cNvSpPr>
          <p:nvPr>
            <p:ph type="sldNum" idx="12"/>
          </p:nvPr>
        </p:nvSpPr>
        <p:spPr>
          <a:xfrm>
            <a:off x="9371558" y="6286521"/>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cxnSp>
        <p:nvCxnSpPr>
          <p:cNvPr id="287" name="Google Shape;287;g31c50be648e_5_18"/>
          <p:cNvCxnSpPr/>
          <p:nvPr/>
        </p:nvCxnSpPr>
        <p:spPr>
          <a:xfrm>
            <a:off x="496469" y="881289"/>
            <a:ext cx="11006700" cy="0"/>
          </a:xfrm>
          <a:prstGeom prst="straightConnector1">
            <a:avLst/>
          </a:prstGeom>
          <a:noFill/>
          <a:ln w="38100" cap="flat" cmpd="sng">
            <a:solidFill>
              <a:srgbClr val="A5A5A5"/>
            </a:solidFill>
            <a:prstDash val="solid"/>
            <a:miter lim="800000"/>
            <a:headEnd type="none" w="sm" len="sm"/>
            <a:tailEnd type="none" w="sm" len="sm"/>
          </a:ln>
        </p:spPr>
      </p:cxnSp>
      <p:sp>
        <p:nvSpPr>
          <p:cNvPr id="288" name="Google Shape;288;g31c50be648e_5_18"/>
          <p:cNvSpPr txBox="1"/>
          <p:nvPr/>
        </p:nvSpPr>
        <p:spPr>
          <a:xfrm>
            <a:off x="478882" y="506904"/>
            <a:ext cx="11006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endParaRPr>
          </a:p>
        </p:txBody>
      </p:sp>
      <p:sp>
        <p:nvSpPr>
          <p:cNvPr id="289" name="Google Shape;289;g31c50be648e_5_18"/>
          <p:cNvSpPr txBox="1"/>
          <p:nvPr/>
        </p:nvSpPr>
        <p:spPr>
          <a:xfrm>
            <a:off x="431095" y="7223"/>
            <a:ext cx="10142100" cy="554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000"/>
              <a:buFont typeface="Arial"/>
              <a:buNone/>
            </a:pPr>
            <a:r>
              <a:rPr lang="en-US" sz="3000" b="1">
                <a:solidFill>
                  <a:srgbClr val="980000"/>
                </a:solidFill>
                <a:latin typeface="Poppins"/>
                <a:ea typeface="Poppins"/>
                <a:cs typeface="Poppins"/>
                <a:sym typeface="Poppins"/>
              </a:rPr>
              <a:t>Making a Purchase</a:t>
            </a:r>
            <a:endParaRPr sz="1400" b="0" i="0" u="none" strike="noStrike" cap="none">
              <a:solidFill>
                <a:srgbClr val="000000"/>
              </a:solidFill>
              <a:latin typeface="Arial"/>
              <a:ea typeface="Arial"/>
              <a:cs typeface="Arial"/>
              <a:sym typeface="Arial"/>
            </a:endParaRPr>
          </a:p>
        </p:txBody>
      </p:sp>
      <p:pic>
        <p:nvPicPr>
          <p:cNvPr id="290" name="Google Shape;290;g31c50be648e_5_18"/>
          <p:cNvPicPr preferRelativeResize="0"/>
          <p:nvPr/>
        </p:nvPicPr>
        <p:blipFill>
          <a:blip r:embed="rId3">
            <a:alphaModFix/>
          </a:blip>
          <a:stretch>
            <a:fillRect/>
          </a:stretch>
        </p:blipFill>
        <p:spPr>
          <a:xfrm>
            <a:off x="1868625" y="920500"/>
            <a:ext cx="7619973" cy="5449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cxnSp>
        <p:nvCxnSpPr>
          <p:cNvPr id="295" name="Google Shape;295;g31c50be648e_5_8"/>
          <p:cNvCxnSpPr/>
          <p:nvPr/>
        </p:nvCxnSpPr>
        <p:spPr>
          <a:xfrm>
            <a:off x="496469" y="881289"/>
            <a:ext cx="11006700" cy="0"/>
          </a:xfrm>
          <a:prstGeom prst="straightConnector1">
            <a:avLst/>
          </a:prstGeom>
          <a:noFill/>
          <a:ln w="38100" cap="flat" cmpd="sng">
            <a:solidFill>
              <a:srgbClr val="A5A5A5"/>
            </a:solidFill>
            <a:prstDash val="solid"/>
            <a:miter lim="800000"/>
            <a:headEnd type="none" w="sm" len="sm"/>
            <a:tailEnd type="none" w="sm" len="sm"/>
          </a:ln>
        </p:spPr>
      </p:cxnSp>
      <p:sp>
        <p:nvSpPr>
          <p:cNvPr id="296" name="Google Shape;296;g31c50be648e_5_8"/>
          <p:cNvSpPr txBox="1"/>
          <p:nvPr/>
        </p:nvSpPr>
        <p:spPr>
          <a:xfrm>
            <a:off x="478882" y="506904"/>
            <a:ext cx="1100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a:solidFill>
                  <a:srgbClr val="7F7F7F"/>
                </a:solidFill>
                <a:latin typeface="Poppins"/>
                <a:ea typeface="Poppins"/>
                <a:cs typeface="Poppins"/>
                <a:sym typeface="Poppins"/>
              </a:rPr>
              <a:t>New York State Procurement-Related Executive Orders</a:t>
            </a:r>
            <a:endParaRPr sz="1600" b="1" i="0" u="none" strike="noStrike" cap="none">
              <a:solidFill>
                <a:srgbClr val="000000"/>
              </a:solidFill>
            </a:endParaRPr>
          </a:p>
        </p:txBody>
      </p:sp>
      <p:sp>
        <p:nvSpPr>
          <p:cNvPr id="297" name="Google Shape;297;g31c50be648e_5_8"/>
          <p:cNvSpPr txBox="1"/>
          <p:nvPr/>
        </p:nvSpPr>
        <p:spPr>
          <a:xfrm>
            <a:off x="431095" y="7223"/>
            <a:ext cx="10142100" cy="554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000"/>
              <a:buFont typeface="Arial"/>
              <a:buNone/>
            </a:pPr>
            <a:r>
              <a:rPr lang="en-US" sz="3000" b="1">
                <a:solidFill>
                  <a:srgbClr val="980000"/>
                </a:solidFill>
                <a:latin typeface="Poppins"/>
                <a:ea typeface="Poppins"/>
                <a:cs typeface="Poppins"/>
                <a:sym typeface="Poppins"/>
              </a:rPr>
              <a:t>Making a Purchase</a:t>
            </a:r>
            <a:endParaRPr sz="1400" b="0" i="0" u="none" strike="noStrike" cap="none">
              <a:solidFill>
                <a:srgbClr val="000000"/>
              </a:solidFill>
              <a:latin typeface="Arial"/>
              <a:ea typeface="Arial"/>
              <a:cs typeface="Arial"/>
              <a:sym typeface="Arial"/>
            </a:endParaRPr>
          </a:p>
        </p:txBody>
      </p:sp>
      <p:pic>
        <p:nvPicPr>
          <p:cNvPr id="298" name="Google Shape;298;g31c50be648e_5_8"/>
          <p:cNvPicPr preferRelativeResize="0"/>
          <p:nvPr/>
        </p:nvPicPr>
        <p:blipFill>
          <a:blip r:embed="rId3">
            <a:alphaModFix/>
          </a:blip>
          <a:stretch>
            <a:fillRect/>
          </a:stretch>
        </p:blipFill>
        <p:spPr>
          <a:xfrm>
            <a:off x="1740225" y="1008400"/>
            <a:ext cx="7996626" cy="452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a937a9d07b_0_141"/>
          <p:cNvSpPr/>
          <p:nvPr/>
        </p:nvSpPr>
        <p:spPr>
          <a:xfrm>
            <a:off x="2328625" y="2554250"/>
            <a:ext cx="8168926" cy="3123329"/>
          </a:xfrm>
          <a:custGeom>
            <a:avLst/>
            <a:gdLst/>
            <a:ahLst/>
            <a:cxnLst/>
            <a:rect l="l" t="t" r="r" b="b"/>
            <a:pathLst>
              <a:path w="5097614" h="3211649" extrusionOk="0">
                <a:moveTo>
                  <a:pt x="0" y="0"/>
                </a:moveTo>
                <a:lnTo>
                  <a:pt x="5097614" y="0"/>
                </a:lnTo>
                <a:lnTo>
                  <a:pt x="5097614" y="3211649"/>
                </a:lnTo>
                <a:lnTo>
                  <a:pt x="0" y="3211649"/>
                </a:lnTo>
                <a:lnTo>
                  <a:pt x="0" y="0"/>
                </a:lnTo>
                <a:close/>
              </a:path>
            </a:pathLst>
          </a:custGeom>
          <a:solidFill>
            <a:schemeClr val="lt1"/>
          </a:solidFill>
          <a:ln w="9525" cap="flat" cmpd="sng">
            <a:solidFill>
              <a:schemeClr val="lt1">
                <a:alpha val="89019"/>
              </a:schemeClr>
            </a:solidFill>
            <a:prstDash val="solid"/>
            <a:miter lim="800000"/>
            <a:headEnd type="none" w="sm" len="sm"/>
            <a:tailEnd type="none" w="sm" len="sm"/>
          </a:ln>
        </p:spPr>
        <p:txBody>
          <a:bodyPr spcFirstLastPara="1" wrap="square" lIns="85325" tIns="85325" rIns="113775" bIns="128000" anchor="t" anchorCtr="0">
            <a:noAutofit/>
          </a:bodyPr>
          <a:lstStyle/>
          <a:p>
            <a:pPr marL="171450" marR="0" lvl="1" indent="-57150" algn="ctr" rtl="0">
              <a:lnSpc>
                <a:spcPct val="90000"/>
              </a:lnSpc>
              <a:spcBef>
                <a:spcPts val="0"/>
              </a:spcBef>
              <a:spcAft>
                <a:spcPts val="0"/>
              </a:spcAft>
              <a:buClr>
                <a:schemeClr val="dk1"/>
              </a:buClr>
              <a:buSzPts val="1800"/>
              <a:buFont typeface="Calibri"/>
              <a:buNone/>
            </a:pPr>
            <a:endParaRPr sz="1900" b="1" i="0" u="none" strike="noStrike" cap="none">
              <a:solidFill>
                <a:schemeClr val="dk1"/>
              </a:solidFill>
              <a:latin typeface="Arial"/>
              <a:ea typeface="Arial"/>
              <a:cs typeface="Arial"/>
              <a:sym typeface="Arial"/>
            </a:endParaRPr>
          </a:p>
          <a:p>
            <a:pPr marL="0" marR="0" lvl="0" indent="0" algn="ctr" rtl="0">
              <a:lnSpc>
                <a:spcPct val="90000"/>
              </a:lnSpc>
              <a:spcBef>
                <a:spcPts val="270"/>
              </a:spcBef>
              <a:spcAft>
                <a:spcPts val="0"/>
              </a:spcAft>
              <a:buNone/>
            </a:pPr>
            <a:r>
              <a:rPr lang="en-US" sz="1900" b="1" i="0" u="none" strike="noStrike" cap="none">
                <a:solidFill>
                  <a:schemeClr val="dk1"/>
                </a:solidFill>
                <a:latin typeface="Arial"/>
                <a:ea typeface="Arial"/>
                <a:cs typeface="Arial"/>
                <a:sym typeface="Arial"/>
              </a:rPr>
              <a:t>Thank you for joining our institution!</a:t>
            </a:r>
            <a:endParaRPr sz="1500" b="0" i="0" u="none" strike="noStrike" cap="none">
              <a:solidFill>
                <a:srgbClr val="000000"/>
              </a:solidFill>
              <a:latin typeface="Arial"/>
              <a:ea typeface="Arial"/>
              <a:cs typeface="Arial"/>
              <a:sym typeface="Arial"/>
            </a:endParaRPr>
          </a:p>
          <a:p>
            <a:pPr marL="0" marR="0" lvl="0" indent="0" algn="ctr" rtl="0">
              <a:lnSpc>
                <a:spcPct val="90000"/>
              </a:lnSpc>
              <a:spcBef>
                <a:spcPts val="270"/>
              </a:spcBef>
              <a:spcAft>
                <a:spcPts val="0"/>
              </a:spcAft>
              <a:buNone/>
            </a:pPr>
            <a:endParaRPr sz="1900" b="1" i="0" u="none" strike="noStrike" cap="none">
              <a:solidFill>
                <a:schemeClr val="dk1"/>
              </a:solidFill>
              <a:latin typeface="Arial"/>
              <a:ea typeface="Arial"/>
              <a:cs typeface="Arial"/>
              <a:sym typeface="Arial"/>
            </a:endParaRPr>
          </a:p>
          <a:p>
            <a:pPr marL="0" marR="0" lvl="0" indent="0" algn="ctr" rtl="0">
              <a:lnSpc>
                <a:spcPct val="90000"/>
              </a:lnSpc>
              <a:spcBef>
                <a:spcPts val="270"/>
              </a:spcBef>
              <a:spcAft>
                <a:spcPts val="0"/>
              </a:spcAft>
              <a:buNone/>
            </a:pPr>
            <a:r>
              <a:rPr lang="en-US" sz="1900" b="1">
                <a:solidFill>
                  <a:schemeClr val="dk1"/>
                </a:solidFill>
              </a:rPr>
              <a:t>Our team of procurement professionals are ready to support your needs and we welcome the opportunity to partner with you.  </a:t>
            </a:r>
            <a:endParaRPr sz="1900" b="1">
              <a:solidFill>
                <a:schemeClr val="dk1"/>
              </a:solidFill>
            </a:endParaRPr>
          </a:p>
          <a:p>
            <a:pPr marL="914400" marR="0" lvl="0" indent="0" algn="ctr" rtl="0">
              <a:lnSpc>
                <a:spcPct val="90000"/>
              </a:lnSpc>
              <a:spcBef>
                <a:spcPts val="270"/>
              </a:spcBef>
              <a:spcAft>
                <a:spcPts val="0"/>
              </a:spcAft>
              <a:buNone/>
            </a:pPr>
            <a:endParaRPr sz="1900" b="1">
              <a:solidFill>
                <a:schemeClr val="dk1"/>
              </a:solidFill>
            </a:endParaRPr>
          </a:p>
          <a:p>
            <a:pPr marL="0" marR="0" lvl="0" indent="0" algn="ctr" rtl="0">
              <a:lnSpc>
                <a:spcPct val="90000"/>
              </a:lnSpc>
              <a:spcBef>
                <a:spcPts val="270"/>
              </a:spcBef>
              <a:spcAft>
                <a:spcPts val="0"/>
              </a:spcAft>
              <a:buNone/>
            </a:pPr>
            <a:r>
              <a:rPr lang="en-US" sz="1900" b="1" i="0" u="none" strike="noStrike" cap="none">
                <a:solidFill>
                  <a:schemeClr val="dk1"/>
                </a:solidFill>
                <a:latin typeface="Arial"/>
                <a:ea typeface="Arial"/>
                <a:cs typeface="Arial"/>
                <a:sym typeface="Arial"/>
              </a:rPr>
              <a:t>As a state agency and as a recipient of federal funds, </a:t>
            </a:r>
            <a:r>
              <a:rPr lang="en-US" sz="1900" b="1">
                <a:solidFill>
                  <a:schemeClr val="dk1"/>
                </a:solidFill>
              </a:rPr>
              <a:t>we have</a:t>
            </a:r>
            <a:r>
              <a:rPr lang="en-US" sz="1900" b="1" i="0" u="none" strike="noStrike" cap="none">
                <a:solidFill>
                  <a:schemeClr val="dk1"/>
                </a:solidFill>
                <a:latin typeface="Arial"/>
                <a:ea typeface="Arial"/>
                <a:cs typeface="Arial"/>
                <a:sym typeface="Arial"/>
              </a:rPr>
              <a:t> many requirements governing purchasing, expenditures, and travel</a:t>
            </a:r>
            <a:r>
              <a:rPr lang="en-US" sz="1900" b="1">
                <a:solidFill>
                  <a:schemeClr val="dk1"/>
                </a:solidFill>
              </a:rPr>
              <a:t>.</a:t>
            </a:r>
            <a:endParaRPr sz="1900" b="1">
              <a:solidFill>
                <a:schemeClr val="dk1"/>
              </a:solidFill>
            </a:endParaRPr>
          </a:p>
          <a:p>
            <a:pPr marL="457200" marR="0" lvl="0" indent="0" algn="ctr" rtl="0">
              <a:lnSpc>
                <a:spcPct val="90000"/>
              </a:lnSpc>
              <a:spcBef>
                <a:spcPts val="270"/>
              </a:spcBef>
              <a:spcAft>
                <a:spcPts val="0"/>
              </a:spcAft>
              <a:buNone/>
            </a:pPr>
            <a:endParaRPr sz="1900" b="1">
              <a:solidFill>
                <a:schemeClr val="dk1"/>
              </a:solidFill>
            </a:endParaRPr>
          </a:p>
          <a:p>
            <a:pPr marL="0" marR="0" lvl="0" indent="0" algn="ctr" rtl="0">
              <a:lnSpc>
                <a:spcPct val="90000"/>
              </a:lnSpc>
              <a:spcBef>
                <a:spcPts val="270"/>
              </a:spcBef>
              <a:spcAft>
                <a:spcPts val="0"/>
              </a:spcAft>
              <a:buNone/>
            </a:pPr>
            <a:r>
              <a:rPr lang="en-US" sz="1900" b="1">
                <a:solidFill>
                  <a:schemeClr val="dk1"/>
                </a:solidFill>
              </a:rPr>
              <a:t>Please</a:t>
            </a:r>
            <a:r>
              <a:rPr lang="en-US" sz="1900" b="1" i="0" u="none" strike="noStrike" cap="none">
                <a:solidFill>
                  <a:schemeClr val="dk1"/>
                </a:solidFill>
                <a:latin typeface="Arial"/>
                <a:ea typeface="Arial"/>
                <a:cs typeface="Arial"/>
                <a:sym typeface="Arial"/>
              </a:rPr>
              <a:t> stay in touch and let us know how we can help you!</a:t>
            </a:r>
            <a:endParaRPr sz="1500" b="0" i="0" u="none" strike="noStrike" cap="none">
              <a:solidFill>
                <a:srgbClr val="000000"/>
              </a:solidFill>
              <a:latin typeface="Arial"/>
              <a:ea typeface="Arial"/>
              <a:cs typeface="Arial"/>
              <a:sym typeface="Arial"/>
            </a:endParaRPr>
          </a:p>
          <a:p>
            <a:pPr marL="0" marR="0" lvl="0" indent="0" algn="ctr" rtl="0">
              <a:lnSpc>
                <a:spcPct val="90000"/>
              </a:lnSpc>
              <a:spcBef>
                <a:spcPts val="270"/>
              </a:spcBef>
              <a:spcAft>
                <a:spcPts val="0"/>
              </a:spcAft>
              <a:buNone/>
            </a:pPr>
            <a:endParaRPr sz="1900" b="1" i="0" u="none" strike="noStrike" cap="none">
              <a:solidFill>
                <a:schemeClr val="dk1"/>
              </a:solidFill>
              <a:latin typeface="Arial"/>
              <a:ea typeface="Arial"/>
              <a:cs typeface="Arial"/>
              <a:sym typeface="Arial"/>
            </a:endParaRPr>
          </a:p>
          <a:p>
            <a:pPr marL="0" marR="0" lvl="0" indent="0" algn="ctr" rtl="0">
              <a:lnSpc>
                <a:spcPct val="90000"/>
              </a:lnSpc>
              <a:spcBef>
                <a:spcPts val="270"/>
              </a:spcBef>
              <a:spcAft>
                <a:spcPts val="0"/>
              </a:spcAft>
              <a:buClr>
                <a:srgbClr val="000000"/>
              </a:buClr>
              <a:buSzPts val="1800"/>
              <a:buFont typeface="Arial"/>
              <a:buNone/>
            </a:pPr>
            <a:endParaRPr sz="1900" b="1" i="0" u="none" strike="noStrike" cap="none">
              <a:solidFill>
                <a:schemeClr val="dk1"/>
              </a:solidFill>
              <a:latin typeface="Arial"/>
              <a:ea typeface="Arial"/>
              <a:cs typeface="Arial"/>
              <a:sym typeface="Arial"/>
            </a:endParaRPr>
          </a:p>
          <a:p>
            <a:pPr marL="0" marR="0" lvl="1" indent="0" algn="ctr" rtl="0">
              <a:lnSpc>
                <a:spcPct val="90000"/>
              </a:lnSpc>
              <a:spcBef>
                <a:spcPts val="270"/>
              </a:spcBef>
              <a:spcAft>
                <a:spcPts val="0"/>
              </a:spcAft>
              <a:buClr>
                <a:srgbClr val="000000"/>
              </a:buClr>
              <a:buSzPts val="1800"/>
              <a:buFont typeface="Arial"/>
              <a:buNone/>
            </a:pPr>
            <a:endParaRPr sz="1900" b="1" i="0" u="none" strike="noStrike" cap="none">
              <a:solidFill>
                <a:schemeClr val="dk1"/>
              </a:solidFill>
              <a:latin typeface="Arial"/>
              <a:ea typeface="Arial"/>
              <a:cs typeface="Arial"/>
              <a:sym typeface="Arial"/>
            </a:endParaRPr>
          </a:p>
          <a:p>
            <a:pPr marL="171450" marR="0" lvl="1" indent="-57150" algn="ctr" rtl="0">
              <a:lnSpc>
                <a:spcPct val="90000"/>
              </a:lnSpc>
              <a:spcBef>
                <a:spcPts val="270"/>
              </a:spcBef>
              <a:spcAft>
                <a:spcPts val="0"/>
              </a:spcAft>
              <a:buClr>
                <a:schemeClr val="dk1"/>
              </a:buClr>
              <a:buSzPts val="1800"/>
              <a:buFont typeface="Calibri"/>
              <a:buNone/>
            </a:pPr>
            <a:endParaRPr sz="1900" b="1" i="0" u="none" strike="noStrike" cap="none">
              <a:solidFill>
                <a:schemeClr val="dk1"/>
              </a:solidFill>
              <a:latin typeface="Calibri"/>
              <a:ea typeface="Calibri"/>
              <a:cs typeface="Calibri"/>
              <a:sym typeface="Calibri"/>
            </a:endParaRPr>
          </a:p>
          <a:p>
            <a:pPr marL="171450" marR="0" lvl="1" indent="-57150" algn="ctr" rtl="0">
              <a:lnSpc>
                <a:spcPct val="90000"/>
              </a:lnSpc>
              <a:spcBef>
                <a:spcPts val="270"/>
              </a:spcBef>
              <a:spcAft>
                <a:spcPts val="0"/>
              </a:spcAft>
              <a:buClr>
                <a:schemeClr val="dk1"/>
              </a:buClr>
              <a:buSzPts val="1800"/>
              <a:buFont typeface="Calibri"/>
              <a:buNone/>
            </a:pPr>
            <a:endParaRPr sz="1900" b="1" i="0" u="none" strike="noStrike" cap="none">
              <a:solidFill>
                <a:schemeClr val="dk1"/>
              </a:solidFill>
              <a:latin typeface="Arial"/>
              <a:ea typeface="Arial"/>
              <a:cs typeface="Arial"/>
              <a:sym typeface="Arial"/>
            </a:endParaRPr>
          </a:p>
        </p:txBody>
      </p:sp>
      <p:pic>
        <p:nvPicPr>
          <p:cNvPr id="114" name="Google Shape;114;g2a937a9d07b_0_141"/>
          <p:cNvPicPr preferRelativeResize="0"/>
          <p:nvPr/>
        </p:nvPicPr>
        <p:blipFill>
          <a:blip r:embed="rId3">
            <a:alphaModFix/>
          </a:blip>
          <a:stretch>
            <a:fillRect/>
          </a:stretch>
        </p:blipFill>
        <p:spPr>
          <a:xfrm>
            <a:off x="3017275" y="170675"/>
            <a:ext cx="6157461" cy="224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p:nvPr/>
        </p:nvSpPr>
        <p:spPr>
          <a:xfrm>
            <a:off x="420268" y="139198"/>
            <a:ext cx="1100659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497D"/>
              </a:buClr>
              <a:buSzPts val="3000"/>
              <a:buFont typeface="Poppins"/>
              <a:buNone/>
            </a:pPr>
            <a:r>
              <a:rPr lang="en-US" sz="3000" b="1" i="0" u="none" strike="noStrike" cap="none">
                <a:solidFill>
                  <a:srgbClr val="1F497D"/>
                </a:solidFill>
                <a:latin typeface="Poppins"/>
                <a:ea typeface="Poppins"/>
                <a:cs typeface="Poppins"/>
                <a:sym typeface="Poppins"/>
              </a:rPr>
              <a:t>Procurement Vision, Mission, &amp; Values</a:t>
            </a:r>
            <a:endParaRPr sz="1400" b="0" i="0" u="none" strike="noStrike" cap="none">
              <a:solidFill>
                <a:srgbClr val="000000"/>
              </a:solidFill>
              <a:latin typeface="Arial"/>
              <a:ea typeface="Arial"/>
              <a:cs typeface="Arial"/>
              <a:sym typeface="Arial"/>
            </a:endParaRPr>
          </a:p>
        </p:txBody>
      </p:sp>
      <p:sp>
        <p:nvSpPr>
          <p:cNvPr id="120" name="Google Shape;120;p5"/>
          <p:cNvSpPr txBox="1"/>
          <p:nvPr/>
        </p:nvSpPr>
        <p:spPr>
          <a:xfrm>
            <a:off x="1279800" y="5555228"/>
            <a:ext cx="9058800" cy="342300"/>
          </a:xfrm>
          <a:prstGeom prst="rect">
            <a:avLst/>
          </a:prstGeom>
          <a:noFill/>
          <a:ln>
            <a:noFill/>
          </a:ln>
        </p:spPr>
        <p:txBody>
          <a:bodyPr spcFirstLastPara="1" wrap="square" lIns="34275" tIns="17125" rIns="34275" bIns="17125" anchor="t" anchorCtr="0">
            <a:spAutoFit/>
          </a:bodyPr>
          <a:lstStyle/>
          <a:p>
            <a:pPr marL="0" marR="0" lvl="0" indent="0" algn="ctr" rtl="0">
              <a:lnSpc>
                <a:spcPct val="100000"/>
              </a:lnSpc>
              <a:spcBef>
                <a:spcPts val="280"/>
              </a:spcBef>
              <a:spcAft>
                <a:spcPts val="0"/>
              </a:spcAft>
              <a:buClr>
                <a:srgbClr val="000000"/>
              </a:buClr>
              <a:buSzPts val="1400"/>
              <a:buFont typeface="Arial"/>
              <a:buNone/>
            </a:pPr>
            <a:r>
              <a:rPr lang="en-US" sz="2000" b="0" i="0" u="none" strike="noStrike" cap="none">
                <a:solidFill>
                  <a:schemeClr val="dk1"/>
                </a:solidFill>
                <a:latin typeface="Calibri"/>
                <a:ea typeface="Calibri"/>
                <a:cs typeface="Calibri"/>
                <a:sym typeface="Calibri"/>
              </a:rPr>
              <a:t>Accountability    |   Appreciation   |    Collaboration   |    Fun   |   Professionalism</a:t>
            </a:r>
            <a:endParaRPr sz="2000" b="0" i="0" u="none" strike="noStrike" cap="none">
              <a:solidFill>
                <a:schemeClr val="dk1"/>
              </a:solidFill>
              <a:latin typeface="Calibri"/>
              <a:ea typeface="Calibri"/>
              <a:cs typeface="Calibri"/>
              <a:sym typeface="Calibri"/>
            </a:endParaRPr>
          </a:p>
        </p:txBody>
      </p:sp>
      <p:sp>
        <p:nvSpPr>
          <p:cNvPr id="121" name="Google Shape;121;p5"/>
          <p:cNvSpPr txBox="1"/>
          <p:nvPr/>
        </p:nvSpPr>
        <p:spPr>
          <a:xfrm>
            <a:off x="1566605" y="1876196"/>
            <a:ext cx="9058800" cy="1015800"/>
          </a:xfrm>
          <a:prstGeom prst="rect">
            <a:avLst/>
          </a:prstGeom>
          <a:noFill/>
          <a:ln>
            <a:noFill/>
          </a:ln>
        </p:spPr>
        <p:txBody>
          <a:bodyPr spcFirstLastPara="1" wrap="square" lIns="91425" tIns="45700" rIns="91425" bIns="45700" anchor="b"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 To be a trusted full-service procurement partner and leading source-to-pay organization by creating value through strategic thinking, efficient processes, technology systems and exceptional customer care.</a:t>
            </a:r>
            <a:endParaRPr sz="2000" b="0" i="0" u="none" strike="noStrike" cap="none">
              <a:solidFill>
                <a:schemeClr val="dk1"/>
              </a:solidFill>
              <a:latin typeface="Calibri"/>
              <a:ea typeface="Calibri"/>
              <a:cs typeface="Calibri"/>
              <a:sym typeface="Calibri"/>
            </a:endParaRPr>
          </a:p>
        </p:txBody>
      </p:sp>
      <p:sp>
        <p:nvSpPr>
          <p:cNvPr id="122" name="Google Shape;122;p5"/>
          <p:cNvSpPr txBox="1"/>
          <p:nvPr/>
        </p:nvSpPr>
        <p:spPr>
          <a:xfrm>
            <a:off x="1279800" y="3635560"/>
            <a:ext cx="9058800" cy="958200"/>
          </a:xfrm>
          <a:prstGeom prst="rect">
            <a:avLst/>
          </a:prstGeom>
          <a:noFill/>
          <a:ln>
            <a:noFill/>
          </a:ln>
        </p:spPr>
        <p:txBody>
          <a:bodyPr spcFirstLastPara="1" wrap="square" lIns="34275" tIns="17125" rIns="34275" bIns="17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2000" b="0" i="0" u="none" strike="noStrike" cap="none">
                <a:solidFill>
                  <a:schemeClr val="dk1"/>
                </a:solidFill>
                <a:latin typeface="Calibri"/>
                <a:ea typeface="Calibri"/>
                <a:cs typeface="Calibri"/>
                <a:sym typeface="Calibri"/>
              </a:rPr>
              <a:t> To serve, support, and collaborate with our customers and each other so we can deliver innovative, timely, and accurate solutions that create value and streamline processes in support of the University Community’s strategic priorities and objectives.</a:t>
            </a:r>
            <a:endParaRPr sz="2000" b="0" i="0" u="none" strike="noStrike" cap="none">
              <a:solidFill>
                <a:schemeClr val="dk1"/>
              </a:solidFill>
              <a:latin typeface="Calibri"/>
              <a:ea typeface="Calibri"/>
              <a:cs typeface="Calibri"/>
              <a:sym typeface="Calibri"/>
            </a:endParaRPr>
          </a:p>
        </p:txBody>
      </p:sp>
      <p:pic>
        <p:nvPicPr>
          <p:cNvPr id="123" name="Google Shape;123;p5"/>
          <p:cNvPicPr preferRelativeResize="0"/>
          <p:nvPr/>
        </p:nvPicPr>
        <p:blipFill>
          <a:blip r:embed="rId3">
            <a:alphaModFix/>
          </a:blip>
          <a:stretch>
            <a:fillRect/>
          </a:stretch>
        </p:blipFill>
        <p:spPr>
          <a:xfrm>
            <a:off x="4473663" y="1189124"/>
            <a:ext cx="2671075" cy="687050"/>
          </a:xfrm>
          <a:prstGeom prst="rect">
            <a:avLst/>
          </a:prstGeom>
          <a:noFill/>
          <a:ln>
            <a:noFill/>
          </a:ln>
        </p:spPr>
      </p:pic>
      <p:pic>
        <p:nvPicPr>
          <p:cNvPr id="124" name="Google Shape;124;p5"/>
          <p:cNvPicPr preferRelativeResize="0"/>
          <p:nvPr/>
        </p:nvPicPr>
        <p:blipFill rotWithShape="1">
          <a:blip r:embed="rId4">
            <a:alphaModFix/>
          </a:blip>
          <a:srcRect t="-11090" b="11090"/>
          <a:stretch/>
        </p:blipFill>
        <p:spPr>
          <a:xfrm>
            <a:off x="4438023" y="2963637"/>
            <a:ext cx="2742370" cy="687050"/>
          </a:xfrm>
          <a:prstGeom prst="rect">
            <a:avLst/>
          </a:prstGeom>
          <a:noFill/>
          <a:ln>
            <a:noFill/>
          </a:ln>
        </p:spPr>
      </p:pic>
      <p:pic>
        <p:nvPicPr>
          <p:cNvPr id="125" name="Google Shape;125;p5"/>
          <p:cNvPicPr preferRelativeResize="0"/>
          <p:nvPr/>
        </p:nvPicPr>
        <p:blipFill>
          <a:blip r:embed="rId5">
            <a:alphaModFix/>
          </a:blip>
          <a:stretch>
            <a:fillRect/>
          </a:stretch>
        </p:blipFill>
        <p:spPr>
          <a:xfrm>
            <a:off x="4588038" y="4738137"/>
            <a:ext cx="2671050" cy="67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p:nvPr/>
        </p:nvSpPr>
        <p:spPr>
          <a:xfrm>
            <a:off x="7519915" y="1089997"/>
            <a:ext cx="3526800" cy="129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B0033"/>
              </a:buClr>
              <a:buSzPts val="1400"/>
              <a:buFont typeface="Arial"/>
              <a:buNone/>
            </a:pPr>
            <a:r>
              <a:rPr lang="en-US" sz="1400" b="1" i="0" u="none" strike="noStrike" cap="none">
                <a:solidFill>
                  <a:srgbClr val="1F497D"/>
                </a:solidFill>
                <a:latin typeface="Lucida Sans"/>
                <a:ea typeface="Lucida Sans"/>
                <a:cs typeface="Lucida Sans"/>
                <a:sym typeface="Lucida Sans"/>
              </a:rPr>
              <a:t>Contracting</a:t>
            </a:r>
            <a:br>
              <a:rPr lang="en-US" sz="1400" b="0" i="0" u="none" strike="noStrike" cap="none">
                <a:solidFill>
                  <a:srgbClr val="1F497D"/>
                </a:solidFill>
                <a:latin typeface="Calibri"/>
                <a:ea typeface="Calibri"/>
                <a:cs typeface="Calibri"/>
                <a:sym typeface="Calibri"/>
              </a:rPr>
            </a:br>
            <a:r>
              <a:rPr lang="en-US" sz="1000" b="0" i="0" u="none" strike="noStrike" cap="none">
                <a:solidFill>
                  <a:srgbClr val="1F497D"/>
                </a:solidFill>
                <a:latin typeface="Lucida Sans"/>
                <a:ea typeface="Lucida Sans"/>
                <a:cs typeface="Lucida Sans"/>
                <a:sym typeface="Lucida Sans"/>
              </a:rPr>
              <a:t>Contracting engages in negotiating and developing contracts to procure goods and services at a reasonable price, on time and within the specifications to meet University needs, State and Research compliance.</a:t>
            </a:r>
            <a:endParaRPr sz="1000" b="0" i="0" u="none" strike="noStrike" cap="none">
              <a:solidFill>
                <a:srgbClr val="1F497D"/>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F497D"/>
              </a:solidFill>
              <a:latin typeface="Calibri"/>
              <a:ea typeface="Calibri"/>
              <a:cs typeface="Calibri"/>
              <a:sym typeface="Calibri"/>
            </a:endParaRPr>
          </a:p>
        </p:txBody>
      </p:sp>
      <p:sp>
        <p:nvSpPr>
          <p:cNvPr id="132" name="Google Shape;132;p6"/>
          <p:cNvSpPr txBox="1"/>
          <p:nvPr/>
        </p:nvSpPr>
        <p:spPr>
          <a:xfrm>
            <a:off x="8393478" y="2358470"/>
            <a:ext cx="3526847" cy="11391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B0033"/>
              </a:buClr>
              <a:buSzPts val="1400"/>
              <a:buFont typeface="Arial"/>
              <a:buNone/>
            </a:pPr>
            <a:r>
              <a:rPr lang="en-US" sz="1400" b="1" i="0" u="none" strike="noStrike" cap="none">
                <a:solidFill>
                  <a:srgbClr val="1F497D"/>
                </a:solidFill>
                <a:latin typeface="Lucida Sans"/>
                <a:ea typeface="Lucida Sans"/>
                <a:cs typeface="Lucida Sans"/>
                <a:sym typeface="Lucida Sans"/>
              </a:rPr>
              <a:t>WolfMart</a:t>
            </a:r>
            <a:br>
              <a:rPr lang="en-US" sz="1400" b="0" i="0" u="none" strike="noStrike" cap="none">
                <a:solidFill>
                  <a:srgbClr val="1F497D"/>
                </a:solidFill>
                <a:latin typeface="Calibri"/>
                <a:ea typeface="Calibri"/>
                <a:cs typeface="Calibri"/>
                <a:sym typeface="Calibri"/>
              </a:rPr>
            </a:br>
            <a:r>
              <a:rPr lang="en-US" sz="1000" b="0" i="0" u="none" strike="noStrike" cap="none">
                <a:solidFill>
                  <a:srgbClr val="1F497D"/>
                </a:solidFill>
                <a:latin typeface="Lucida Sans"/>
                <a:ea typeface="Lucida Sans"/>
                <a:cs typeface="Lucida Sans"/>
                <a:sym typeface="Lucida Sans"/>
              </a:rPr>
              <a:t>WolfMart 360 is Stony Brook’s source-to-pay e-Procurement system that allows purchasers to quickly locate and buy products and services from University contracts and preferred suppliers.</a:t>
            </a:r>
            <a:endParaRPr sz="1400" b="0" i="0" u="none" strike="noStrike" cap="none">
              <a:solidFill>
                <a:srgbClr val="1F49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 name="Google Shape;133;p6"/>
          <p:cNvSpPr txBox="1"/>
          <p:nvPr/>
        </p:nvSpPr>
        <p:spPr>
          <a:xfrm>
            <a:off x="8393608" y="3692820"/>
            <a:ext cx="3527100" cy="129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B0033"/>
              </a:buClr>
              <a:buSzPts val="1400"/>
              <a:buFont typeface="Arial"/>
              <a:buNone/>
            </a:pPr>
            <a:r>
              <a:rPr lang="en-US" sz="1400" b="1" i="0" u="none" strike="noStrike" cap="none">
                <a:solidFill>
                  <a:srgbClr val="1F497D"/>
                </a:solidFill>
                <a:latin typeface="Lucida Sans"/>
                <a:ea typeface="Lucida Sans"/>
                <a:cs typeface="Lucida Sans"/>
                <a:sym typeface="Lucida Sans"/>
              </a:rPr>
              <a:t>Accounts Payable</a:t>
            </a:r>
            <a:br>
              <a:rPr lang="en-US" sz="1400" b="0" i="0" u="none" strike="noStrike" cap="none">
                <a:solidFill>
                  <a:srgbClr val="1F497D"/>
                </a:solidFill>
                <a:latin typeface="Calibri"/>
                <a:ea typeface="Calibri"/>
                <a:cs typeface="Calibri"/>
                <a:sym typeface="Calibri"/>
              </a:rPr>
            </a:br>
            <a:r>
              <a:rPr lang="en-US" sz="1000" b="0" i="0" u="none" strike="noStrike" cap="none">
                <a:solidFill>
                  <a:srgbClr val="1F497D"/>
                </a:solidFill>
                <a:latin typeface="Lucida Sans"/>
                <a:ea typeface="Lucida Sans"/>
                <a:cs typeface="Lucida Sans"/>
                <a:sym typeface="Lucida Sans"/>
              </a:rPr>
              <a:t>AP  provides the Campus Community with efficient and professional support for the payment of goods and services in support of the University's educational, research, healthcare, and administrative needs for State, RF and LIVH.</a:t>
            </a:r>
            <a:endParaRPr sz="2000" b="0" i="0" u="none" strike="noStrike" cap="none">
              <a:solidFill>
                <a:srgbClr val="1F497D"/>
              </a:solidFill>
              <a:latin typeface="Lucida Sans"/>
              <a:ea typeface="Lucida Sans"/>
              <a:cs typeface="Lucida Sans"/>
              <a:sym typeface="Lucida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F497D"/>
              </a:solidFill>
              <a:latin typeface="Calibri"/>
              <a:ea typeface="Calibri"/>
              <a:cs typeface="Calibri"/>
              <a:sym typeface="Calibri"/>
            </a:endParaRPr>
          </a:p>
        </p:txBody>
      </p:sp>
      <p:sp>
        <p:nvSpPr>
          <p:cNvPr id="134" name="Google Shape;134;p6"/>
          <p:cNvSpPr txBox="1"/>
          <p:nvPr/>
        </p:nvSpPr>
        <p:spPr>
          <a:xfrm>
            <a:off x="7519922" y="5144291"/>
            <a:ext cx="3354000" cy="985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B0033"/>
              </a:buClr>
              <a:buSzPts val="1400"/>
              <a:buFont typeface="Arial"/>
              <a:buNone/>
            </a:pPr>
            <a:r>
              <a:rPr lang="en-US" sz="1400" b="1" i="0" u="none" strike="noStrike" cap="none">
                <a:solidFill>
                  <a:srgbClr val="1F497D"/>
                </a:solidFill>
                <a:latin typeface="Lucida Sans"/>
                <a:ea typeface="Lucida Sans"/>
                <a:cs typeface="Lucida Sans"/>
                <a:sym typeface="Lucida Sans"/>
              </a:rPr>
              <a:t>Credit Cards</a:t>
            </a:r>
            <a:br>
              <a:rPr lang="en-US" sz="1400" b="0" i="0" u="none" strike="noStrike" cap="none">
                <a:solidFill>
                  <a:srgbClr val="1F497D"/>
                </a:solidFill>
                <a:latin typeface="Calibri"/>
                <a:ea typeface="Calibri"/>
                <a:cs typeface="Calibri"/>
                <a:sym typeface="Calibri"/>
              </a:rPr>
            </a:br>
            <a:r>
              <a:rPr lang="en-US" sz="1000" b="0" i="0" u="none" strike="noStrike" cap="none">
                <a:solidFill>
                  <a:srgbClr val="1F497D"/>
                </a:solidFill>
                <a:latin typeface="Lucida Sans"/>
                <a:ea typeface="Lucida Sans"/>
                <a:cs typeface="Lucida Sans"/>
                <a:sym typeface="Lucida Sans"/>
              </a:rPr>
              <a:t>The Procurement Office administers all Credit card programs</a:t>
            </a:r>
            <a:r>
              <a:rPr lang="en-US" sz="1000">
                <a:solidFill>
                  <a:srgbClr val="1F497D"/>
                </a:solidFill>
                <a:latin typeface="Lucida Sans"/>
                <a:ea typeface="Lucida Sans"/>
                <a:cs typeface="Lucida Sans"/>
                <a:sym typeface="Lucida Sans"/>
              </a:rPr>
              <a:t>. Cards are available to both RF and State employees</a:t>
            </a:r>
            <a:r>
              <a:rPr lang="en-US" sz="1000" b="0" i="0" u="none" strike="noStrike" cap="none">
                <a:solidFill>
                  <a:srgbClr val="1F497D"/>
                </a:solidFill>
                <a:latin typeface="Lucida Sans"/>
                <a:ea typeface="Lucida Sans"/>
                <a:cs typeface="Lucida Sans"/>
                <a:sym typeface="Lucida Sans"/>
              </a:rPr>
              <a:t>.</a:t>
            </a:r>
            <a:endParaRPr sz="1400" b="0" i="0" u="none" strike="noStrike" cap="none">
              <a:solidFill>
                <a:srgbClr val="1F49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F497D"/>
              </a:solidFill>
              <a:latin typeface="Calibri"/>
              <a:ea typeface="Calibri"/>
              <a:cs typeface="Calibri"/>
              <a:sym typeface="Calibri"/>
            </a:endParaRPr>
          </a:p>
        </p:txBody>
      </p:sp>
      <p:sp>
        <p:nvSpPr>
          <p:cNvPr id="135" name="Google Shape;135;p6"/>
          <p:cNvSpPr txBox="1"/>
          <p:nvPr/>
        </p:nvSpPr>
        <p:spPr>
          <a:xfrm>
            <a:off x="1326638" y="1090028"/>
            <a:ext cx="2969086" cy="11081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B0033"/>
              </a:buClr>
              <a:buSzPts val="1400"/>
              <a:buFont typeface="Arial"/>
              <a:buNone/>
            </a:pPr>
            <a:r>
              <a:rPr lang="en-US" sz="1400" b="1" i="0" u="none" strike="noStrike" cap="none">
                <a:solidFill>
                  <a:srgbClr val="1F497D"/>
                </a:solidFill>
                <a:latin typeface="Lucida Sans"/>
                <a:ea typeface="Lucida Sans"/>
                <a:cs typeface="Lucida Sans"/>
                <a:sym typeface="Lucida Sans"/>
              </a:rPr>
              <a:t>Sourcing</a:t>
            </a:r>
            <a:br>
              <a:rPr lang="en-US" sz="1200" b="0" i="0" u="none" strike="noStrike" cap="none">
                <a:solidFill>
                  <a:srgbClr val="1F497D"/>
                </a:solidFill>
                <a:latin typeface="Calibri"/>
                <a:ea typeface="Calibri"/>
                <a:cs typeface="Calibri"/>
                <a:sym typeface="Calibri"/>
              </a:rPr>
            </a:br>
            <a:r>
              <a:rPr lang="en-US" sz="1000" b="0" i="0" u="none" strike="noStrike" cap="none">
                <a:solidFill>
                  <a:srgbClr val="1F497D"/>
                </a:solidFill>
                <a:latin typeface="Lucida Sans"/>
                <a:ea typeface="Lucida Sans"/>
                <a:cs typeface="Lucida Sans"/>
                <a:sym typeface="Lucida Sans"/>
              </a:rPr>
              <a:t>Sourcing is tasked with carrying out research, developing category management, and creating and executing strategic sourcing competencies.</a:t>
            </a:r>
            <a:endParaRPr sz="1400" b="0" i="0" u="none" strike="noStrike" cap="none">
              <a:solidFill>
                <a:srgbClr val="1F49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36" name="Google Shape;136;p6"/>
          <p:cNvSpPr txBox="1"/>
          <p:nvPr/>
        </p:nvSpPr>
        <p:spPr>
          <a:xfrm>
            <a:off x="203201" y="2222483"/>
            <a:ext cx="3583761" cy="14159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B0033"/>
              </a:buClr>
              <a:buSzPts val="1400"/>
              <a:buFont typeface="Arial"/>
              <a:buNone/>
            </a:pPr>
            <a:r>
              <a:rPr lang="en-US" sz="1400" b="1" i="0" u="none" strike="noStrike" cap="none">
                <a:solidFill>
                  <a:srgbClr val="1F497D"/>
                </a:solidFill>
                <a:latin typeface="Lucida Sans"/>
                <a:ea typeface="Lucida Sans"/>
                <a:cs typeface="Lucida Sans"/>
                <a:sym typeface="Lucida Sans"/>
              </a:rPr>
              <a:t>Central Services</a:t>
            </a:r>
            <a:br>
              <a:rPr lang="en-US" sz="1400" b="0" i="0" u="none" strike="noStrike" cap="none">
                <a:solidFill>
                  <a:srgbClr val="1F497D"/>
                </a:solidFill>
                <a:latin typeface="Calibri"/>
                <a:ea typeface="Calibri"/>
                <a:cs typeface="Calibri"/>
                <a:sym typeface="Calibri"/>
              </a:rPr>
            </a:br>
            <a:r>
              <a:rPr lang="en-US" sz="1000" b="0" i="0" u="none" strike="noStrike" cap="none">
                <a:solidFill>
                  <a:srgbClr val="1F497D"/>
                </a:solidFill>
                <a:latin typeface="Lucida Sans"/>
                <a:ea typeface="Lucida Sans"/>
                <a:cs typeface="Lucida Sans"/>
                <a:sym typeface="Lucida Sans"/>
              </a:rPr>
              <a:t>Central Services operations includes Mail Services, Central Receiving, Property Control, and Archives Management. These areas receive materials and equipment, sort and deliver campus and hospital mail, manage thousands of assets, and perform physical inventory of capit</a:t>
            </a:r>
            <a:r>
              <a:rPr lang="en-US" sz="1000">
                <a:solidFill>
                  <a:srgbClr val="1F497D"/>
                </a:solidFill>
                <a:latin typeface="Lucida Sans"/>
                <a:ea typeface="Lucida Sans"/>
                <a:cs typeface="Lucida Sans"/>
                <a:sym typeface="Lucida Sans"/>
              </a:rPr>
              <a:t>a</a:t>
            </a:r>
            <a:r>
              <a:rPr lang="en-US" sz="1000" b="0" i="0" u="none" strike="noStrike" cap="none">
                <a:solidFill>
                  <a:srgbClr val="1F497D"/>
                </a:solidFill>
                <a:latin typeface="Lucida Sans"/>
                <a:ea typeface="Lucida Sans"/>
                <a:cs typeface="Lucida Sans"/>
                <a:sym typeface="Lucida Sans"/>
              </a:rPr>
              <a:t>l assets annually.</a:t>
            </a:r>
            <a:endParaRPr sz="1400" b="0" i="0" u="none" strike="noStrike" cap="none">
              <a:solidFill>
                <a:srgbClr val="1F49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1F497D"/>
              </a:solidFill>
              <a:latin typeface="Calibri"/>
              <a:ea typeface="Calibri"/>
              <a:cs typeface="Calibri"/>
              <a:sym typeface="Calibri"/>
            </a:endParaRPr>
          </a:p>
        </p:txBody>
      </p:sp>
      <p:sp>
        <p:nvSpPr>
          <p:cNvPr id="137" name="Google Shape;137;p6"/>
          <p:cNvSpPr txBox="1"/>
          <p:nvPr/>
        </p:nvSpPr>
        <p:spPr>
          <a:xfrm>
            <a:off x="268632" y="3739427"/>
            <a:ext cx="3721500" cy="1621200"/>
          </a:xfrm>
          <a:prstGeom prst="rect">
            <a:avLst/>
          </a:prstGeom>
          <a:noFill/>
          <a:ln>
            <a:noFill/>
          </a:ln>
        </p:spPr>
        <p:txBody>
          <a:bodyPr spcFirstLastPara="1" wrap="square" lIns="91425" tIns="45700" rIns="91425" bIns="45700" anchor="t" anchorCtr="0">
            <a:spAutoFit/>
          </a:bodyPr>
          <a:lstStyle/>
          <a:p>
            <a:pPr marL="596265" marR="274320" lvl="0" indent="-634" algn="ctr" rtl="0">
              <a:lnSpc>
                <a:spcPct val="118000"/>
              </a:lnSpc>
              <a:spcBef>
                <a:spcPts val="0"/>
              </a:spcBef>
              <a:spcAft>
                <a:spcPts val="0"/>
              </a:spcAft>
              <a:buClr>
                <a:srgbClr val="CB0033"/>
              </a:buClr>
              <a:buSzPts val="1400"/>
              <a:buFont typeface="Arial"/>
              <a:buNone/>
            </a:pPr>
            <a:r>
              <a:rPr lang="en-US" sz="1400" b="1" i="0" u="none" strike="noStrike" cap="none">
                <a:solidFill>
                  <a:srgbClr val="1F497D"/>
                </a:solidFill>
                <a:latin typeface="Lucida Sans"/>
                <a:ea typeface="Lucida Sans"/>
                <a:cs typeface="Lucida Sans"/>
                <a:sym typeface="Lucida Sans"/>
              </a:rPr>
              <a:t>Travel</a:t>
            </a:r>
            <a:br>
              <a:rPr lang="en-US" sz="1200" b="0" i="0" u="none" strike="noStrike" cap="none">
                <a:solidFill>
                  <a:srgbClr val="1F497D"/>
                </a:solidFill>
                <a:latin typeface="Calibri"/>
                <a:ea typeface="Calibri"/>
                <a:cs typeface="Calibri"/>
                <a:sym typeface="Calibri"/>
              </a:rPr>
            </a:br>
            <a:r>
              <a:rPr lang="en-US" sz="1000" b="0" i="0" u="none" strike="noStrike" cap="none">
                <a:solidFill>
                  <a:srgbClr val="1F497D"/>
                </a:solidFill>
                <a:latin typeface="Lucida Sans"/>
                <a:ea typeface="Lucida Sans"/>
                <a:cs typeface="Lucida Sans"/>
                <a:sym typeface="Lucida Sans"/>
              </a:rPr>
              <a:t>The Travel Office is responsible for travel expense reimbursements,  managing SBU</a:t>
            </a:r>
            <a:r>
              <a:rPr lang="en-US" sz="1000">
                <a:solidFill>
                  <a:srgbClr val="1F497D"/>
                </a:solidFill>
                <a:latin typeface="Lucida Sans"/>
                <a:ea typeface="Lucida Sans"/>
                <a:cs typeface="Lucida Sans"/>
                <a:sym typeface="Lucida Sans"/>
              </a:rPr>
              <a:t>’s </a:t>
            </a:r>
            <a:r>
              <a:rPr lang="en-US" sz="1000" b="0" i="0" u="none" strike="noStrike" cap="none">
                <a:solidFill>
                  <a:srgbClr val="1F497D"/>
                </a:solidFill>
                <a:latin typeface="Lucida Sans"/>
                <a:ea typeface="Lucida Sans"/>
                <a:cs typeface="Lucida Sans"/>
                <a:sym typeface="Lucida Sans"/>
              </a:rPr>
              <a:t>travel management company</a:t>
            </a:r>
            <a:r>
              <a:rPr lang="en-US" sz="1000">
                <a:solidFill>
                  <a:srgbClr val="1F497D"/>
                </a:solidFill>
                <a:latin typeface="Lucida Sans"/>
                <a:ea typeface="Lucida Sans"/>
                <a:cs typeface="Lucida Sans"/>
                <a:sym typeface="Lucida Sans"/>
              </a:rPr>
              <a:t>, Direct Travel</a:t>
            </a:r>
            <a:r>
              <a:rPr lang="en-US" sz="1000" b="0" i="0" u="none" strike="noStrike" cap="none">
                <a:solidFill>
                  <a:srgbClr val="1F497D"/>
                </a:solidFill>
                <a:latin typeface="Lucida Sans"/>
                <a:ea typeface="Lucida Sans"/>
                <a:cs typeface="Lucida Sans"/>
                <a:sym typeface="Lucida Sans"/>
              </a:rPr>
              <a:t> and administration of the Concur sy</a:t>
            </a:r>
            <a:r>
              <a:rPr lang="en-US" sz="1000">
                <a:solidFill>
                  <a:srgbClr val="1F497D"/>
                </a:solidFill>
                <a:latin typeface="Lucida Sans"/>
                <a:ea typeface="Lucida Sans"/>
                <a:cs typeface="Lucida Sans"/>
                <a:sym typeface="Lucida Sans"/>
              </a:rPr>
              <a:t>s</a:t>
            </a:r>
            <a:r>
              <a:rPr lang="en-US" sz="1000" b="0" i="0" u="none" strike="noStrike" cap="none">
                <a:solidFill>
                  <a:srgbClr val="1F497D"/>
                </a:solidFill>
                <a:latin typeface="Lucida Sans"/>
                <a:ea typeface="Lucida Sans"/>
                <a:cs typeface="Lucida Sans"/>
                <a:sym typeface="Lucida Sans"/>
              </a:rPr>
              <a:t>tem for  the Campu</a:t>
            </a:r>
            <a:r>
              <a:rPr lang="en-US" sz="1000">
                <a:solidFill>
                  <a:srgbClr val="1F497D"/>
                </a:solidFill>
                <a:latin typeface="Lucida Sans"/>
                <a:ea typeface="Lucida Sans"/>
                <a:cs typeface="Lucida Sans"/>
                <a:sym typeface="Lucida Sans"/>
              </a:rPr>
              <a:t>s, Hospital, and LIVH.</a:t>
            </a:r>
            <a:endParaRPr sz="1000" b="0" i="0" u="none" strike="noStrike" cap="none">
              <a:solidFill>
                <a:srgbClr val="1F497D"/>
              </a:solidFill>
              <a:latin typeface="Lucida Sans"/>
              <a:ea typeface="Lucida Sans"/>
              <a:cs typeface="Lucida Sans"/>
              <a:sym typeface="Lucida Sans"/>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38" name="Google Shape;138;p6"/>
          <p:cNvSpPr txBox="1"/>
          <p:nvPr/>
        </p:nvSpPr>
        <p:spPr>
          <a:xfrm>
            <a:off x="203200" y="5184874"/>
            <a:ext cx="4278600" cy="1076100"/>
          </a:xfrm>
          <a:prstGeom prst="rect">
            <a:avLst/>
          </a:prstGeom>
          <a:noFill/>
          <a:ln>
            <a:noFill/>
          </a:ln>
        </p:spPr>
        <p:txBody>
          <a:bodyPr spcFirstLastPara="1" wrap="square" lIns="91425" tIns="45700" rIns="91425" bIns="45700" anchor="t" anchorCtr="0">
            <a:spAutoFit/>
          </a:bodyPr>
          <a:lstStyle/>
          <a:p>
            <a:pPr marL="596265" marR="274320" lvl="0" indent="-634" algn="ctr" rtl="0">
              <a:lnSpc>
                <a:spcPct val="118000"/>
              </a:lnSpc>
              <a:spcBef>
                <a:spcPts val="0"/>
              </a:spcBef>
              <a:spcAft>
                <a:spcPts val="0"/>
              </a:spcAft>
              <a:buClr>
                <a:srgbClr val="CB0033"/>
              </a:buClr>
              <a:buSzPts val="1400"/>
              <a:buFont typeface="Arial"/>
              <a:buNone/>
            </a:pPr>
            <a:r>
              <a:rPr lang="en-US" sz="1400" b="1" i="0" u="none" strike="noStrike" cap="none">
                <a:solidFill>
                  <a:srgbClr val="1F497D"/>
                </a:solidFill>
                <a:latin typeface="Lucida Sans"/>
                <a:ea typeface="Lucida Sans"/>
                <a:cs typeface="Lucida Sans"/>
                <a:sym typeface="Lucida Sans"/>
              </a:rPr>
              <a:t>Supplier Diversity</a:t>
            </a:r>
            <a:br>
              <a:rPr lang="en-US" sz="1200" b="0" i="0" u="none" strike="noStrike" cap="none">
                <a:solidFill>
                  <a:srgbClr val="1F497D"/>
                </a:solidFill>
                <a:latin typeface="Calibri"/>
                <a:ea typeface="Calibri"/>
                <a:cs typeface="Calibri"/>
                <a:sym typeface="Calibri"/>
              </a:rPr>
            </a:br>
            <a:r>
              <a:rPr lang="en-US" sz="1000" b="0" i="0" u="none" strike="noStrike" cap="none">
                <a:solidFill>
                  <a:srgbClr val="1F497D"/>
                </a:solidFill>
                <a:latin typeface="Lucida Sans"/>
                <a:ea typeface="Lucida Sans"/>
                <a:cs typeface="Lucida Sans"/>
                <a:sym typeface="Lucida Sans"/>
              </a:rPr>
              <a:t>The supplier diversity program ensures that MWBE and SDVOB businesses have a full opportunity to compete for the University's business.</a:t>
            </a:r>
            <a:endParaRPr sz="1400" b="0" i="0" u="none" strike="noStrike" cap="none">
              <a:solidFill>
                <a:srgbClr val="1F497D"/>
              </a:solidFill>
              <a:latin typeface="Arial"/>
              <a:ea typeface="Arial"/>
              <a:cs typeface="Arial"/>
              <a:sym typeface="Arial"/>
            </a:endParaRPr>
          </a:p>
          <a:p>
            <a:pPr marL="596265" marR="274320" lvl="0" indent="-634" algn="ctr" rtl="0">
              <a:lnSpc>
                <a:spcPct val="118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39" name="Google Shape;139;p6"/>
          <p:cNvSpPr txBox="1"/>
          <p:nvPr/>
        </p:nvSpPr>
        <p:spPr>
          <a:xfrm>
            <a:off x="494389" y="218258"/>
            <a:ext cx="1100659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497D"/>
              </a:buClr>
              <a:buSzPts val="3000"/>
              <a:buFont typeface="Poppins"/>
              <a:buNone/>
            </a:pPr>
            <a:r>
              <a:rPr lang="en-US" sz="3000" b="1" i="0" u="none" strike="noStrike" cap="none">
                <a:solidFill>
                  <a:srgbClr val="1F497D"/>
                </a:solidFill>
                <a:latin typeface="Poppins"/>
                <a:ea typeface="Poppins"/>
                <a:cs typeface="Poppins"/>
                <a:sym typeface="Poppins"/>
              </a:rPr>
              <a:t>Procurement Overview</a:t>
            </a:r>
            <a:endParaRPr sz="1400" b="0" i="0" u="none" strike="noStrike" cap="none">
              <a:solidFill>
                <a:srgbClr val="000000"/>
              </a:solidFill>
              <a:latin typeface="Arial"/>
              <a:ea typeface="Arial"/>
              <a:cs typeface="Arial"/>
              <a:sym typeface="Arial"/>
            </a:endParaRPr>
          </a:p>
        </p:txBody>
      </p:sp>
      <p:pic>
        <p:nvPicPr>
          <p:cNvPr id="140" name="Google Shape;140;p6"/>
          <p:cNvPicPr preferRelativeResize="0"/>
          <p:nvPr/>
        </p:nvPicPr>
        <p:blipFill>
          <a:blip r:embed="rId3">
            <a:alphaModFix/>
          </a:blip>
          <a:stretch>
            <a:fillRect/>
          </a:stretch>
        </p:blipFill>
        <p:spPr>
          <a:xfrm>
            <a:off x="3486201" y="1295400"/>
            <a:ext cx="5025500" cy="4557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1640396" y="-101645"/>
            <a:ext cx="873335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2"/>
                </a:solidFill>
                <a:latin typeface="Calibri"/>
                <a:ea typeface="Calibri"/>
                <a:cs typeface="Calibri"/>
                <a:sym typeface="Calibri"/>
              </a:rPr>
              <a:t>Procurement Organization – Key Contacts</a:t>
            </a:r>
            <a:endParaRPr sz="1400" b="0" i="0" u="none" strike="noStrike" cap="none">
              <a:solidFill>
                <a:srgbClr val="000000"/>
              </a:solidFill>
              <a:latin typeface="Arial"/>
              <a:ea typeface="Arial"/>
              <a:cs typeface="Arial"/>
              <a:sym typeface="Arial"/>
            </a:endParaRPr>
          </a:p>
        </p:txBody>
      </p:sp>
      <p:pic>
        <p:nvPicPr>
          <p:cNvPr id="147" name="Google Shape;147;p7"/>
          <p:cNvPicPr preferRelativeResize="0"/>
          <p:nvPr/>
        </p:nvPicPr>
        <p:blipFill>
          <a:blip r:embed="rId3">
            <a:alphaModFix/>
          </a:blip>
          <a:stretch>
            <a:fillRect/>
          </a:stretch>
        </p:blipFill>
        <p:spPr>
          <a:xfrm>
            <a:off x="533400" y="421575"/>
            <a:ext cx="10900666" cy="6131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1c13c2320c_2_0"/>
          <p:cNvSpPr txBox="1">
            <a:spLocks noGrp="1"/>
          </p:cNvSpPr>
          <p:nvPr>
            <p:ph type="title"/>
          </p:nvPr>
        </p:nvSpPr>
        <p:spPr>
          <a:xfrm>
            <a:off x="576150" y="881300"/>
            <a:ext cx="10740600" cy="646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4000"/>
              <a:buNone/>
            </a:pPr>
            <a:r>
              <a:rPr lang="en-US" sz="2400">
                <a:solidFill>
                  <a:srgbClr val="7F7F7F"/>
                </a:solidFill>
                <a:latin typeface="Poppins"/>
                <a:ea typeface="Poppins"/>
                <a:cs typeface="Poppins"/>
                <a:sym typeface="Poppins"/>
              </a:rPr>
              <a:t>Sourcing &amp; Contracting Team</a:t>
            </a:r>
            <a:endParaRPr sz="2400">
              <a:solidFill>
                <a:srgbClr val="7F7F7F"/>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US" sz="1400" b="0">
                <a:solidFill>
                  <a:srgbClr val="7F7F7F"/>
                </a:solidFill>
                <a:highlight>
                  <a:srgbClr val="FFFFFF"/>
                </a:highlight>
              </a:rPr>
              <a:t>Our goal is to procure goods and services of the proper quality and quantity, at a reasonable price in time to accommodate your needs</a:t>
            </a:r>
            <a:r>
              <a:rPr lang="en-US" sz="1350" b="0">
                <a:highlight>
                  <a:srgbClr val="FFFFFF"/>
                </a:highlight>
              </a:rPr>
              <a:t> </a:t>
            </a:r>
            <a:endParaRPr sz="2400">
              <a:solidFill>
                <a:srgbClr val="999999"/>
              </a:solidFill>
              <a:latin typeface="Poppins"/>
              <a:ea typeface="Poppins"/>
              <a:cs typeface="Poppins"/>
              <a:sym typeface="Poppins"/>
            </a:endParaRPr>
          </a:p>
          <a:p>
            <a:pPr marL="0" lvl="0" indent="0" algn="l" rtl="0">
              <a:lnSpc>
                <a:spcPct val="70000"/>
              </a:lnSpc>
              <a:spcBef>
                <a:spcPts val="0"/>
              </a:spcBef>
              <a:spcAft>
                <a:spcPts val="0"/>
              </a:spcAft>
              <a:buSzPts val="4000"/>
              <a:buNone/>
            </a:pPr>
            <a:endParaRPr sz="2400">
              <a:solidFill>
                <a:srgbClr val="999999"/>
              </a:solidFill>
            </a:endParaRPr>
          </a:p>
        </p:txBody>
      </p:sp>
      <p:sp>
        <p:nvSpPr>
          <p:cNvPr id="154" name="Google Shape;154;g31c13c2320c_2_0"/>
          <p:cNvSpPr txBox="1">
            <a:spLocks noGrp="1"/>
          </p:cNvSpPr>
          <p:nvPr>
            <p:ph type="body" idx="1"/>
          </p:nvPr>
        </p:nvSpPr>
        <p:spPr>
          <a:xfrm>
            <a:off x="614100" y="1777525"/>
            <a:ext cx="3117900" cy="358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US" sz="1600" b="1">
                <a:solidFill>
                  <a:srgbClr val="666666"/>
                </a:solidFill>
                <a:latin typeface="Poppins"/>
                <a:ea typeface="Poppins"/>
                <a:cs typeface="Poppins"/>
                <a:sym typeface="Poppins"/>
              </a:rPr>
              <a:t>Your Buying Team </a:t>
            </a:r>
            <a:endParaRPr sz="1600" b="1">
              <a:solidFill>
                <a:srgbClr val="666666"/>
              </a:solidFill>
              <a:latin typeface="Poppins"/>
              <a:ea typeface="Poppins"/>
              <a:cs typeface="Poppins"/>
              <a:sym typeface="Poppins"/>
            </a:endParaRPr>
          </a:p>
          <a:p>
            <a:pPr marL="0" lvl="0" indent="0" algn="l" rtl="0">
              <a:lnSpc>
                <a:spcPct val="100000"/>
              </a:lnSpc>
              <a:spcBef>
                <a:spcPts val="0"/>
              </a:spcBef>
              <a:spcAft>
                <a:spcPts val="0"/>
              </a:spcAft>
              <a:buSzPts val="2000"/>
              <a:buNone/>
            </a:pPr>
            <a:r>
              <a:rPr lang="en-US" sz="1600" b="1">
                <a:solidFill>
                  <a:srgbClr val="666666"/>
                </a:solidFill>
                <a:latin typeface="Poppins"/>
                <a:ea typeface="Poppins"/>
                <a:cs typeface="Poppins"/>
                <a:sym typeface="Poppins"/>
              </a:rPr>
              <a:t>(Four Purchasing Categories)</a:t>
            </a:r>
            <a:endParaRPr sz="1600" b="1">
              <a:solidFill>
                <a:srgbClr val="666666"/>
              </a:solidFill>
              <a:latin typeface="Poppins"/>
              <a:ea typeface="Poppins"/>
              <a:cs typeface="Poppins"/>
              <a:sym typeface="Poppins"/>
            </a:endParaRPr>
          </a:p>
          <a:p>
            <a:pPr marL="0" lvl="0" indent="0" algn="l" rtl="0">
              <a:lnSpc>
                <a:spcPct val="100000"/>
              </a:lnSpc>
              <a:spcBef>
                <a:spcPts val="0"/>
              </a:spcBef>
              <a:spcAft>
                <a:spcPts val="0"/>
              </a:spcAft>
              <a:buSzPts val="2000"/>
              <a:buNone/>
            </a:pPr>
            <a:endParaRPr sz="1800">
              <a:solidFill>
                <a:srgbClr val="7F7F7F"/>
              </a:solidFill>
              <a:latin typeface="Poppins Light"/>
              <a:ea typeface="Poppins Light"/>
              <a:cs typeface="Poppins Light"/>
              <a:sym typeface="Poppins Light"/>
            </a:endParaRPr>
          </a:p>
          <a:p>
            <a:pPr marL="0" lvl="0" indent="0" algn="l" rtl="0">
              <a:lnSpc>
                <a:spcPct val="100000"/>
              </a:lnSpc>
              <a:spcBef>
                <a:spcPts val="0"/>
              </a:spcBef>
              <a:spcAft>
                <a:spcPts val="0"/>
              </a:spcAft>
              <a:buSzPts val="2000"/>
              <a:buNone/>
            </a:pPr>
            <a:r>
              <a:rPr lang="en-US" sz="1200" b="1">
                <a:solidFill>
                  <a:srgbClr val="990000"/>
                </a:solidFill>
                <a:highlight>
                  <a:srgbClr val="FFFFFF"/>
                </a:highlight>
                <a:uFill>
                  <a:noFill/>
                </a:uFill>
                <a:hlinkClick r:id="rId3">
                  <a:extLst>
                    <a:ext uri="{A12FA001-AC4F-418D-AE19-62706E023703}">
                      <ahyp:hlinkClr xmlns:ahyp="http://schemas.microsoft.com/office/drawing/2018/hyperlinkcolor" val="tx"/>
                    </a:ext>
                  </a:extLst>
                </a:hlinkClick>
              </a:rPr>
              <a:t>Information </a:t>
            </a:r>
            <a:r>
              <a:rPr lang="en-US" sz="1200" b="1">
                <a:solidFill>
                  <a:srgbClr val="980000"/>
                </a:solidFill>
                <a:highlight>
                  <a:srgbClr val="FFFFFF"/>
                </a:highlight>
                <a:uFill>
                  <a:noFill/>
                </a:uFill>
                <a:hlinkClick r:id="rId3">
                  <a:extLst>
                    <a:ext uri="{A12FA001-AC4F-418D-AE19-62706E023703}">
                      <ahyp:hlinkClr xmlns:ahyp="http://schemas.microsoft.com/office/drawing/2018/hyperlinkcolor" val="tx"/>
                    </a:ext>
                  </a:extLst>
                </a:hlinkClick>
              </a:rPr>
              <a:t>Technology &amp; Teleco</a:t>
            </a:r>
            <a:r>
              <a:rPr lang="en-US" sz="1200" b="1">
                <a:solidFill>
                  <a:srgbClr val="980000"/>
                </a:solidFill>
              </a:rPr>
              <a:t>mmunications</a:t>
            </a:r>
            <a:endParaRPr sz="1200" b="1">
              <a:solidFill>
                <a:srgbClr val="980000"/>
              </a:solidFill>
            </a:endParaRPr>
          </a:p>
          <a:p>
            <a:pPr marL="0" lvl="0" indent="0" algn="l" rtl="0">
              <a:lnSpc>
                <a:spcPct val="100000"/>
              </a:lnSpc>
              <a:spcBef>
                <a:spcPts val="0"/>
              </a:spcBef>
              <a:spcAft>
                <a:spcPts val="0"/>
              </a:spcAft>
              <a:buSzPts val="2000"/>
              <a:buNone/>
            </a:pPr>
            <a:endParaRPr sz="1200">
              <a:solidFill>
                <a:srgbClr val="7F7F7F"/>
              </a:solidFill>
            </a:endParaRPr>
          </a:p>
          <a:p>
            <a:pPr marL="0" lvl="0" indent="0" algn="l" rtl="0">
              <a:lnSpc>
                <a:spcPct val="100000"/>
              </a:lnSpc>
              <a:spcBef>
                <a:spcPts val="0"/>
              </a:spcBef>
              <a:spcAft>
                <a:spcPts val="0"/>
              </a:spcAft>
              <a:buSzPts val="2000"/>
              <a:buNone/>
            </a:pPr>
            <a:r>
              <a:rPr lang="en-US" sz="1200" b="1">
                <a:solidFill>
                  <a:srgbClr val="990000"/>
                </a:solidFill>
                <a:highlight>
                  <a:srgbClr val="FFFFFF"/>
                </a:highlight>
                <a:uFill>
                  <a:noFill/>
                </a:uFill>
                <a:hlinkClick r:id="rId4">
                  <a:extLst>
                    <a:ext uri="{A12FA001-AC4F-418D-AE19-62706E023703}">
                      <ahyp:hlinkClr xmlns:ahyp="http://schemas.microsoft.com/office/drawing/2018/hyperlinkcolor" val="tx"/>
                    </a:ext>
                  </a:extLst>
                </a:hlinkClick>
              </a:rPr>
              <a:t>Administrative Services</a:t>
            </a:r>
            <a:endParaRPr sz="1200">
              <a:solidFill>
                <a:srgbClr val="7F7F7F"/>
              </a:solidFill>
            </a:endParaRPr>
          </a:p>
          <a:p>
            <a:pPr marL="0" lvl="0" indent="0" algn="l" rtl="0">
              <a:lnSpc>
                <a:spcPct val="100000"/>
              </a:lnSpc>
              <a:spcBef>
                <a:spcPts val="0"/>
              </a:spcBef>
              <a:spcAft>
                <a:spcPts val="0"/>
              </a:spcAft>
              <a:buSzPts val="2000"/>
              <a:buNone/>
            </a:pPr>
            <a:endParaRPr sz="1200">
              <a:solidFill>
                <a:srgbClr val="7F7F7F"/>
              </a:solidFill>
            </a:endParaRPr>
          </a:p>
          <a:p>
            <a:pPr marL="0" lvl="0" indent="0" algn="l" rtl="0">
              <a:lnSpc>
                <a:spcPct val="100000"/>
              </a:lnSpc>
              <a:spcBef>
                <a:spcPts val="0"/>
              </a:spcBef>
              <a:spcAft>
                <a:spcPts val="0"/>
              </a:spcAft>
              <a:buSzPts val="2000"/>
              <a:buNone/>
            </a:pPr>
            <a:r>
              <a:rPr lang="en-US" sz="1200" b="1">
                <a:solidFill>
                  <a:srgbClr val="990000"/>
                </a:solidFill>
                <a:highlight>
                  <a:srgbClr val="FFFFFF"/>
                </a:highlight>
                <a:uFill>
                  <a:noFill/>
                </a:uFill>
                <a:hlinkClick r:id="rId5">
                  <a:extLst>
                    <a:ext uri="{A12FA001-AC4F-418D-AE19-62706E023703}">
                      <ahyp:hlinkClr xmlns:ahyp="http://schemas.microsoft.com/office/drawing/2018/hyperlinkcolor" val="tx"/>
                    </a:ext>
                  </a:extLst>
                </a:hlinkClick>
              </a:rPr>
              <a:t>Construction, Trade Services &amp; Transportation</a:t>
            </a:r>
            <a:endParaRPr sz="1200">
              <a:solidFill>
                <a:srgbClr val="7F7F7F"/>
              </a:solidFill>
            </a:endParaRPr>
          </a:p>
          <a:p>
            <a:pPr marL="0" lvl="0" indent="0" algn="l" rtl="0">
              <a:lnSpc>
                <a:spcPct val="100000"/>
              </a:lnSpc>
              <a:spcBef>
                <a:spcPts val="0"/>
              </a:spcBef>
              <a:spcAft>
                <a:spcPts val="0"/>
              </a:spcAft>
              <a:buSzPts val="2000"/>
              <a:buNone/>
            </a:pPr>
            <a:endParaRPr sz="1200">
              <a:solidFill>
                <a:srgbClr val="7F7F7F"/>
              </a:solidFill>
            </a:endParaRPr>
          </a:p>
          <a:p>
            <a:pPr marL="0" lvl="0" indent="0" algn="l" rtl="0">
              <a:lnSpc>
                <a:spcPct val="100000"/>
              </a:lnSpc>
              <a:spcBef>
                <a:spcPts val="0"/>
              </a:spcBef>
              <a:spcAft>
                <a:spcPts val="0"/>
              </a:spcAft>
              <a:buSzPts val="2000"/>
              <a:buNone/>
            </a:pPr>
            <a:r>
              <a:rPr lang="en-US" sz="1200" b="1">
                <a:solidFill>
                  <a:srgbClr val="990000"/>
                </a:solidFill>
                <a:highlight>
                  <a:srgbClr val="FFFFFF"/>
                </a:highlight>
                <a:uFill>
                  <a:noFill/>
                </a:uFill>
                <a:hlinkClick r:id="rId6">
                  <a:extLst>
                    <a:ext uri="{A12FA001-AC4F-418D-AE19-62706E023703}">
                      <ahyp:hlinkClr xmlns:ahyp="http://schemas.microsoft.com/office/drawing/2018/hyperlinkcolor" val="tx"/>
                    </a:ext>
                  </a:extLst>
                </a:hlinkClick>
              </a:rPr>
              <a:t>Campus &amp; Research Operations</a:t>
            </a:r>
            <a:endParaRPr sz="1200">
              <a:solidFill>
                <a:srgbClr val="7F7F7F"/>
              </a:solidFill>
            </a:endParaRPr>
          </a:p>
          <a:p>
            <a:pPr marL="0" lvl="0" indent="0" algn="l" rtl="0">
              <a:lnSpc>
                <a:spcPct val="100000"/>
              </a:lnSpc>
              <a:spcBef>
                <a:spcPts val="0"/>
              </a:spcBef>
              <a:spcAft>
                <a:spcPts val="0"/>
              </a:spcAft>
              <a:buSzPts val="2000"/>
              <a:buNone/>
            </a:pPr>
            <a:endParaRPr sz="1200">
              <a:solidFill>
                <a:srgbClr val="7F7F7F"/>
              </a:solidFill>
            </a:endParaRPr>
          </a:p>
          <a:p>
            <a:pPr marL="0" lvl="0" indent="0" algn="l" rtl="0">
              <a:lnSpc>
                <a:spcPct val="100000"/>
              </a:lnSpc>
              <a:spcBef>
                <a:spcPts val="0"/>
              </a:spcBef>
              <a:spcAft>
                <a:spcPts val="0"/>
              </a:spcAft>
              <a:buClr>
                <a:schemeClr val="dk1"/>
              </a:buClr>
              <a:buSzPts val="1800"/>
              <a:buFont typeface="Arial"/>
              <a:buNone/>
            </a:pPr>
            <a:r>
              <a:rPr lang="en-US" sz="1200" b="1">
                <a:solidFill>
                  <a:srgbClr val="980000"/>
                </a:solidFill>
              </a:rPr>
              <a:t>Link</a:t>
            </a:r>
            <a:r>
              <a:rPr lang="en-US" sz="1200">
                <a:solidFill>
                  <a:srgbClr val="980000"/>
                </a:solidFill>
              </a:rPr>
              <a:t>:</a:t>
            </a:r>
            <a:r>
              <a:rPr lang="en-US" sz="1200">
                <a:solidFill>
                  <a:srgbClr val="7F7F7F"/>
                </a:solidFill>
              </a:rPr>
              <a:t> </a:t>
            </a:r>
            <a:r>
              <a:rPr lang="en-US" sz="1200" u="sng">
                <a:solidFill>
                  <a:schemeClr val="hlink"/>
                </a:solidFill>
                <a:hlinkClick r:id="rId7"/>
              </a:rPr>
              <a:t>4 Purchasing Categories</a:t>
            </a:r>
            <a:endParaRPr sz="1200">
              <a:solidFill>
                <a:srgbClr val="7F7F7F"/>
              </a:solidFill>
            </a:endParaRPr>
          </a:p>
        </p:txBody>
      </p:sp>
      <p:sp>
        <p:nvSpPr>
          <p:cNvPr id="155" name="Google Shape;155;g31c13c2320c_2_0"/>
          <p:cNvSpPr txBox="1">
            <a:spLocks noGrp="1"/>
          </p:cNvSpPr>
          <p:nvPr>
            <p:ph type="sldNum" idx="12"/>
          </p:nvPr>
        </p:nvSpPr>
        <p:spPr>
          <a:xfrm>
            <a:off x="8457156" y="6286521"/>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6</a:t>
            </a:fld>
            <a:endParaRPr/>
          </a:p>
        </p:txBody>
      </p:sp>
      <p:sp>
        <p:nvSpPr>
          <p:cNvPr id="156" name="Google Shape;156;g31c13c2320c_2_0"/>
          <p:cNvSpPr txBox="1"/>
          <p:nvPr/>
        </p:nvSpPr>
        <p:spPr>
          <a:xfrm>
            <a:off x="496475" y="173075"/>
            <a:ext cx="7500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Poppins"/>
                <a:ea typeface="Poppins"/>
                <a:cs typeface="Poppins"/>
                <a:sym typeface="Poppins"/>
              </a:rPr>
              <a:t>Making a Purchase </a:t>
            </a:r>
            <a:endParaRPr sz="3000" b="1" i="0" u="none" strike="noStrike" cap="none">
              <a:solidFill>
                <a:schemeClr val="dk2"/>
              </a:solidFill>
              <a:latin typeface="Poppins"/>
              <a:ea typeface="Poppins"/>
              <a:cs typeface="Poppins"/>
              <a:sym typeface="Poppins"/>
            </a:endParaRPr>
          </a:p>
        </p:txBody>
      </p:sp>
      <p:sp>
        <p:nvSpPr>
          <p:cNvPr id="157" name="Google Shape;157;g31c13c2320c_2_0"/>
          <p:cNvSpPr txBox="1">
            <a:spLocks noGrp="1"/>
          </p:cNvSpPr>
          <p:nvPr>
            <p:ph type="body" idx="1"/>
          </p:nvPr>
        </p:nvSpPr>
        <p:spPr>
          <a:xfrm>
            <a:off x="3844175" y="1777525"/>
            <a:ext cx="3692700" cy="4467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US" sz="1600" b="1">
                <a:solidFill>
                  <a:srgbClr val="666666"/>
                </a:solidFill>
                <a:latin typeface="Poppins"/>
                <a:ea typeface="Poppins"/>
                <a:cs typeface="Poppins"/>
                <a:sym typeface="Poppins"/>
              </a:rPr>
              <a:t>Thresholds, Guidelines &amp; Policies</a:t>
            </a:r>
            <a:endParaRPr sz="1600" b="1">
              <a:solidFill>
                <a:srgbClr val="666666"/>
              </a:solidFill>
              <a:latin typeface="Poppins"/>
              <a:ea typeface="Poppins"/>
              <a:cs typeface="Poppins"/>
              <a:sym typeface="Poppins"/>
            </a:endParaRPr>
          </a:p>
          <a:p>
            <a:pPr marL="0" lvl="0" indent="0" algn="l" rtl="0">
              <a:lnSpc>
                <a:spcPct val="100000"/>
              </a:lnSpc>
              <a:spcBef>
                <a:spcPts val="0"/>
              </a:spcBef>
              <a:spcAft>
                <a:spcPts val="0"/>
              </a:spcAft>
              <a:buSzPts val="2000"/>
              <a:buNone/>
            </a:pPr>
            <a:endParaRPr sz="1350" b="1">
              <a:solidFill>
                <a:srgbClr val="980000"/>
              </a:solidFill>
            </a:endParaRPr>
          </a:p>
          <a:p>
            <a:pPr marL="0" lvl="0" indent="0" algn="l" rtl="0">
              <a:lnSpc>
                <a:spcPct val="100000"/>
              </a:lnSpc>
              <a:spcBef>
                <a:spcPts val="0"/>
              </a:spcBef>
              <a:spcAft>
                <a:spcPts val="0"/>
              </a:spcAft>
              <a:buSzPts val="2000"/>
              <a:buNone/>
            </a:pPr>
            <a:endParaRPr sz="1350" b="1">
              <a:solidFill>
                <a:srgbClr val="980000"/>
              </a:solidFill>
            </a:endParaRPr>
          </a:p>
          <a:p>
            <a:pPr marL="0" lvl="0" indent="0" algn="l" rtl="0">
              <a:lnSpc>
                <a:spcPct val="100000"/>
              </a:lnSpc>
              <a:spcBef>
                <a:spcPts val="0"/>
              </a:spcBef>
              <a:spcAft>
                <a:spcPts val="0"/>
              </a:spcAft>
              <a:buSzPts val="2000"/>
              <a:buNone/>
            </a:pPr>
            <a:r>
              <a:rPr lang="en-US" sz="1200" b="1">
                <a:solidFill>
                  <a:srgbClr val="980000"/>
                </a:solidFill>
              </a:rPr>
              <a:t>New York State Finance Law - State Purchasing</a:t>
            </a:r>
            <a:endParaRPr sz="1200" b="1">
              <a:solidFill>
                <a:srgbClr val="980000"/>
              </a:solidFill>
            </a:endParaRPr>
          </a:p>
          <a:p>
            <a:pPr marL="0" lvl="0" indent="0" algn="l" rtl="0">
              <a:lnSpc>
                <a:spcPct val="100000"/>
              </a:lnSpc>
              <a:spcBef>
                <a:spcPts val="0"/>
              </a:spcBef>
              <a:spcAft>
                <a:spcPts val="0"/>
              </a:spcAft>
              <a:buSzPts val="2000"/>
              <a:buNone/>
            </a:pPr>
            <a:r>
              <a:rPr lang="en-US" sz="1200" b="1">
                <a:solidFill>
                  <a:srgbClr val="980000"/>
                </a:solidFill>
              </a:rPr>
              <a:t>Link: </a:t>
            </a:r>
            <a:r>
              <a:rPr lang="en-US" sz="1200" u="sng">
                <a:solidFill>
                  <a:schemeClr val="hlink"/>
                </a:solidFill>
                <a:hlinkClick r:id="rId8"/>
              </a:rPr>
              <a:t>NYS Finance Law Article 11</a:t>
            </a:r>
            <a:endParaRPr sz="1200">
              <a:solidFill>
                <a:srgbClr val="980000"/>
              </a:solidFill>
            </a:endParaRPr>
          </a:p>
          <a:p>
            <a:pPr marL="0" lvl="0" indent="0" algn="l" rtl="0">
              <a:lnSpc>
                <a:spcPct val="100000"/>
              </a:lnSpc>
              <a:spcBef>
                <a:spcPts val="0"/>
              </a:spcBef>
              <a:spcAft>
                <a:spcPts val="0"/>
              </a:spcAft>
              <a:buSzPts val="2000"/>
              <a:buNone/>
            </a:pPr>
            <a:endParaRPr sz="1200" b="1">
              <a:solidFill>
                <a:srgbClr val="980000"/>
              </a:solidFill>
            </a:endParaRPr>
          </a:p>
          <a:p>
            <a:pPr marL="0" lvl="0" indent="0" algn="l" rtl="0">
              <a:lnSpc>
                <a:spcPct val="100000"/>
              </a:lnSpc>
              <a:spcBef>
                <a:spcPts val="0"/>
              </a:spcBef>
              <a:spcAft>
                <a:spcPts val="0"/>
              </a:spcAft>
              <a:buSzPts val="2000"/>
              <a:buNone/>
            </a:pPr>
            <a:r>
              <a:rPr lang="en-US" sz="1200" b="1">
                <a:solidFill>
                  <a:srgbClr val="980000"/>
                </a:solidFill>
              </a:rPr>
              <a:t>NY State Purchasing</a:t>
            </a:r>
            <a:endParaRPr sz="1200" b="1">
              <a:solidFill>
                <a:srgbClr val="980000"/>
              </a:solidFill>
            </a:endParaRPr>
          </a:p>
          <a:p>
            <a:pPr marL="0" lvl="0" indent="0" algn="l" rtl="0">
              <a:lnSpc>
                <a:spcPct val="100000"/>
              </a:lnSpc>
              <a:spcBef>
                <a:spcPts val="0"/>
              </a:spcBef>
              <a:spcAft>
                <a:spcPts val="0"/>
              </a:spcAft>
              <a:buSzPts val="2000"/>
              <a:buNone/>
            </a:pPr>
            <a:r>
              <a:rPr lang="en-US" sz="1200" b="1">
                <a:solidFill>
                  <a:srgbClr val="980000"/>
                </a:solidFill>
              </a:rPr>
              <a:t>Link:</a:t>
            </a:r>
            <a:r>
              <a:rPr lang="en-US" sz="1200">
                <a:solidFill>
                  <a:srgbClr val="7F7F7F"/>
                </a:solidFill>
              </a:rPr>
              <a:t> </a:t>
            </a:r>
            <a:r>
              <a:rPr lang="en-US" sz="1200" u="sng">
                <a:solidFill>
                  <a:schemeClr val="hlink"/>
                </a:solidFill>
                <a:hlinkClick r:id="rId9"/>
              </a:rPr>
              <a:t>State Purchasing</a:t>
            </a:r>
            <a:endParaRPr sz="1200">
              <a:solidFill>
                <a:srgbClr val="7F7F7F"/>
              </a:solidFill>
            </a:endParaRPr>
          </a:p>
          <a:p>
            <a:pPr marL="0" lvl="0" indent="0" algn="l" rtl="0">
              <a:lnSpc>
                <a:spcPct val="100000"/>
              </a:lnSpc>
              <a:spcBef>
                <a:spcPts val="0"/>
              </a:spcBef>
              <a:spcAft>
                <a:spcPts val="0"/>
              </a:spcAft>
              <a:buSzPts val="2000"/>
              <a:buNone/>
            </a:pPr>
            <a:endParaRPr sz="1200">
              <a:solidFill>
                <a:srgbClr val="7F7F7F"/>
              </a:solidFill>
            </a:endParaRPr>
          </a:p>
          <a:p>
            <a:pPr marL="0" lvl="0" indent="0" algn="l" rtl="0">
              <a:lnSpc>
                <a:spcPct val="100000"/>
              </a:lnSpc>
              <a:spcBef>
                <a:spcPts val="0"/>
              </a:spcBef>
              <a:spcAft>
                <a:spcPts val="0"/>
              </a:spcAft>
              <a:buSzPts val="2000"/>
              <a:buNone/>
            </a:pPr>
            <a:r>
              <a:rPr lang="en-US" sz="1200" b="1">
                <a:solidFill>
                  <a:srgbClr val="980000"/>
                </a:solidFill>
                <a:highlight>
                  <a:srgbClr val="FFFFFF"/>
                </a:highlight>
              </a:rPr>
              <a:t>Research Foundation Purchasing</a:t>
            </a:r>
            <a:endParaRPr sz="1200" b="1">
              <a:solidFill>
                <a:srgbClr val="980000"/>
              </a:solidFill>
              <a:highlight>
                <a:srgbClr val="FFFFFF"/>
              </a:highlight>
            </a:endParaRPr>
          </a:p>
          <a:p>
            <a:pPr marL="0" lvl="0" indent="0" algn="l" rtl="0">
              <a:lnSpc>
                <a:spcPct val="100000"/>
              </a:lnSpc>
              <a:spcBef>
                <a:spcPts val="0"/>
              </a:spcBef>
              <a:spcAft>
                <a:spcPts val="0"/>
              </a:spcAft>
              <a:buSzPts val="2000"/>
              <a:buNone/>
            </a:pPr>
            <a:r>
              <a:rPr lang="en-US" sz="1200" b="1">
                <a:solidFill>
                  <a:srgbClr val="980000"/>
                </a:solidFill>
              </a:rPr>
              <a:t>Link:</a:t>
            </a:r>
            <a:r>
              <a:rPr lang="en-US" sz="1200">
                <a:solidFill>
                  <a:srgbClr val="980000"/>
                </a:solidFill>
              </a:rPr>
              <a:t> </a:t>
            </a:r>
            <a:r>
              <a:rPr lang="en-US" sz="1200" u="sng">
                <a:solidFill>
                  <a:schemeClr val="hlink"/>
                </a:solidFill>
                <a:hlinkClick r:id="rId10"/>
              </a:rPr>
              <a:t>Research Foundation Purchasing</a:t>
            </a:r>
            <a:endParaRPr sz="1200">
              <a:solidFill>
                <a:srgbClr val="980000"/>
              </a:solidFill>
              <a:highlight>
                <a:srgbClr val="FFFFFF"/>
              </a:highlight>
            </a:endParaRPr>
          </a:p>
          <a:p>
            <a:pPr marL="0" lvl="0" indent="0" algn="l" rtl="0">
              <a:lnSpc>
                <a:spcPct val="100000"/>
              </a:lnSpc>
              <a:spcBef>
                <a:spcPts val="0"/>
              </a:spcBef>
              <a:spcAft>
                <a:spcPts val="0"/>
              </a:spcAft>
              <a:buSzPts val="2000"/>
              <a:buNone/>
            </a:pPr>
            <a:endParaRPr sz="1200">
              <a:solidFill>
                <a:srgbClr val="980000"/>
              </a:solidFill>
              <a:highlight>
                <a:srgbClr val="FFFFFF"/>
              </a:highlight>
            </a:endParaRPr>
          </a:p>
          <a:p>
            <a:pPr marL="0" lvl="0" indent="0" algn="l" rtl="0">
              <a:lnSpc>
                <a:spcPct val="100000"/>
              </a:lnSpc>
              <a:spcBef>
                <a:spcPts val="0"/>
              </a:spcBef>
              <a:spcAft>
                <a:spcPts val="0"/>
              </a:spcAft>
              <a:buSzPts val="2000"/>
              <a:buNone/>
            </a:pPr>
            <a:r>
              <a:rPr lang="en-US" sz="1200" b="1">
                <a:solidFill>
                  <a:srgbClr val="980000"/>
                </a:solidFill>
                <a:highlight>
                  <a:schemeClr val="lt1"/>
                </a:highlight>
              </a:rPr>
              <a:t>Revenue Contracts</a:t>
            </a:r>
            <a:endParaRPr sz="1200" b="1">
              <a:solidFill>
                <a:srgbClr val="980000"/>
              </a:solidFill>
              <a:highlight>
                <a:schemeClr val="lt1"/>
              </a:highlight>
            </a:endParaRPr>
          </a:p>
          <a:p>
            <a:pPr marL="0" lvl="0" indent="0" algn="l" rtl="0">
              <a:lnSpc>
                <a:spcPct val="100000"/>
              </a:lnSpc>
              <a:spcBef>
                <a:spcPts val="0"/>
              </a:spcBef>
              <a:spcAft>
                <a:spcPts val="0"/>
              </a:spcAft>
              <a:buSzPts val="2000"/>
              <a:buNone/>
            </a:pPr>
            <a:r>
              <a:rPr lang="en-US" sz="1200" b="1">
                <a:solidFill>
                  <a:srgbClr val="980000"/>
                </a:solidFill>
                <a:highlight>
                  <a:schemeClr val="lt1"/>
                </a:highlight>
              </a:rPr>
              <a:t>Link: </a:t>
            </a:r>
            <a:r>
              <a:rPr lang="en-US" sz="1200" u="sng">
                <a:solidFill>
                  <a:schemeClr val="hlink"/>
                </a:solidFill>
                <a:highlight>
                  <a:schemeClr val="lt1"/>
                </a:highlight>
                <a:hlinkClick r:id="rId11"/>
              </a:rPr>
              <a:t>Revenue Contracts</a:t>
            </a:r>
            <a:endParaRPr sz="1200">
              <a:solidFill>
                <a:srgbClr val="980000"/>
              </a:solidFill>
              <a:highlight>
                <a:schemeClr val="lt1"/>
              </a:highlight>
            </a:endParaRPr>
          </a:p>
          <a:p>
            <a:pPr marL="0" lvl="0" indent="0" algn="l" rtl="0">
              <a:lnSpc>
                <a:spcPct val="100000"/>
              </a:lnSpc>
              <a:spcBef>
                <a:spcPts val="0"/>
              </a:spcBef>
              <a:spcAft>
                <a:spcPts val="0"/>
              </a:spcAft>
              <a:buSzPts val="2000"/>
              <a:buNone/>
            </a:pPr>
            <a:endParaRPr sz="1200">
              <a:solidFill>
                <a:srgbClr val="980000"/>
              </a:solidFill>
              <a:highlight>
                <a:schemeClr val="lt1"/>
              </a:highlight>
            </a:endParaRPr>
          </a:p>
          <a:p>
            <a:pPr marL="0" lvl="0" indent="0" algn="l" rtl="0">
              <a:lnSpc>
                <a:spcPct val="100000"/>
              </a:lnSpc>
              <a:spcBef>
                <a:spcPts val="0"/>
              </a:spcBef>
              <a:spcAft>
                <a:spcPts val="0"/>
              </a:spcAft>
              <a:buSzPts val="2000"/>
              <a:buNone/>
            </a:pPr>
            <a:r>
              <a:rPr lang="en-US" sz="1200" b="1">
                <a:solidFill>
                  <a:srgbClr val="980000"/>
                </a:solidFill>
              </a:rPr>
              <a:t>Stony Brook University-wide Policies</a:t>
            </a:r>
            <a:endParaRPr sz="1200" b="1">
              <a:solidFill>
                <a:srgbClr val="980000"/>
              </a:solidFill>
            </a:endParaRPr>
          </a:p>
          <a:p>
            <a:pPr marL="0" lvl="0" indent="0" algn="l" rtl="0">
              <a:lnSpc>
                <a:spcPct val="100000"/>
              </a:lnSpc>
              <a:spcBef>
                <a:spcPts val="0"/>
              </a:spcBef>
              <a:spcAft>
                <a:spcPts val="0"/>
              </a:spcAft>
              <a:buSzPts val="2000"/>
              <a:buNone/>
            </a:pPr>
            <a:r>
              <a:rPr lang="en-US" sz="1200" b="1">
                <a:solidFill>
                  <a:srgbClr val="980000"/>
                </a:solidFill>
              </a:rPr>
              <a:t>Links: </a:t>
            </a:r>
            <a:r>
              <a:rPr lang="en-US" sz="1200" u="sng">
                <a:solidFill>
                  <a:schemeClr val="hlink"/>
                </a:solidFill>
                <a:hlinkClick r:id="rId12"/>
              </a:rPr>
              <a:t>SBU Policies P613</a:t>
            </a:r>
            <a:r>
              <a:rPr lang="en-US" sz="1200">
                <a:solidFill>
                  <a:srgbClr val="980000"/>
                </a:solidFill>
              </a:rPr>
              <a:t> / </a:t>
            </a:r>
            <a:r>
              <a:rPr lang="en-US" sz="1200" u="sng">
                <a:solidFill>
                  <a:schemeClr val="hlink"/>
                </a:solidFill>
                <a:hlinkClick r:id="rId13"/>
              </a:rPr>
              <a:t>SBU Policies P614</a:t>
            </a:r>
            <a:endParaRPr sz="1200">
              <a:solidFill>
                <a:srgbClr val="980000"/>
              </a:solidFill>
            </a:endParaRPr>
          </a:p>
          <a:p>
            <a:pPr marL="0" lvl="0" indent="0" algn="l" rtl="0">
              <a:lnSpc>
                <a:spcPct val="100000"/>
              </a:lnSpc>
              <a:spcBef>
                <a:spcPts val="0"/>
              </a:spcBef>
              <a:spcAft>
                <a:spcPts val="0"/>
              </a:spcAft>
              <a:buSzPts val="2000"/>
              <a:buNone/>
            </a:pPr>
            <a:endParaRPr sz="1200" b="1">
              <a:solidFill>
                <a:srgbClr val="980000"/>
              </a:solidFill>
            </a:endParaRPr>
          </a:p>
          <a:p>
            <a:pPr marL="0" lvl="0" indent="0" algn="l" rtl="0">
              <a:lnSpc>
                <a:spcPct val="100000"/>
              </a:lnSpc>
              <a:spcBef>
                <a:spcPts val="0"/>
              </a:spcBef>
              <a:spcAft>
                <a:spcPts val="0"/>
              </a:spcAft>
              <a:buSzPts val="2000"/>
              <a:buNone/>
            </a:pPr>
            <a:r>
              <a:rPr lang="en-US" sz="1200" b="1">
                <a:solidFill>
                  <a:srgbClr val="980000"/>
                </a:solidFill>
              </a:rPr>
              <a:t>New York State Executive Orders</a:t>
            </a:r>
            <a:endParaRPr sz="1200" b="1">
              <a:solidFill>
                <a:srgbClr val="980000"/>
              </a:solidFill>
            </a:endParaRPr>
          </a:p>
          <a:p>
            <a:pPr marL="0" lvl="0" indent="0" algn="l" rtl="0">
              <a:lnSpc>
                <a:spcPct val="100000"/>
              </a:lnSpc>
              <a:spcBef>
                <a:spcPts val="0"/>
              </a:spcBef>
              <a:spcAft>
                <a:spcPts val="0"/>
              </a:spcAft>
              <a:buSzPts val="2000"/>
              <a:buNone/>
            </a:pPr>
            <a:r>
              <a:rPr lang="en-US" sz="1200">
                <a:solidFill>
                  <a:srgbClr val="0000FF"/>
                </a:solidFill>
              </a:rPr>
              <a:t>Executive orders are written instruments through which the Governor can issue directives to shape policy. </a:t>
            </a:r>
            <a:r>
              <a:rPr lang="en-US" sz="1200" b="1" u="sng">
                <a:solidFill>
                  <a:srgbClr val="0000FF"/>
                </a:solidFill>
              </a:rPr>
              <a:t>See Appendix</a:t>
            </a:r>
            <a:r>
              <a:rPr lang="en-US" sz="1200">
                <a:solidFill>
                  <a:srgbClr val="0000FF"/>
                </a:solidFill>
              </a:rPr>
              <a:t> for a listing of all Procurement-related Executive Orders</a:t>
            </a:r>
            <a:endParaRPr sz="1200">
              <a:solidFill>
                <a:srgbClr val="0000FF"/>
              </a:solidFill>
            </a:endParaRPr>
          </a:p>
          <a:p>
            <a:pPr marL="0" lvl="0" indent="0" algn="l" rtl="0">
              <a:lnSpc>
                <a:spcPct val="100000"/>
              </a:lnSpc>
              <a:spcBef>
                <a:spcPts val="0"/>
              </a:spcBef>
              <a:spcAft>
                <a:spcPts val="0"/>
              </a:spcAft>
              <a:buSzPts val="2000"/>
              <a:buNone/>
            </a:pPr>
            <a:endParaRPr sz="1350">
              <a:solidFill>
                <a:srgbClr val="980000"/>
              </a:solidFill>
              <a:highlight>
                <a:schemeClr val="lt1"/>
              </a:highlight>
            </a:endParaRPr>
          </a:p>
          <a:p>
            <a:pPr marL="0" lvl="0" indent="0" algn="l" rtl="0">
              <a:lnSpc>
                <a:spcPct val="100000"/>
              </a:lnSpc>
              <a:spcBef>
                <a:spcPts val="0"/>
              </a:spcBef>
              <a:spcAft>
                <a:spcPts val="0"/>
              </a:spcAft>
              <a:buSzPts val="2000"/>
              <a:buNone/>
            </a:pPr>
            <a:endParaRPr sz="1350">
              <a:solidFill>
                <a:srgbClr val="980000"/>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350">
              <a:solidFill>
                <a:srgbClr val="980000"/>
              </a:solidFill>
              <a:highlight>
                <a:schemeClr val="lt1"/>
              </a:highlight>
            </a:endParaRPr>
          </a:p>
        </p:txBody>
      </p:sp>
      <p:sp>
        <p:nvSpPr>
          <p:cNvPr id="158" name="Google Shape;158;g31c13c2320c_2_0"/>
          <p:cNvSpPr txBox="1">
            <a:spLocks noGrp="1"/>
          </p:cNvSpPr>
          <p:nvPr>
            <p:ph type="body" idx="1"/>
          </p:nvPr>
        </p:nvSpPr>
        <p:spPr>
          <a:xfrm>
            <a:off x="7649075" y="1777525"/>
            <a:ext cx="3994500" cy="4751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US" sz="1600" b="1">
                <a:solidFill>
                  <a:srgbClr val="7F7F7F"/>
                </a:solidFill>
                <a:latin typeface="Poppins"/>
                <a:ea typeface="Poppins"/>
                <a:cs typeface="Poppins"/>
                <a:sym typeface="Poppins"/>
              </a:rPr>
              <a:t>Programs, Regulations &amp; Controls</a:t>
            </a:r>
            <a:endParaRPr sz="1600" b="1">
              <a:solidFill>
                <a:srgbClr val="666666"/>
              </a:solidFill>
              <a:latin typeface="Poppins"/>
              <a:ea typeface="Poppins"/>
              <a:cs typeface="Poppins"/>
              <a:sym typeface="Poppins"/>
            </a:endParaRPr>
          </a:p>
          <a:p>
            <a:pPr marL="0" lvl="0" indent="0" algn="l" rtl="0">
              <a:lnSpc>
                <a:spcPct val="100000"/>
              </a:lnSpc>
              <a:spcBef>
                <a:spcPts val="0"/>
              </a:spcBef>
              <a:spcAft>
                <a:spcPts val="0"/>
              </a:spcAft>
              <a:buSzPts val="2000"/>
              <a:buNone/>
            </a:pPr>
            <a:endParaRPr sz="1800">
              <a:solidFill>
                <a:srgbClr val="7F7F7F"/>
              </a:solidFill>
              <a:latin typeface="Poppins Light"/>
              <a:ea typeface="Poppins Light"/>
              <a:cs typeface="Poppins Light"/>
              <a:sym typeface="Poppins Light"/>
            </a:endParaRPr>
          </a:p>
          <a:p>
            <a:pPr marL="0" lvl="0" indent="0" algn="l" rtl="0">
              <a:lnSpc>
                <a:spcPct val="100000"/>
              </a:lnSpc>
              <a:spcBef>
                <a:spcPts val="0"/>
              </a:spcBef>
              <a:spcAft>
                <a:spcPts val="0"/>
              </a:spcAft>
              <a:buSzPts val="2000"/>
              <a:buNone/>
            </a:pPr>
            <a:r>
              <a:rPr lang="en-US" sz="1350" b="1">
                <a:solidFill>
                  <a:srgbClr val="980000"/>
                </a:solidFill>
              </a:rPr>
              <a:t>SUNY Purchasing Procedures</a:t>
            </a:r>
            <a:endParaRPr sz="1350" b="1">
              <a:solidFill>
                <a:srgbClr val="980000"/>
              </a:solidFill>
            </a:endParaRPr>
          </a:p>
          <a:p>
            <a:pPr marL="0" lvl="0" indent="0" algn="l" rtl="0">
              <a:lnSpc>
                <a:spcPct val="100000"/>
              </a:lnSpc>
              <a:spcBef>
                <a:spcPts val="0"/>
              </a:spcBef>
              <a:spcAft>
                <a:spcPts val="0"/>
              </a:spcAft>
              <a:buClr>
                <a:schemeClr val="dk1"/>
              </a:buClr>
              <a:buSzPts val="1100"/>
              <a:buFont typeface="Arial"/>
              <a:buNone/>
            </a:pPr>
            <a:r>
              <a:rPr lang="en-US" sz="1350" b="1">
                <a:solidFill>
                  <a:srgbClr val="980000"/>
                </a:solidFill>
              </a:rPr>
              <a:t>Link:</a:t>
            </a:r>
            <a:r>
              <a:rPr lang="en-US" sz="1350">
                <a:solidFill>
                  <a:srgbClr val="980000"/>
                </a:solidFill>
              </a:rPr>
              <a:t> </a:t>
            </a:r>
            <a:r>
              <a:rPr lang="en-US" sz="1350" u="sng">
                <a:solidFill>
                  <a:schemeClr val="hlink"/>
                </a:solidFill>
                <a:hlinkClick r:id="rId14"/>
              </a:rPr>
              <a:t>SUNY Purchasing and Contracting 7553</a:t>
            </a:r>
            <a:endParaRPr sz="1350" b="1">
              <a:solidFill>
                <a:srgbClr val="980000"/>
              </a:solidFill>
            </a:endParaRPr>
          </a:p>
          <a:p>
            <a:pPr marL="0" lvl="0" indent="0" algn="l" rtl="0">
              <a:lnSpc>
                <a:spcPct val="100000"/>
              </a:lnSpc>
              <a:spcBef>
                <a:spcPts val="0"/>
              </a:spcBef>
              <a:spcAft>
                <a:spcPts val="0"/>
              </a:spcAft>
              <a:buSzPts val="2000"/>
              <a:buNone/>
            </a:pPr>
            <a:r>
              <a:rPr lang="en-US" sz="1350" b="1">
                <a:solidFill>
                  <a:srgbClr val="980000"/>
                </a:solidFill>
              </a:rPr>
              <a:t>Link:</a:t>
            </a:r>
            <a:r>
              <a:rPr lang="en-US" sz="1350">
                <a:solidFill>
                  <a:srgbClr val="980000"/>
                </a:solidFill>
              </a:rPr>
              <a:t> </a:t>
            </a:r>
            <a:r>
              <a:rPr lang="en-US" sz="1350" u="sng">
                <a:solidFill>
                  <a:schemeClr val="hlink"/>
                </a:solidFill>
                <a:hlinkClick r:id="rId15"/>
              </a:rPr>
              <a:t>SUNY Construction Contracting 7554</a:t>
            </a:r>
            <a:endParaRPr sz="1350">
              <a:solidFill>
                <a:srgbClr val="980000"/>
              </a:solidFill>
            </a:endParaRPr>
          </a:p>
          <a:p>
            <a:pPr marL="0" lvl="0" indent="0" algn="l" rtl="0">
              <a:lnSpc>
                <a:spcPct val="100000"/>
              </a:lnSpc>
              <a:spcBef>
                <a:spcPts val="0"/>
              </a:spcBef>
              <a:spcAft>
                <a:spcPts val="0"/>
              </a:spcAft>
              <a:buSzPts val="2000"/>
              <a:buNone/>
            </a:pPr>
            <a:endParaRPr sz="1350" b="1">
              <a:solidFill>
                <a:srgbClr val="980000"/>
              </a:solidFill>
            </a:endParaRPr>
          </a:p>
          <a:p>
            <a:pPr marL="0" lvl="0" indent="0" algn="l" rtl="0">
              <a:lnSpc>
                <a:spcPct val="100000"/>
              </a:lnSpc>
              <a:spcBef>
                <a:spcPts val="0"/>
              </a:spcBef>
              <a:spcAft>
                <a:spcPts val="0"/>
              </a:spcAft>
              <a:buClr>
                <a:schemeClr val="dk1"/>
              </a:buClr>
              <a:buSzPts val="1100"/>
              <a:buFont typeface="Arial"/>
              <a:buNone/>
            </a:pPr>
            <a:r>
              <a:rPr lang="en-US" sz="1350" b="1">
                <a:solidFill>
                  <a:srgbClr val="980000"/>
                </a:solidFill>
              </a:rPr>
              <a:t>RF Purchasing Procedures</a:t>
            </a:r>
            <a:endParaRPr sz="1350" b="1">
              <a:solidFill>
                <a:srgbClr val="980000"/>
              </a:solidFill>
            </a:endParaRPr>
          </a:p>
          <a:p>
            <a:pPr marL="0" lvl="0" indent="0" algn="l" rtl="0">
              <a:lnSpc>
                <a:spcPct val="100000"/>
              </a:lnSpc>
              <a:spcBef>
                <a:spcPts val="0"/>
              </a:spcBef>
              <a:spcAft>
                <a:spcPts val="0"/>
              </a:spcAft>
              <a:buSzPts val="2000"/>
              <a:buNone/>
            </a:pPr>
            <a:r>
              <a:rPr lang="en-US" sz="1350" b="1">
                <a:solidFill>
                  <a:srgbClr val="980000"/>
                </a:solidFill>
              </a:rPr>
              <a:t>Link: </a:t>
            </a:r>
            <a:r>
              <a:rPr lang="en-US" sz="1350" u="sng">
                <a:solidFill>
                  <a:schemeClr val="hlink"/>
                </a:solidFill>
                <a:hlinkClick r:id="rId16"/>
              </a:rPr>
              <a:t>Research Foundation Procurement Policy</a:t>
            </a:r>
            <a:endParaRPr sz="1350">
              <a:solidFill>
                <a:srgbClr val="980000"/>
              </a:solidFill>
            </a:endParaRPr>
          </a:p>
          <a:p>
            <a:pPr marL="0" lvl="0" indent="0" algn="l" rtl="0">
              <a:lnSpc>
                <a:spcPct val="100000"/>
              </a:lnSpc>
              <a:spcBef>
                <a:spcPts val="0"/>
              </a:spcBef>
              <a:spcAft>
                <a:spcPts val="0"/>
              </a:spcAft>
              <a:buSzPts val="2000"/>
              <a:buNone/>
            </a:pPr>
            <a:endParaRPr sz="1350">
              <a:solidFill>
                <a:srgbClr val="980000"/>
              </a:solidFill>
            </a:endParaRPr>
          </a:p>
          <a:p>
            <a:pPr marL="0" lvl="0" indent="0" algn="l" rtl="0">
              <a:lnSpc>
                <a:spcPct val="100000"/>
              </a:lnSpc>
              <a:spcBef>
                <a:spcPts val="0"/>
              </a:spcBef>
              <a:spcAft>
                <a:spcPts val="0"/>
              </a:spcAft>
              <a:buClr>
                <a:schemeClr val="dk1"/>
              </a:buClr>
              <a:buSzPts val="1100"/>
              <a:buFont typeface="Arial"/>
              <a:buNone/>
            </a:pPr>
            <a:r>
              <a:rPr lang="en-US" sz="1350" b="1">
                <a:solidFill>
                  <a:srgbClr val="980000"/>
                </a:solidFill>
                <a:highlight>
                  <a:schemeClr val="lt1"/>
                </a:highlight>
              </a:rPr>
              <a:t>Supplier Diversity</a:t>
            </a:r>
            <a:endParaRPr sz="1350" b="1">
              <a:solidFill>
                <a:srgbClr val="980000"/>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US" sz="1350" b="1">
                <a:solidFill>
                  <a:srgbClr val="980000"/>
                </a:solidFill>
              </a:rPr>
              <a:t>Link:</a:t>
            </a:r>
            <a:r>
              <a:rPr lang="en-US" sz="1350">
                <a:solidFill>
                  <a:srgbClr val="980000"/>
                </a:solidFill>
              </a:rPr>
              <a:t> </a:t>
            </a:r>
            <a:r>
              <a:rPr lang="en-US" sz="1350" u="sng">
                <a:solidFill>
                  <a:schemeClr val="hlink"/>
                </a:solidFill>
                <a:hlinkClick r:id="rId17"/>
              </a:rPr>
              <a:t>MWBE &amp; SDVOB Information</a:t>
            </a:r>
            <a:endParaRPr sz="1350" b="1">
              <a:solidFill>
                <a:srgbClr val="980000"/>
              </a:solidFill>
            </a:endParaRPr>
          </a:p>
          <a:p>
            <a:pPr marL="0" lvl="0" indent="0" algn="l" rtl="0">
              <a:lnSpc>
                <a:spcPct val="100000"/>
              </a:lnSpc>
              <a:spcBef>
                <a:spcPts val="0"/>
              </a:spcBef>
              <a:spcAft>
                <a:spcPts val="0"/>
              </a:spcAft>
              <a:buSzPts val="2000"/>
              <a:buNone/>
            </a:pPr>
            <a:r>
              <a:rPr lang="en-US" sz="1350" b="1">
                <a:solidFill>
                  <a:srgbClr val="980000"/>
                </a:solidFill>
              </a:rPr>
              <a:t>Link: </a:t>
            </a:r>
            <a:r>
              <a:rPr lang="en-US" sz="1350" u="sng">
                <a:solidFill>
                  <a:schemeClr val="hlink"/>
                </a:solidFill>
                <a:hlinkClick r:id="rId18"/>
              </a:rPr>
              <a:t>SUNY MWBE Procedure 7557</a:t>
            </a:r>
            <a:endParaRPr sz="1350">
              <a:solidFill>
                <a:srgbClr val="980000"/>
              </a:solidFill>
            </a:endParaRPr>
          </a:p>
          <a:p>
            <a:pPr marL="0" lvl="0" indent="0" algn="l" rtl="0">
              <a:lnSpc>
                <a:spcPct val="100000"/>
              </a:lnSpc>
              <a:spcBef>
                <a:spcPts val="0"/>
              </a:spcBef>
              <a:spcAft>
                <a:spcPts val="0"/>
              </a:spcAft>
              <a:buSzPts val="2000"/>
              <a:buNone/>
            </a:pPr>
            <a:endParaRPr sz="1350">
              <a:solidFill>
                <a:srgbClr val="980000"/>
              </a:solidFill>
            </a:endParaRPr>
          </a:p>
          <a:p>
            <a:pPr marL="0" lvl="0" indent="0" algn="l" rtl="0">
              <a:lnSpc>
                <a:spcPct val="100000"/>
              </a:lnSpc>
              <a:spcBef>
                <a:spcPts val="0"/>
              </a:spcBef>
              <a:spcAft>
                <a:spcPts val="0"/>
              </a:spcAft>
              <a:buSzPts val="2000"/>
              <a:buNone/>
            </a:pPr>
            <a:r>
              <a:rPr lang="en-US" sz="1350" b="1">
                <a:solidFill>
                  <a:srgbClr val="980000"/>
                </a:solidFill>
              </a:rPr>
              <a:t>Contract Signatories</a:t>
            </a:r>
            <a:endParaRPr sz="1350" b="1">
              <a:solidFill>
                <a:srgbClr val="980000"/>
              </a:solidFill>
            </a:endParaRPr>
          </a:p>
          <a:p>
            <a:pPr marL="0" lvl="0" indent="0" algn="l" rtl="0">
              <a:lnSpc>
                <a:spcPct val="100000"/>
              </a:lnSpc>
              <a:spcBef>
                <a:spcPts val="0"/>
              </a:spcBef>
              <a:spcAft>
                <a:spcPts val="0"/>
              </a:spcAft>
              <a:buSzPts val="2000"/>
              <a:buNone/>
            </a:pPr>
            <a:r>
              <a:rPr lang="en-US" sz="1350">
                <a:solidFill>
                  <a:srgbClr val="0000FF"/>
                </a:solidFill>
              </a:rPr>
              <a:t>Never sign a supplier contract. Only Authorized Signatories may sign these contracts.</a:t>
            </a:r>
            <a:endParaRPr sz="1350">
              <a:solidFill>
                <a:srgbClr val="0000FF"/>
              </a:solidFill>
            </a:endParaRPr>
          </a:p>
          <a:p>
            <a:pPr marL="0" lvl="0" indent="0" algn="l" rtl="0">
              <a:lnSpc>
                <a:spcPct val="100000"/>
              </a:lnSpc>
              <a:spcBef>
                <a:spcPts val="0"/>
              </a:spcBef>
              <a:spcAft>
                <a:spcPts val="0"/>
              </a:spcAft>
              <a:buSzPts val="2000"/>
              <a:buNone/>
            </a:pPr>
            <a:endParaRPr sz="1350">
              <a:solidFill>
                <a:srgbClr val="980000"/>
              </a:solidFill>
            </a:endParaRPr>
          </a:p>
          <a:p>
            <a:pPr marL="0" lvl="0" indent="0" algn="l" rtl="0">
              <a:lnSpc>
                <a:spcPct val="100000"/>
              </a:lnSpc>
              <a:spcBef>
                <a:spcPts val="0"/>
              </a:spcBef>
              <a:spcAft>
                <a:spcPts val="0"/>
              </a:spcAft>
              <a:buSzPts val="2000"/>
              <a:buNone/>
            </a:pPr>
            <a:r>
              <a:rPr lang="en-US" sz="1350" b="1">
                <a:solidFill>
                  <a:srgbClr val="980000"/>
                </a:solidFill>
              </a:rPr>
              <a:t>Lobbying Law Restricted Period</a:t>
            </a:r>
            <a:endParaRPr sz="1350" b="1">
              <a:solidFill>
                <a:srgbClr val="980000"/>
              </a:solidFill>
            </a:endParaRPr>
          </a:p>
          <a:p>
            <a:pPr marL="0" lvl="0" indent="0" algn="l" rtl="0">
              <a:lnSpc>
                <a:spcPct val="100000"/>
              </a:lnSpc>
              <a:spcBef>
                <a:spcPts val="0"/>
              </a:spcBef>
              <a:spcAft>
                <a:spcPts val="0"/>
              </a:spcAft>
              <a:buSzPts val="2000"/>
              <a:buNone/>
            </a:pPr>
            <a:r>
              <a:rPr lang="en-US" sz="1350">
                <a:solidFill>
                  <a:srgbClr val="0000FF"/>
                </a:solidFill>
              </a:rPr>
              <a:t>Once a competitive bid is released and before it is officially awarded, only an authorized designate (Procurement) may speak with a supplier. </a:t>
            </a:r>
            <a:endParaRPr sz="1350">
              <a:solidFill>
                <a:srgbClr val="980000"/>
              </a:solidFill>
            </a:endParaRPr>
          </a:p>
        </p:txBody>
      </p:sp>
      <p:cxnSp>
        <p:nvCxnSpPr>
          <p:cNvPr id="159" name="Google Shape;159;g31c13c2320c_2_0"/>
          <p:cNvCxnSpPr/>
          <p:nvPr/>
        </p:nvCxnSpPr>
        <p:spPr>
          <a:xfrm>
            <a:off x="543769" y="779939"/>
            <a:ext cx="11006700" cy="0"/>
          </a:xfrm>
          <a:prstGeom prst="straightConnector1">
            <a:avLst/>
          </a:prstGeom>
          <a:noFill/>
          <a:ln w="38100" cap="flat" cmpd="sng">
            <a:solidFill>
              <a:srgbClr val="A5A5A5"/>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cxnSp>
        <p:nvCxnSpPr>
          <p:cNvPr id="164" name="Google Shape;164;g2b7c5afea7f_3_4"/>
          <p:cNvCxnSpPr/>
          <p:nvPr/>
        </p:nvCxnSpPr>
        <p:spPr>
          <a:xfrm>
            <a:off x="496469" y="881289"/>
            <a:ext cx="11006700" cy="0"/>
          </a:xfrm>
          <a:prstGeom prst="straightConnector1">
            <a:avLst/>
          </a:prstGeom>
          <a:noFill/>
          <a:ln w="38100" cap="flat" cmpd="sng">
            <a:solidFill>
              <a:srgbClr val="A5A5A5"/>
            </a:solidFill>
            <a:prstDash val="solid"/>
            <a:miter lim="800000"/>
            <a:headEnd type="none" w="sm" len="sm"/>
            <a:tailEnd type="none" w="sm" len="sm"/>
          </a:ln>
        </p:spPr>
      </p:cxnSp>
      <p:sp>
        <p:nvSpPr>
          <p:cNvPr id="165" name="Google Shape;165;g2b7c5afea7f_3_4"/>
          <p:cNvSpPr txBox="1"/>
          <p:nvPr/>
        </p:nvSpPr>
        <p:spPr>
          <a:xfrm>
            <a:off x="496482" y="554104"/>
            <a:ext cx="1100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a:solidFill>
                  <a:srgbClr val="7F7F7F"/>
                </a:solidFill>
                <a:latin typeface="Poppins Light"/>
                <a:ea typeface="Poppins Light"/>
                <a:cs typeface="Poppins Light"/>
                <a:sym typeface="Poppins Light"/>
              </a:rPr>
              <a:t>New York </a:t>
            </a:r>
            <a:r>
              <a:rPr lang="en-US" sz="1800" b="0" i="0" u="none" strike="noStrike" cap="none">
                <a:solidFill>
                  <a:srgbClr val="7F7F7F"/>
                </a:solidFill>
                <a:latin typeface="Poppins Light"/>
                <a:ea typeface="Poppins Light"/>
                <a:cs typeface="Poppins Light"/>
                <a:sym typeface="Poppins Light"/>
              </a:rPr>
              <a:t>State Procurement Hierarchy</a:t>
            </a:r>
            <a:endParaRPr sz="1800" b="0" i="0" u="none" strike="noStrike" cap="none">
              <a:solidFill>
                <a:srgbClr val="000000"/>
              </a:solidFill>
              <a:latin typeface="Arial"/>
              <a:ea typeface="Arial"/>
              <a:cs typeface="Arial"/>
              <a:sym typeface="Arial"/>
            </a:endParaRPr>
          </a:p>
        </p:txBody>
      </p:sp>
      <p:sp>
        <p:nvSpPr>
          <p:cNvPr id="166" name="Google Shape;166;g2b7c5afea7f_3_4"/>
          <p:cNvSpPr txBox="1"/>
          <p:nvPr/>
        </p:nvSpPr>
        <p:spPr>
          <a:xfrm>
            <a:off x="496470" y="35973"/>
            <a:ext cx="101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Poppins"/>
                <a:ea typeface="Poppins"/>
                <a:cs typeface="Poppins"/>
                <a:sym typeface="Poppins"/>
              </a:rPr>
              <a:t>State</a:t>
            </a:r>
            <a:r>
              <a:rPr lang="en-US" sz="3000" b="1">
                <a:solidFill>
                  <a:schemeClr val="dk2"/>
                </a:solidFill>
                <a:latin typeface="Poppins"/>
                <a:ea typeface="Poppins"/>
                <a:cs typeface="Poppins"/>
                <a:sym typeface="Poppins"/>
              </a:rPr>
              <a:t> Purchasing </a:t>
            </a:r>
            <a:r>
              <a:rPr lang="en-US" sz="3000" b="1" i="0" u="none" strike="noStrike" cap="none">
                <a:solidFill>
                  <a:schemeClr val="dk2"/>
                </a:solidFill>
                <a:latin typeface="Poppins"/>
                <a:ea typeface="Poppins"/>
                <a:cs typeface="Poppins"/>
                <a:sym typeface="Poppins"/>
              </a:rPr>
              <a:t>Guidelines</a:t>
            </a:r>
            <a:endParaRPr sz="1400" b="0" i="0" u="none" strike="noStrike" cap="none">
              <a:solidFill>
                <a:srgbClr val="000000"/>
              </a:solidFill>
              <a:latin typeface="Arial"/>
              <a:ea typeface="Arial"/>
              <a:cs typeface="Arial"/>
              <a:sym typeface="Arial"/>
            </a:endParaRPr>
          </a:p>
        </p:txBody>
      </p:sp>
      <p:sp>
        <p:nvSpPr>
          <p:cNvPr id="167" name="Google Shape;167;g2b7c5afea7f_3_4"/>
          <p:cNvSpPr txBox="1"/>
          <p:nvPr/>
        </p:nvSpPr>
        <p:spPr>
          <a:xfrm>
            <a:off x="2868628" y="5794963"/>
            <a:ext cx="66975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500"/>
              <a:buFont typeface="Arial"/>
              <a:buNone/>
            </a:pPr>
            <a:r>
              <a:rPr lang="en-US" sz="1500" b="1" i="0" u="none" strike="noStrike" cap="none">
                <a:solidFill>
                  <a:schemeClr val="dk2"/>
                </a:solidFill>
                <a:latin typeface="Poppins"/>
                <a:ea typeface="Poppins"/>
                <a:cs typeface="Poppins"/>
                <a:sym typeface="Poppins"/>
              </a:rPr>
              <a:t>Avoid single/sole source - State always wants to see competition.</a:t>
            </a:r>
            <a:endParaRPr sz="1500" b="1" i="0" u="none" strike="noStrike" cap="none">
              <a:solidFill>
                <a:schemeClr val="dk2"/>
              </a:solidFill>
              <a:latin typeface="Poppins"/>
              <a:ea typeface="Poppins"/>
              <a:cs typeface="Poppins"/>
              <a:sym typeface="Poppins"/>
            </a:endParaRPr>
          </a:p>
        </p:txBody>
      </p:sp>
      <p:pic>
        <p:nvPicPr>
          <p:cNvPr id="168" name="Google Shape;168;g2b7c5afea7f_3_4"/>
          <p:cNvPicPr preferRelativeResize="0"/>
          <p:nvPr/>
        </p:nvPicPr>
        <p:blipFill rotWithShape="1">
          <a:blip r:embed="rId3">
            <a:alphaModFix/>
          </a:blip>
          <a:srcRect/>
          <a:stretch/>
        </p:blipFill>
        <p:spPr>
          <a:xfrm>
            <a:off x="2165075" y="5685463"/>
            <a:ext cx="634475" cy="634475"/>
          </a:xfrm>
          <a:prstGeom prst="rect">
            <a:avLst/>
          </a:prstGeom>
          <a:noFill/>
          <a:ln>
            <a:noFill/>
          </a:ln>
        </p:spPr>
      </p:pic>
      <p:pic>
        <p:nvPicPr>
          <p:cNvPr id="169" name="Google Shape;169;g2b7c5afea7f_3_4"/>
          <p:cNvPicPr preferRelativeResize="0"/>
          <p:nvPr/>
        </p:nvPicPr>
        <p:blipFill rotWithShape="1">
          <a:blip r:embed="rId4">
            <a:alphaModFix/>
          </a:blip>
          <a:srcRect b="23465"/>
          <a:stretch/>
        </p:blipFill>
        <p:spPr>
          <a:xfrm>
            <a:off x="2165075" y="1172537"/>
            <a:ext cx="7861850" cy="451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cxnSp>
        <p:nvCxnSpPr>
          <p:cNvPr id="174" name="Google Shape;174;g2b76d00b074_1_111"/>
          <p:cNvCxnSpPr/>
          <p:nvPr/>
        </p:nvCxnSpPr>
        <p:spPr>
          <a:xfrm>
            <a:off x="496469" y="881289"/>
            <a:ext cx="11006700" cy="0"/>
          </a:xfrm>
          <a:prstGeom prst="straightConnector1">
            <a:avLst/>
          </a:prstGeom>
          <a:noFill/>
          <a:ln w="38100" cap="flat" cmpd="sng">
            <a:solidFill>
              <a:srgbClr val="A5A5A5"/>
            </a:solidFill>
            <a:prstDash val="solid"/>
            <a:miter lim="800000"/>
            <a:headEnd type="none" w="sm" len="sm"/>
            <a:tailEnd type="none" w="sm" len="sm"/>
          </a:ln>
        </p:spPr>
      </p:cxnSp>
      <p:sp>
        <p:nvSpPr>
          <p:cNvPr id="175" name="Google Shape;175;g2b76d00b074_1_111"/>
          <p:cNvSpPr txBox="1"/>
          <p:nvPr/>
        </p:nvSpPr>
        <p:spPr>
          <a:xfrm>
            <a:off x="478875" y="512001"/>
            <a:ext cx="1100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rgbClr val="7F7F7F"/>
                </a:solidFill>
                <a:latin typeface="Poppins Light"/>
                <a:ea typeface="Poppins Light"/>
                <a:cs typeface="Poppins Light"/>
                <a:sym typeface="Poppins Light"/>
              </a:rPr>
              <a:t>Competitive Bid Thresholds</a:t>
            </a:r>
            <a:endParaRPr sz="1600" b="0" i="0" u="none" strike="noStrike" cap="none">
              <a:solidFill>
                <a:srgbClr val="000000"/>
              </a:solidFill>
              <a:latin typeface="Arial"/>
              <a:ea typeface="Arial"/>
              <a:cs typeface="Arial"/>
              <a:sym typeface="Arial"/>
            </a:endParaRPr>
          </a:p>
        </p:txBody>
      </p:sp>
      <p:sp>
        <p:nvSpPr>
          <p:cNvPr id="176" name="Google Shape;176;g2b76d00b074_1_111"/>
          <p:cNvSpPr txBox="1"/>
          <p:nvPr/>
        </p:nvSpPr>
        <p:spPr>
          <a:xfrm>
            <a:off x="478870" y="18773"/>
            <a:ext cx="101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Poppins"/>
                <a:ea typeface="Poppins"/>
                <a:cs typeface="Poppins"/>
                <a:sym typeface="Poppins"/>
              </a:rPr>
              <a:t>RF Buying Guidelines</a:t>
            </a:r>
            <a:endParaRPr sz="1400" b="0" i="0" u="none" strike="noStrike" cap="none">
              <a:solidFill>
                <a:srgbClr val="000000"/>
              </a:solidFill>
              <a:latin typeface="Arial"/>
              <a:ea typeface="Arial"/>
              <a:cs typeface="Arial"/>
              <a:sym typeface="Arial"/>
            </a:endParaRPr>
          </a:p>
        </p:txBody>
      </p:sp>
      <p:sp>
        <p:nvSpPr>
          <p:cNvPr id="177" name="Google Shape;177;g2b76d00b074_1_111"/>
          <p:cNvSpPr txBox="1"/>
          <p:nvPr/>
        </p:nvSpPr>
        <p:spPr>
          <a:xfrm>
            <a:off x="2871950" y="5779638"/>
            <a:ext cx="58020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2"/>
                </a:solidFill>
                <a:latin typeface="Poppins"/>
                <a:ea typeface="Poppins"/>
                <a:cs typeface="Poppins"/>
                <a:sym typeface="Poppins"/>
              </a:rPr>
              <a:t>NYS Agencies and the RF of SUNY are tax exempt entities.</a:t>
            </a:r>
            <a:endParaRPr sz="1100" b="1" i="0" u="none" strike="noStrike" cap="none">
              <a:solidFill>
                <a:schemeClr val="dk2"/>
              </a:solidFill>
              <a:latin typeface="Poppins"/>
              <a:ea typeface="Poppins"/>
              <a:cs typeface="Poppins"/>
              <a:sym typeface="Poppins"/>
            </a:endParaRPr>
          </a:p>
        </p:txBody>
      </p:sp>
      <p:pic>
        <p:nvPicPr>
          <p:cNvPr id="178" name="Google Shape;178;g2b76d00b074_1_111"/>
          <p:cNvPicPr preferRelativeResize="0"/>
          <p:nvPr/>
        </p:nvPicPr>
        <p:blipFill rotWithShape="1">
          <a:blip r:embed="rId3">
            <a:alphaModFix/>
          </a:blip>
          <a:srcRect/>
          <a:stretch/>
        </p:blipFill>
        <p:spPr>
          <a:xfrm>
            <a:off x="2186763" y="5670138"/>
            <a:ext cx="634475" cy="634475"/>
          </a:xfrm>
          <a:prstGeom prst="rect">
            <a:avLst/>
          </a:prstGeom>
          <a:noFill/>
          <a:ln>
            <a:noFill/>
          </a:ln>
        </p:spPr>
      </p:pic>
      <p:pic>
        <p:nvPicPr>
          <p:cNvPr id="179" name="Google Shape;179;g2b76d00b074_1_111"/>
          <p:cNvPicPr preferRelativeResize="0"/>
          <p:nvPr/>
        </p:nvPicPr>
        <p:blipFill rotWithShape="1">
          <a:blip r:embed="rId4">
            <a:alphaModFix/>
          </a:blip>
          <a:srcRect r="1883" b="9395"/>
          <a:stretch/>
        </p:blipFill>
        <p:spPr>
          <a:xfrm>
            <a:off x="2231393" y="1189718"/>
            <a:ext cx="7729214" cy="44785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cxnSp>
        <p:nvCxnSpPr>
          <p:cNvPr id="184" name="Google Shape;184;g2b76d00b074_1_79"/>
          <p:cNvCxnSpPr/>
          <p:nvPr/>
        </p:nvCxnSpPr>
        <p:spPr>
          <a:xfrm>
            <a:off x="496469" y="881289"/>
            <a:ext cx="11006700" cy="0"/>
          </a:xfrm>
          <a:prstGeom prst="straightConnector1">
            <a:avLst/>
          </a:prstGeom>
          <a:noFill/>
          <a:ln w="38100" cap="flat" cmpd="sng">
            <a:solidFill>
              <a:srgbClr val="A5A5A5"/>
            </a:solidFill>
            <a:prstDash val="solid"/>
            <a:round/>
            <a:headEnd type="none" w="sm" len="sm"/>
            <a:tailEnd type="none" w="sm" len="sm"/>
          </a:ln>
        </p:spPr>
      </p:cxnSp>
      <p:sp>
        <p:nvSpPr>
          <p:cNvPr id="185" name="Google Shape;185;g2b76d00b074_1_79"/>
          <p:cNvSpPr txBox="1"/>
          <p:nvPr/>
        </p:nvSpPr>
        <p:spPr>
          <a:xfrm>
            <a:off x="592650" y="568625"/>
            <a:ext cx="11006700" cy="84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Poppins Light"/>
                <a:ea typeface="Poppins Light"/>
                <a:cs typeface="Poppins Light"/>
                <a:sym typeface="Poppins Light"/>
              </a:rPr>
              <a:t>SUNY/RF Payment Types  </a:t>
            </a:r>
            <a:endParaRPr sz="1800" b="0" i="0" u="none" strike="noStrike" cap="none">
              <a:solidFill>
                <a:srgbClr val="7F7F7F"/>
              </a:solidFill>
              <a:latin typeface="Poppins Light"/>
              <a:ea typeface="Poppins Light"/>
              <a:cs typeface="Poppins Light"/>
              <a:sym typeface="Poppins Light"/>
            </a:endParaRPr>
          </a:p>
          <a:p>
            <a:pPr marL="0" marR="0" lvl="0" indent="0" algn="l" rtl="0">
              <a:lnSpc>
                <a:spcPct val="100000"/>
              </a:lnSpc>
              <a:spcBef>
                <a:spcPts val="0"/>
              </a:spcBef>
              <a:spcAft>
                <a:spcPts val="0"/>
              </a:spcAft>
              <a:buClr>
                <a:srgbClr val="000000"/>
              </a:buClr>
              <a:buSzPts val="1800"/>
              <a:buFont typeface="Arial"/>
              <a:buNone/>
            </a:pPr>
            <a:r>
              <a:rPr lang="en-US" sz="1300" b="0" i="0" u="none" strike="noStrike" cap="none">
                <a:solidFill>
                  <a:schemeClr val="accent1"/>
                </a:solidFill>
                <a:latin typeface="Poppins Light"/>
                <a:ea typeface="Poppins Light"/>
                <a:cs typeface="Poppins Light"/>
                <a:sym typeface="Poppins Light"/>
              </a:rPr>
              <a:t>F</a:t>
            </a:r>
            <a:r>
              <a:rPr lang="en-US" sz="1300">
                <a:solidFill>
                  <a:schemeClr val="accent1"/>
                </a:solidFill>
                <a:latin typeface="Poppins Light"/>
                <a:ea typeface="Poppins Light"/>
                <a:cs typeface="Poppins Light"/>
                <a:sym typeface="Poppins Light"/>
              </a:rPr>
              <a:t>or State and RF guidelines visit: </a:t>
            </a:r>
            <a:r>
              <a:rPr lang="en-US" sz="1300" b="0" i="0" u="sng" strike="noStrike" cap="none">
                <a:solidFill>
                  <a:schemeClr val="hlink"/>
                </a:solidFill>
                <a:latin typeface="Poppins Light"/>
                <a:ea typeface="Poppins Light"/>
                <a:cs typeface="Poppins Light"/>
                <a:sym typeface="Poppins Light"/>
                <a:hlinkClick r:id="rId3"/>
              </a:rPr>
              <a:t>stonybrook.edu/commcms/procurement/employees/payments</a:t>
            </a:r>
            <a:endParaRPr sz="1300">
              <a:solidFill>
                <a:srgbClr val="7F7F7F"/>
              </a:solidFill>
              <a:latin typeface="Poppins Light"/>
              <a:ea typeface="Poppins Light"/>
              <a:cs typeface="Poppins Light"/>
              <a:sym typeface="Poppins Light"/>
            </a:endParaRPr>
          </a:p>
          <a:p>
            <a:pPr marL="0" marR="0" lvl="0" indent="0" algn="l" rtl="0">
              <a:lnSpc>
                <a:spcPct val="100000"/>
              </a:lnSpc>
              <a:spcBef>
                <a:spcPts val="0"/>
              </a:spcBef>
              <a:spcAft>
                <a:spcPts val="0"/>
              </a:spcAft>
              <a:buClr>
                <a:srgbClr val="000000"/>
              </a:buClr>
              <a:buSzPts val="1800"/>
              <a:buFont typeface="Arial"/>
              <a:buNone/>
            </a:pPr>
            <a:endParaRPr sz="1800">
              <a:solidFill>
                <a:srgbClr val="7F7F7F"/>
              </a:solidFill>
              <a:latin typeface="Poppins Light"/>
              <a:ea typeface="Poppins Light"/>
              <a:cs typeface="Poppins Light"/>
              <a:sym typeface="Poppins Light"/>
            </a:endParaRPr>
          </a:p>
        </p:txBody>
      </p:sp>
      <p:sp>
        <p:nvSpPr>
          <p:cNvPr id="186" name="Google Shape;186;g2b76d00b074_1_79"/>
          <p:cNvSpPr txBox="1"/>
          <p:nvPr/>
        </p:nvSpPr>
        <p:spPr>
          <a:xfrm>
            <a:off x="496482" y="85777"/>
            <a:ext cx="101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Poppins"/>
                <a:ea typeface="Poppins"/>
                <a:cs typeface="Poppins"/>
                <a:sym typeface="Poppins"/>
              </a:rPr>
              <a:t>Accounts Payable </a:t>
            </a:r>
            <a:endParaRPr sz="1400" b="0" i="0" u="none" strike="noStrike" cap="none">
              <a:solidFill>
                <a:srgbClr val="000000"/>
              </a:solidFill>
              <a:latin typeface="Arial"/>
              <a:ea typeface="Arial"/>
              <a:cs typeface="Arial"/>
              <a:sym typeface="Arial"/>
            </a:endParaRPr>
          </a:p>
        </p:txBody>
      </p:sp>
      <p:pic>
        <p:nvPicPr>
          <p:cNvPr id="187" name="Google Shape;187;g2b76d00b074_1_79"/>
          <p:cNvPicPr preferRelativeResize="0"/>
          <p:nvPr/>
        </p:nvPicPr>
        <p:blipFill rotWithShape="1">
          <a:blip r:embed="rId4">
            <a:alphaModFix/>
          </a:blip>
          <a:srcRect/>
          <a:stretch/>
        </p:blipFill>
        <p:spPr>
          <a:xfrm>
            <a:off x="3067928" y="5845910"/>
            <a:ext cx="675716" cy="634475"/>
          </a:xfrm>
          <a:prstGeom prst="rect">
            <a:avLst/>
          </a:prstGeom>
          <a:noFill/>
          <a:ln>
            <a:noFill/>
          </a:ln>
        </p:spPr>
      </p:pic>
      <p:sp>
        <p:nvSpPr>
          <p:cNvPr id="188" name="Google Shape;188;g2b76d00b074_1_79"/>
          <p:cNvSpPr txBox="1"/>
          <p:nvPr/>
        </p:nvSpPr>
        <p:spPr>
          <a:xfrm>
            <a:off x="3816213" y="5407075"/>
            <a:ext cx="6640200" cy="461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500" b="1">
                <a:solidFill>
                  <a:schemeClr val="dk2"/>
                </a:solidFill>
                <a:latin typeface="Poppins"/>
                <a:ea typeface="Poppins"/>
                <a:cs typeface="Poppins"/>
                <a:sym typeface="Poppins"/>
              </a:rPr>
              <a:t>Understand</a:t>
            </a:r>
            <a:r>
              <a:rPr lang="en-US" sz="1800">
                <a:solidFill>
                  <a:schemeClr val="dk1"/>
                </a:solidFill>
              </a:rPr>
              <a:t> </a:t>
            </a:r>
            <a:r>
              <a:rPr lang="en-US" sz="1500" b="1">
                <a:solidFill>
                  <a:schemeClr val="dk2"/>
                </a:solidFill>
                <a:latin typeface="Poppins"/>
                <a:ea typeface="Poppins"/>
                <a:cs typeface="Poppins"/>
                <a:sym typeface="Poppins"/>
              </a:rPr>
              <a:t>the different funding sources: RF, IDC, State</a:t>
            </a:r>
            <a:endParaRPr sz="1500" b="1">
              <a:solidFill>
                <a:schemeClr val="dk2"/>
              </a:solidFill>
              <a:latin typeface="Poppins"/>
              <a:ea typeface="Poppins"/>
              <a:cs typeface="Poppins"/>
              <a:sym typeface="Poppins"/>
            </a:endParaRPr>
          </a:p>
        </p:txBody>
      </p:sp>
      <p:sp>
        <p:nvSpPr>
          <p:cNvPr id="189" name="Google Shape;189;g2b76d00b074_1_79"/>
          <p:cNvSpPr txBox="1"/>
          <p:nvPr/>
        </p:nvSpPr>
        <p:spPr>
          <a:xfrm>
            <a:off x="3743650" y="5845900"/>
            <a:ext cx="8193300" cy="692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2"/>
                </a:solidFill>
                <a:latin typeface="Poppins"/>
                <a:ea typeface="Poppins"/>
                <a:cs typeface="Poppins"/>
                <a:sym typeface="Poppins"/>
              </a:rPr>
              <a:t>All payments are subject to audit and departments must be able to justify and support receipt of the goods or services</a:t>
            </a:r>
            <a:r>
              <a:rPr lang="en-US" sz="1800">
                <a:solidFill>
                  <a:schemeClr val="dk1"/>
                </a:solidFill>
              </a:rPr>
              <a:t>.</a:t>
            </a:r>
            <a:endParaRPr sz="1800">
              <a:solidFill>
                <a:schemeClr val="dk1"/>
              </a:solidFill>
            </a:endParaRPr>
          </a:p>
        </p:txBody>
      </p:sp>
      <p:pic>
        <p:nvPicPr>
          <p:cNvPr id="190" name="Google Shape;190;g2b76d00b074_1_79"/>
          <p:cNvPicPr preferRelativeResize="0"/>
          <p:nvPr/>
        </p:nvPicPr>
        <p:blipFill rotWithShape="1">
          <a:blip r:embed="rId4">
            <a:alphaModFix/>
          </a:blip>
          <a:srcRect/>
          <a:stretch/>
        </p:blipFill>
        <p:spPr>
          <a:xfrm>
            <a:off x="3109175" y="5283801"/>
            <a:ext cx="634475" cy="634475"/>
          </a:xfrm>
          <a:prstGeom prst="rect">
            <a:avLst/>
          </a:prstGeom>
          <a:noFill/>
          <a:ln>
            <a:noFill/>
          </a:ln>
        </p:spPr>
      </p:pic>
      <p:pic>
        <p:nvPicPr>
          <p:cNvPr id="191" name="Google Shape;191;g2b76d00b074_1_79"/>
          <p:cNvPicPr preferRelativeResize="0"/>
          <p:nvPr/>
        </p:nvPicPr>
        <p:blipFill rotWithShape="1">
          <a:blip r:embed="rId5">
            <a:alphaModFix/>
          </a:blip>
          <a:srcRect l="7608" t="11489" r="15616" b="9764"/>
          <a:stretch/>
        </p:blipFill>
        <p:spPr>
          <a:xfrm>
            <a:off x="1934725" y="1204475"/>
            <a:ext cx="8305200" cy="4202601"/>
          </a:xfrm>
          <a:prstGeom prst="rect">
            <a:avLst/>
          </a:prstGeom>
          <a:noFill/>
          <a:ln>
            <a:noFill/>
          </a:ln>
        </p:spPr>
      </p:pic>
      <p:sp>
        <p:nvSpPr>
          <p:cNvPr id="192" name="Google Shape;192;g2b76d00b074_1_79"/>
          <p:cNvSpPr txBox="1"/>
          <p:nvPr/>
        </p:nvSpPr>
        <p:spPr>
          <a:xfrm>
            <a:off x="1887400" y="2328400"/>
            <a:ext cx="1809000" cy="2986800"/>
          </a:xfrm>
          <a:prstGeom prst="rect">
            <a:avLst/>
          </a:prstGeom>
          <a:noFill/>
          <a:ln>
            <a:noFill/>
          </a:ln>
        </p:spPr>
        <p:txBody>
          <a:bodyPr spcFirstLastPara="1" wrap="square" lIns="91425" tIns="91425" rIns="91425" bIns="91425" anchor="t" anchorCtr="0">
            <a:noAutofit/>
          </a:bodyPr>
          <a:lstStyle/>
          <a:p>
            <a:pPr marL="457200" lvl="0" indent="-301625" algn="l" rtl="0">
              <a:lnSpc>
                <a:spcPct val="115000"/>
              </a:lnSpc>
              <a:spcBef>
                <a:spcPts val="1200"/>
              </a:spcBef>
              <a:spcAft>
                <a:spcPts val="0"/>
              </a:spcAft>
              <a:buClr>
                <a:srgbClr val="284761"/>
              </a:buClr>
              <a:buSzPts val="1150"/>
              <a:buChar char="●"/>
            </a:pPr>
            <a:r>
              <a:rPr lang="en-US" sz="1150">
                <a:solidFill>
                  <a:srgbClr val="284761"/>
                </a:solidFill>
              </a:rPr>
              <a:t>Send State and RF Invoices to accountspayable@stonybrook.edu</a:t>
            </a:r>
            <a:endParaRPr sz="1150">
              <a:solidFill>
                <a:srgbClr val="284761"/>
              </a:solidFill>
            </a:endParaRPr>
          </a:p>
          <a:p>
            <a:pPr marL="457200" lvl="0" indent="-301625" algn="l" rtl="0">
              <a:lnSpc>
                <a:spcPct val="115000"/>
              </a:lnSpc>
              <a:spcBef>
                <a:spcPts val="0"/>
              </a:spcBef>
              <a:spcAft>
                <a:spcPts val="0"/>
              </a:spcAft>
              <a:buClr>
                <a:srgbClr val="284761"/>
              </a:buClr>
              <a:buSzPts val="1150"/>
              <a:buChar char="●"/>
            </a:pPr>
            <a:r>
              <a:rPr lang="en-US" sz="1150">
                <a:solidFill>
                  <a:srgbClr val="284761"/>
                </a:solidFill>
              </a:rPr>
              <a:t>Send State Contract invoices to contractpayable@stonybrook.edu</a:t>
            </a:r>
            <a:endParaRPr sz="1150">
              <a:solidFill>
                <a:srgbClr val="284761"/>
              </a:solidFill>
            </a:endParaRPr>
          </a:p>
          <a:p>
            <a:pPr marL="457200" lvl="0" indent="-301625" algn="l" rtl="0">
              <a:lnSpc>
                <a:spcPct val="115000"/>
              </a:lnSpc>
              <a:spcBef>
                <a:spcPts val="0"/>
              </a:spcBef>
              <a:spcAft>
                <a:spcPts val="0"/>
              </a:spcAft>
              <a:buClr>
                <a:srgbClr val="284761"/>
              </a:buClr>
              <a:buSzPts val="1150"/>
              <a:buChar char="●"/>
            </a:pPr>
            <a:r>
              <a:rPr lang="en-US" sz="1150">
                <a:solidFill>
                  <a:srgbClr val="284761"/>
                </a:solidFill>
              </a:rPr>
              <a:t>Send LISVH invoices to accountspayable_LISVH@</a:t>
            </a:r>
            <a:endParaRPr sz="1150">
              <a:solidFill>
                <a:srgbClr val="284761"/>
              </a:solidFill>
            </a:endParaRPr>
          </a:p>
          <a:p>
            <a:pPr marL="457200" lvl="0" indent="-301625" algn="l" rtl="0">
              <a:lnSpc>
                <a:spcPct val="156250"/>
              </a:lnSpc>
              <a:spcBef>
                <a:spcPts val="0"/>
              </a:spcBef>
              <a:spcAft>
                <a:spcPts val="0"/>
              </a:spcAft>
              <a:buClr>
                <a:srgbClr val="284761"/>
              </a:buClr>
              <a:buSzPts val="1150"/>
              <a:buChar char="●"/>
            </a:pPr>
            <a:r>
              <a:rPr lang="en-US" sz="1150">
                <a:solidFill>
                  <a:srgbClr val="284761"/>
                </a:solidFill>
              </a:rPr>
              <a:t>stonybrook.edu</a:t>
            </a:r>
            <a:endParaRPr sz="1150">
              <a:solidFill>
                <a:srgbClr val="284761"/>
              </a:solidFill>
            </a:endParaRPr>
          </a:p>
        </p:txBody>
      </p:sp>
      <p:sp>
        <p:nvSpPr>
          <p:cNvPr id="193" name="Google Shape;193;g2b76d00b074_1_79"/>
          <p:cNvSpPr txBox="1"/>
          <p:nvPr/>
        </p:nvSpPr>
        <p:spPr>
          <a:xfrm>
            <a:off x="3547925" y="2328400"/>
            <a:ext cx="1622400" cy="2866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a:solidFill>
                  <a:srgbClr val="284761"/>
                </a:solidFill>
              </a:rPr>
              <a:t>Accreditation fees, Memberships, Subscriptions, Visa Fees</a:t>
            </a:r>
            <a:endParaRPr sz="1100">
              <a:solidFill>
                <a:srgbClr val="284761"/>
              </a:solidFill>
            </a:endParaRPr>
          </a:p>
          <a:p>
            <a:pPr marL="457200" lvl="0" indent="-298450" algn="l" rtl="0">
              <a:lnSpc>
                <a:spcPct val="115000"/>
              </a:lnSpc>
              <a:spcBef>
                <a:spcPts val="0"/>
              </a:spcBef>
              <a:spcAft>
                <a:spcPts val="0"/>
              </a:spcAft>
              <a:buClr>
                <a:schemeClr val="dk1"/>
              </a:buClr>
              <a:buSzPts val="1100"/>
              <a:buChar char="●"/>
            </a:pPr>
            <a:r>
              <a:rPr lang="en-US" sz="1100">
                <a:solidFill>
                  <a:srgbClr val="284761"/>
                </a:solidFill>
              </a:rPr>
              <a:t>Funds are not encumbered</a:t>
            </a:r>
            <a:endParaRPr sz="1100">
              <a:solidFill>
                <a:srgbClr val="284761"/>
              </a:solidFill>
            </a:endParaRPr>
          </a:p>
        </p:txBody>
      </p:sp>
      <p:sp>
        <p:nvSpPr>
          <p:cNvPr id="194" name="Google Shape;194;g2b76d00b074_1_79"/>
          <p:cNvSpPr txBox="1"/>
          <p:nvPr/>
        </p:nvSpPr>
        <p:spPr>
          <a:xfrm>
            <a:off x="5191377" y="2365875"/>
            <a:ext cx="1622400" cy="2866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100"/>
              </a:spcBef>
              <a:spcAft>
                <a:spcPts val="0"/>
              </a:spcAft>
              <a:buClr>
                <a:schemeClr val="dk1"/>
              </a:buClr>
              <a:buSzPts val="1100"/>
              <a:buChar char="●"/>
            </a:pPr>
            <a:r>
              <a:rPr lang="en-US" sz="1100">
                <a:solidFill>
                  <a:srgbClr val="284761"/>
                </a:solidFill>
              </a:rPr>
              <a:t>RF Credit Card is for travel and small business expenses</a:t>
            </a:r>
            <a:endParaRPr sz="1100">
              <a:solidFill>
                <a:srgbClr val="284761"/>
              </a:solidFill>
            </a:endParaRPr>
          </a:p>
          <a:p>
            <a:pPr marL="457200" lvl="0" indent="-298450" algn="l" rtl="0">
              <a:lnSpc>
                <a:spcPct val="115000"/>
              </a:lnSpc>
              <a:spcBef>
                <a:spcPts val="0"/>
              </a:spcBef>
              <a:spcAft>
                <a:spcPts val="0"/>
              </a:spcAft>
              <a:buClr>
                <a:schemeClr val="dk1"/>
              </a:buClr>
              <a:buSzPts val="1100"/>
              <a:buChar char="●"/>
            </a:pPr>
            <a:r>
              <a:rPr lang="en-US" sz="1100">
                <a:solidFill>
                  <a:srgbClr val="284761"/>
                </a:solidFill>
              </a:rPr>
              <a:t>State credit cards are available for individual travel and P-Cards</a:t>
            </a:r>
            <a:endParaRPr sz="1100">
              <a:solidFill>
                <a:srgbClr val="284761"/>
              </a:solidFill>
            </a:endParaRPr>
          </a:p>
        </p:txBody>
      </p:sp>
      <p:sp>
        <p:nvSpPr>
          <p:cNvPr id="195" name="Google Shape;195;g2b76d00b074_1_79"/>
          <p:cNvSpPr txBox="1"/>
          <p:nvPr/>
        </p:nvSpPr>
        <p:spPr>
          <a:xfrm>
            <a:off x="6887976" y="2328400"/>
            <a:ext cx="1622400" cy="2866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100"/>
              </a:spcBef>
              <a:spcAft>
                <a:spcPts val="0"/>
              </a:spcAft>
              <a:buClr>
                <a:schemeClr val="dk1"/>
              </a:buClr>
              <a:buSzPts val="1100"/>
              <a:buChar char="●"/>
            </a:pPr>
            <a:r>
              <a:rPr lang="en-US" sz="1100">
                <a:solidFill>
                  <a:srgbClr val="284761"/>
                </a:solidFill>
              </a:rPr>
              <a:t>Used for payments to Human Subjects</a:t>
            </a:r>
            <a:endParaRPr sz="1100">
              <a:solidFill>
                <a:srgbClr val="284761"/>
              </a:solidFill>
            </a:endParaRPr>
          </a:p>
          <a:p>
            <a:pPr marL="457200" lvl="0" indent="-298450" algn="l" rtl="0">
              <a:lnSpc>
                <a:spcPct val="115000"/>
              </a:lnSpc>
              <a:spcBef>
                <a:spcPts val="0"/>
              </a:spcBef>
              <a:spcAft>
                <a:spcPts val="0"/>
              </a:spcAft>
              <a:buClr>
                <a:schemeClr val="dk1"/>
              </a:buClr>
              <a:buSzPts val="1100"/>
              <a:buChar char="●"/>
            </a:pPr>
            <a:r>
              <a:rPr lang="en-US" sz="1100">
                <a:solidFill>
                  <a:srgbClr val="284761"/>
                </a:solidFill>
              </a:rPr>
              <a:t>Used for research field expenses</a:t>
            </a:r>
            <a:endParaRPr sz="1100">
              <a:solidFill>
                <a:srgbClr val="284761"/>
              </a:solidFill>
            </a:endParaRPr>
          </a:p>
        </p:txBody>
      </p:sp>
      <p:sp>
        <p:nvSpPr>
          <p:cNvPr id="196" name="Google Shape;196;g2b76d00b074_1_79"/>
          <p:cNvSpPr txBox="1"/>
          <p:nvPr/>
        </p:nvSpPr>
        <p:spPr>
          <a:xfrm>
            <a:off x="8460950" y="2365875"/>
            <a:ext cx="1622400" cy="2866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100"/>
              </a:spcBef>
              <a:spcAft>
                <a:spcPts val="0"/>
              </a:spcAft>
              <a:buClr>
                <a:schemeClr val="dk1"/>
              </a:buClr>
              <a:buSzPts val="1100"/>
              <a:buChar char="●"/>
            </a:pPr>
            <a:r>
              <a:rPr lang="en-US" sz="1100">
                <a:solidFill>
                  <a:srgbClr val="284761"/>
                </a:solidFill>
              </a:rPr>
              <a:t>Nonwage support payments</a:t>
            </a:r>
            <a:endParaRPr sz="1100">
              <a:solidFill>
                <a:srgbClr val="284761"/>
              </a:solidFill>
            </a:endParaRPr>
          </a:p>
          <a:p>
            <a:pPr marL="457200" lvl="0" indent="-298450" algn="l" rtl="0">
              <a:lnSpc>
                <a:spcPct val="115000"/>
              </a:lnSpc>
              <a:spcBef>
                <a:spcPts val="0"/>
              </a:spcBef>
              <a:spcAft>
                <a:spcPts val="0"/>
              </a:spcAft>
              <a:buClr>
                <a:schemeClr val="dk1"/>
              </a:buClr>
              <a:buSzPts val="1100"/>
              <a:buChar char="●"/>
            </a:pPr>
            <a:r>
              <a:rPr lang="en-US" sz="1100">
                <a:solidFill>
                  <a:srgbClr val="284761"/>
                </a:solidFill>
              </a:rPr>
              <a:t>Administered by RF, e.g. summer research students</a:t>
            </a:r>
            <a:endParaRPr sz="1100">
              <a:solidFill>
                <a:srgbClr val="284761"/>
              </a:solidFill>
            </a:endParaRPr>
          </a:p>
        </p:txBody>
      </p:sp>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1344</Words>
  <Application>Microsoft Office PowerPoint</Application>
  <PresentationFormat>Widescreen</PresentationFormat>
  <Paragraphs>165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Poppins</vt:lpstr>
      <vt:lpstr>Lucida Sans</vt:lpstr>
      <vt:lpstr>Arial</vt:lpstr>
      <vt:lpstr>Courier New</vt:lpstr>
      <vt:lpstr>Poppins Light</vt:lpstr>
      <vt:lpstr>Calibri</vt:lpstr>
      <vt:lpstr>Office Theme</vt:lpstr>
      <vt:lpstr>Procurement Overview</vt:lpstr>
      <vt:lpstr>PowerPoint Presentation</vt:lpstr>
      <vt:lpstr>PowerPoint Presentation</vt:lpstr>
      <vt:lpstr>PowerPoint Presentation</vt:lpstr>
      <vt:lpstr>PowerPoint Presentation</vt:lpstr>
      <vt:lpstr>Sourcing &amp; Contracting Team Our goal is to procure goods and services of the proper quality and quantity, at a reasonable price in time to accommodate your needs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Appendix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Manoj A Kudilingal</dc:creator>
  <cp:lastModifiedBy>Diane Brady</cp:lastModifiedBy>
  <cp:revision>1</cp:revision>
  <dcterms:created xsi:type="dcterms:W3CDTF">2020-11-29T18:38:37Z</dcterms:created>
  <dcterms:modified xsi:type="dcterms:W3CDTF">2024-12-06T17:06:38Z</dcterms:modified>
</cp:coreProperties>
</file>